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54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AA885C-6D4C-40D4-99A5-AD8326523C6E}" type="datetimeFigureOut">
              <a:rPr lang="ar-IQ" smtClean="0"/>
              <a:pPr/>
              <a:t>15/06/1439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CB0D3FA-EA9C-4E3D-A847-4351CBA19D5C}"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FAA885C-6D4C-40D4-99A5-AD8326523C6E}" type="datetimeFigureOut">
              <a:rPr lang="ar-IQ" smtClean="0"/>
              <a:pPr/>
              <a:t>15/06/1439</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CB0D3FA-EA9C-4E3D-A847-4351CBA19D5C}"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15616" y="620688"/>
            <a:ext cx="7416824" cy="5378152"/>
          </a:xfrm>
        </p:spPr>
        <p:txBody>
          <a:bodyPr/>
          <a:lstStyle/>
          <a:p>
            <a:pPr algn="l"/>
            <a:r>
              <a:rPr lang="ar-IQ" dirty="0" smtClean="0">
                <a:solidFill>
                  <a:srgbClr val="FFC000"/>
                </a:solidFill>
              </a:rPr>
              <a:t> </a:t>
            </a:r>
            <a:r>
              <a:rPr lang="en-US" dirty="0" smtClean="0">
                <a:solidFill>
                  <a:srgbClr val="FFC000"/>
                </a:solidFill>
              </a:rPr>
              <a:t>                                                              Limitation </a:t>
            </a:r>
            <a:r>
              <a:rPr lang="en-US" dirty="0" smtClean="0">
                <a:solidFill>
                  <a:srgbClr val="FFC000"/>
                </a:solidFill>
              </a:rPr>
              <a:t>of grammatical descriptions </a:t>
            </a:r>
          </a:p>
          <a:p>
            <a:pPr algn="l"/>
            <a:r>
              <a:rPr lang="en-US" dirty="0" smtClean="0">
                <a:solidFill>
                  <a:srgbClr val="FFC000"/>
                </a:solidFill>
              </a:rPr>
              <a:t> </a:t>
            </a:r>
          </a:p>
          <a:p>
            <a:pPr algn="l"/>
            <a:r>
              <a:rPr lang="en-US" dirty="0" smtClean="0">
                <a:solidFill>
                  <a:srgbClr val="FFC000"/>
                </a:solidFill>
              </a:rPr>
              <a:t>1-The interdependence of the grammar and lexis:</a:t>
            </a:r>
          </a:p>
          <a:p>
            <a:pPr algn="l"/>
            <a:r>
              <a:rPr lang="en-US" dirty="0" smtClean="0">
                <a:solidFill>
                  <a:srgbClr val="002060"/>
                </a:solidFill>
              </a:rPr>
              <a:t>It is very difficult to isolate grammar and lexis into completely separated categories, because grammar doesn’t exist on its own. it is interdependent with lexis. </a:t>
            </a:r>
          </a:p>
          <a:p>
            <a:pPr algn="l"/>
            <a:endParaRPr lang="en-US" dirty="0">
              <a:solidFill>
                <a:srgbClr val="FFC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fontScale="85000" lnSpcReduction="10000"/>
          </a:bodyPr>
          <a:lstStyle/>
          <a:p>
            <a:pPr algn="l"/>
            <a:r>
              <a:rPr lang="en-US" dirty="0" smtClean="0"/>
              <a:t>-Teachers cannot be satisfied with merely promoting their students noticing , language is a  skill. Overt practice is needed .</a:t>
            </a:r>
          </a:p>
          <a:p>
            <a:pPr algn="l"/>
            <a:r>
              <a:rPr lang="en-US" dirty="0" smtClean="0"/>
              <a:t>-It is important to point out, that in order for optimal transfer to happen , the practice must be meaningful.</a:t>
            </a:r>
          </a:p>
          <a:p>
            <a:pPr algn="l"/>
            <a:r>
              <a:rPr lang="en-US" dirty="0" smtClean="0"/>
              <a:t>-If the students need to  work on FORM , meaningful repetition is useful.</a:t>
            </a:r>
          </a:p>
          <a:p>
            <a:pPr algn="l"/>
            <a:r>
              <a:rPr lang="en-US" dirty="0" smtClean="0"/>
              <a:t>-If the students learning challenging on MEANING , they need to </a:t>
            </a:r>
            <a:r>
              <a:rPr lang="en-US" dirty="0" err="1" smtClean="0"/>
              <a:t>practise</a:t>
            </a:r>
            <a:r>
              <a:rPr lang="en-US" dirty="0" smtClean="0"/>
              <a:t> bonding form and meaning </a:t>
            </a:r>
            <a:r>
              <a:rPr lang="en-US" dirty="0" err="1" smtClean="0"/>
              <a:t>together,like</a:t>
            </a:r>
            <a:r>
              <a:rPr lang="en-US" dirty="0" smtClean="0"/>
              <a:t> phrasal verb with physical actions(stand up, turn on the light).</a:t>
            </a:r>
          </a:p>
          <a:p>
            <a:pPr algn="l"/>
            <a:r>
              <a:rPr lang="en-US" dirty="0" smtClean="0"/>
              <a:t>- If the challenge is USE students will need to make a choice.  </a:t>
            </a:r>
            <a:endParaRPr lang="ar-IQ"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433467"/>
          </a:xfrm>
        </p:spPr>
        <p:txBody>
          <a:bodyPr>
            <a:normAutofit fontScale="92500" lnSpcReduction="10000"/>
          </a:bodyPr>
          <a:lstStyle/>
          <a:p>
            <a:pPr algn="l"/>
            <a:r>
              <a:rPr lang="en-US" dirty="0" smtClean="0"/>
              <a:t>-To </a:t>
            </a:r>
            <a:r>
              <a:rPr lang="en-US" dirty="0" err="1" smtClean="0"/>
              <a:t>pratise</a:t>
            </a:r>
            <a:r>
              <a:rPr lang="en-US" dirty="0" smtClean="0"/>
              <a:t> use of DISCOURSE GRAMMAE , students might be asked to choose between use of the active or passive voice after a giving prompt.</a:t>
            </a:r>
          </a:p>
          <a:p>
            <a:pPr algn="l"/>
            <a:r>
              <a:rPr lang="en-US" dirty="0" smtClean="0"/>
              <a:t>- FEEDBACK is also seen to be a necessary part of grammar instruction.</a:t>
            </a:r>
          </a:p>
          <a:p>
            <a:pPr algn="l"/>
            <a:r>
              <a:rPr lang="en-US" dirty="0" smtClean="0"/>
              <a:t>-Some applied linguists have suggested that students should be encouraging to make </a:t>
            </a:r>
            <a:r>
              <a:rPr lang="en-US" dirty="0" err="1" smtClean="0"/>
              <a:t>erors</a:t>
            </a:r>
            <a:r>
              <a:rPr lang="en-US" dirty="0" smtClean="0"/>
              <a:t> by being “led down the garden path”</a:t>
            </a:r>
          </a:p>
          <a:p>
            <a:pPr algn="l"/>
            <a:r>
              <a:rPr lang="en-US" dirty="0" smtClean="0"/>
              <a:t>-</a:t>
            </a:r>
            <a:r>
              <a:rPr lang="en-US" dirty="0" err="1" smtClean="0"/>
              <a:t>Lyster</a:t>
            </a:r>
            <a:r>
              <a:rPr lang="en-US" dirty="0" smtClean="0"/>
              <a:t>(2004) observes that prompts, such as a teacher repeating a learners error verbatim with rising intonation, allow the learner to self-repair.</a:t>
            </a:r>
            <a:endParaRPr lang="ar-IQ"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760640"/>
          </a:xfrm>
        </p:spPr>
        <p:txBody>
          <a:bodyPr>
            <a:normAutofit lnSpcReduction="10000"/>
          </a:bodyPr>
          <a:lstStyle/>
          <a:p>
            <a:pPr algn="l"/>
            <a:r>
              <a:rPr lang="en-US" dirty="0" smtClean="0"/>
              <a:t>-The learning of grammar , as with the learning of many aspects of language, is a much more organic process.</a:t>
            </a:r>
          </a:p>
          <a:p>
            <a:pPr algn="l"/>
            <a:r>
              <a:rPr lang="en-US" dirty="0" smtClean="0"/>
              <a:t>- many have recommended the use of a spiral syllabus.</a:t>
            </a:r>
          </a:p>
          <a:p>
            <a:pPr algn="l"/>
            <a:r>
              <a:rPr lang="en-US" dirty="0" smtClean="0"/>
              <a:t>-Grammar teaching becomes more responsive than proactive. “focus on form” should only occur as needed, students should otherwise spend their time engaged in meaningful tasks </a:t>
            </a:r>
            <a:r>
              <a:rPr lang="ar-IQ" dirty="0" smtClean="0"/>
              <a:t>    </a:t>
            </a:r>
            <a:r>
              <a:rPr lang="en-US" dirty="0" smtClean="0"/>
              <a:t>and in learning content.                                         - Not all grammar teaching needs to </a:t>
            </a:r>
            <a:r>
              <a:rPr lang="en-US" smtClean="0"/>
              <a:t>be reactive.</a:t>
            </a:r>
            <a:endParaRPr lang="en-US" dirty="0" smtClean="0"/>
          </a:p>
          <a:p>
            <a:pPr algn="l"/>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a:r>
              <a:rPr lang="en-US" dirty="0" smtClean="0"/>
              <a:t>       Presentation</a:t>
            </a:r>
          </a:p>
          <a:p>
            <a:pPr algn="l"/>
            <a:endParaRPr lang="en-US" dirty="0" smtClean="0"/>
          </a:p>
          <a:p>
            <a:pPr algn="l"/>
            <a:r>
              <a:rPr lang="en-US" dirty="0" err="1" smtClean="0"/>
              <a:t>Asma</a:t>
            </a:r>
            <a:r>
              <a:rPr lang="en-US" dirty="0" smtClean="0"/>
              <a:t> </a:t>
            </a:r>
            <a:r>
              <a:rPr lang="en-US" dirty="0" err="1" smtClean="0"/>
              <a:t>Mahmoud</a:t>
            </a:r>
            <a:r>
              <a:rPr lang="en-US" dirty="0" smtClean="0"/>
              <a:t> </a:t>
            </a:r>
            <a:r>
              <a:rPr lang="en-US" dirty="0" err="1" smtClean="0"/>
              <a:t>Jabbar</a:t>
            </a:r>
            <a:endParaRPr lang="en-US" smtClean="0"/>
          </a:p>
          <a:p>
            <a:pPr algn="l"/>
            <a:endParaRPr lang="en-US" dirty="0" smtClean="0"/>
          </a:p>
          <a:p>
            <a:pPr algn="l"/>
            <a:r>
              <a:rPr lang="en-US" dirty="0" smtClean="0"/>
              <a:t>M.A program in Linguistics/Applied linguistics</a:t>
            </a: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5145435"/>
          </a:xfrm>
        </p:spPr>
        <p:txBody>
          <a:bodyPr>
            <a:normAutofit fontScale="92500" lnSpcReduction="20000"/>
          </a:bodyPr>
          <a:lstStyle/>
          <a:p>
            <a:pPr algn="l"/>
            <a:r>
              <a:rPr lang="en-US" dirty="0" smtClean="0">
                <a:solidFill>
                  <a:srgbClr val="FFC000"/>
                </a:solidFill>
              </a:rPr>
              <a:t>2- </a:t>
            </a:r>
            <a:r>
              <a:rPr lang="en-US" dirty="0" err="1" smtClean="0">
                <a:solidFill>
                  <a:srgbClr val="FFC000"/>
                </a:solidFill>
              </a:rPr>
              <a:t>lexicogrammar</a:t>
            </a:r>
            <a:r>
              <a:rPr lang="en-US" dirty="0" smtClean="0">
                <a:solidFill>
                  <a:srgbClr val="FFC000"/>
                </a:solidFill>
              </a:rPr>
              <a:t>: the problem of defining boundaries</a:t>
            </a:r>
          </a:p>
          <a:p>
            <a:pPr algn="l"/>
            <a:r>
              <a:rPr lang="en-US" dirty="0" smtClean="0">
                <a:solidFill>
                  <a:srgbClr val="002060"/>
                </a:solidFill>
              </a:rPr>
              <a:t>-native speaker tends to use a great many</a:t>
            </a:r>
            <a:r>
              <a:rPr lang="ar-IQ" dirty="0" smtClean="0">
                <a:solidFill>
                  <a:srgbClr val="002060"/>
                </a:solidFill>
              </a:rPr>
              <a:t>) </a:t>
            </a:r>
            <a:r>
              <a:rPr lang="en-US" dirty="0" smtClean="0">
                <a:solidFill>
                  <a:srgbClr val="002060"/>
                </a:solidFill>
              </a:rPr>
              <a:t>1983 expressions that are formulaic in nature , fixed or semi-fixed expressions that act as single lexical units used as whole.</a:t>
            </a:r>
          </a:p>
          <a:p>
            <a:pPr algn="l"/>
            <a:r>
              <a:rPr lang="en-US" dirty="0" smtClean="0">
                <a:solidFill>
                  <a:srgbClr val="002060"/>
                </a:solidFill>
              </a:rPr>
              <a:t> </a:t>
            </a:r>
          </a:p>
          <a:p>
            <a:pPr algn="l"/>
            <a:r>
              <a:rPr lang="en-US" dirty="0" smtClean="0">
                <a:solidFill>
                  <a:srgbClr val="002060"/>
                </a:solidFill>
              </a:rPr>
              <a:t>These prefabricated units are called “formulaic sequences” </a:t>
            </a:r>
            <a:r>
              <a:rPr lang="en-US" dirty="0" err="1" smtClean="0">
                <a:solidFill>
                  <a:srgbClr val="002060"/>
                </a:solidFill>
              </a:rPr>
              <a:t>Nattinger&amp;Decarrico</a:t>
            </a:r>
            <a:r>
              <a:rPr lang="en-US" dirty="0" smtClean="0">
                <a:solidFill>
                  <a:srgbClr val="002060"/>
                </a:solidFill>
              </a:rPr>
              <a:t> (1992) were among the first to highlight the importance of these sequences, focusing on lexical phrases described as multi-word lexical.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980728"/>
            <a:ext cx="8229600" cy="4525963"/>
          </a:xfrm>
        </p:spPr>
        <p:txBody>
          <a:bodyPr/>
          <a:lstStyle/>
          <a:p>
            <a:pPr algn="l"/>
            <a:r>
              <a:rPr lang="en-US" dirty="0" smtClean="0">
                <a:solidFill>
                  <a:srgbClr val="002060"/>
                </a:solidFill>
              </a:rPr>
              <a:t>These  phrases have  more idiomatically determined meaning than language that is put together each time. As form/ function composites, these lexical phrases differ from other formulaic language such as (kick the </a:t>
            </a:r>
            <a:r>
              <a:rPr lang="en-US" dirty="0" err="1" smtClean="0">
                <a:solidFill>
                  <a:srgbClr val="002060"/>
                </a:solidFill>
              </a:rPr>
              <a:t>buckrt</a:t>
            </a:r>
            <a:r>
              <a:rPr lang="en-US" dirty="0" smtClean="0">
                <a:solidFill>
                  <a:srgbClr val="002060"/>
                </a:solidFill>
              </a:rPr>
              <a:t>.</a:t>
            </a:r>
            <a:endParaRPr lang="ar-IQ" dirty="0">
              <a:solidFill>
                <a:srgbClr val="00206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289451"/>
          </a:xfrm>
        </p:spPr>
        <p:txBody>
          <a:bodyPr>
            <a:normAutofit lnSpcReduction="10000"/>
          </a:bodyPr>
          <a:lstStyle/>
          <a:p>
            <a:pPr algn="l"/>
            <a:r>
              <a:rPr lang="en-US" dirty="0" smtClean="0">
                <a:solidFill>
                  <a:srgbClr val="FF0000"/>
                </a:solidFill>
              </a:rPr>
              <a:t>Learning grammar </a:t>
            </a:r>
          </a:p>
          <a:p>
            <a:pPr algn="l"/>
            <a:r>
              <a:rPr lang="en-US" dirty="0" smtClean="0"/>
              <a:t> - Grammar learning was thought to take place through a process of habit formation.</a:t>
            </a:r>
          </a:p>
          <a:p>
            <a:pPr algn="l"/>
            <a:r>
              <a:rPr lang="en-US" dirty="0" smtClean="0"/>
              <a:t>In order to help students overcome the habits of their native language and inculcate those of target language ,teachers conduced pattern practice drills: repetition, transformation etc.</a:t>
            </a:r>
          </a:p>
          <a:p>
            <a:pPr algn="l"/>
            <a:r>
              <a:rPr lang="en-US" dirty="0" smtClean="0"/>
              <a:t>According to GG grammar learning was seen as “rule formation”</a:t>
            </a:r>
          </a:p>
          <a:p>
            <a:pPr algn="l"/>
            <a:r>
              <a:rPr lang="en-US" dirty="0" smtClean="0"/>
              <a:t> </a:t>
            </a: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fontScale="92500" lnSpcReduction="10000"/>
          </a:bodyPr>
          <a:lstStyle/>
          <a:p>
            <a:pPr algn="l"/>
            <a:r>
              <a:rPr lang="en-US" dirty="0" smtClean="0"/>
              <a:t>There were a shift toward a more communicative approach </a:t>
            </a:r>
          </a:p>
          <a:p>
            <a:pPr algn="l"/>
            <a:r>
              <a:rPr lang="en-US" dirty="0" smtClean="0"/>
              <a:t>Views of grammar  learning changed .they said that grammar was best learned subconsciously when students were engaged in understanding  the meaning of the language to which they were introduced. those are (UG), which felt that target language input with negative evidence might be sufficient to have learners reset the parameters of UG principles in order to reflect the differences between the native language and target language grammars.  </a:t>
            </a: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433467"/>
          </a:xfrm>
        </p:spPr>
        <p:txBody>
          <a:bodyPr>
            <a:normAutofit fontScale="92500" lnSpcReduction="10000"/>
          </a:bodyPr>
          <a:lstStyle/>
          <a:p>
            <a:pPr algn="l"/>
            <a:r>
              <a:rPr lang="en-US" dirty="0" smtClean="0"/>
              <a:t>-others felt that explicit grammar teaching had a role.</a:t>
            </a:r>
          </a:p>
          <a:p>
            <a:pPr algn="l"/>
            <a:r>
              <a:rPr lang="en-US" dirty="0" smtClean="0"/>
              <a:t>-SLA research tells us that an analysis of the language that learners use, their “</a:t>
            </a:r>
            <a:r>
              <a:rPr lang="en-US" dirty="0" err="1" smtClean="0"/>
              <a:t>interlanguage</a:t>
            </a:r>
            <a:r>
              <a:rPr lang="en-US" dirty="0" smtClean="0"/>
              <a:t>” , reveals that grammar is not </a:t>
            </a:r>
            <a:endParaRPr lang="ar-IQ" dirty="0" smtClean="0"/>
          </a:p>
          <a:p>
            <a:pPr algn="l"/>
            <a:r>
              <a:rPr lang="en-US" dirty="0" smtClean="0"/>
              <a:t>acquired in a linear fashion.</a:t>
            </a:r>
          </a:p>
          <a:p>
            <a:pPr algn="l"/>
            <a:r>
              <a:rPr lang="en-US" dirty="0" smtClean="0"/>
              <a:t>-learners use forms don’t resemble target forms, such as using pre-verbal negation during early </a:t>
            </a:r>
            <a:r>
              <a:rPr lang="en-US" dirty="0"/>
              <a:t>E</a:t>
            </a:r>
            <a:r>
              <a:rPr lang="en-US" dirty="0" smtClean="0"/>
              <a:t>nglish language acquisition as ( no want) regardless of their native language . This </a:t>
            </a:r>
            <a:r>
              <a:rPr lang="en-US" dirty="0" err="1" smtClean="0"/>
              <a:t>behaviour</a:t>
            </a:r>
            <a:r>
              <a:rPr lang="en-US" dirty="0" smtClean="0"/>
              <a:t> explains why it has been said that </a:t>
            </a:r>
            <a:r>
              <a:rPr lang="en-US" dirty="0" err="1" smtClean="0"/>
              <a:t>interlanguage</a:t>
            </a:r>
            <a:r>
              <a:rPr lang="en-US" dirty="0" smtClean="0"/>
              <a:t> is systematic.</a:t>
            </a:r>
          </a:p>
          <a:p>
            <a:pPr algn="l"/>
            <a:endParaRPr lang="en-US" dirty="0" smtClean="0"/>
          </a:p>
          <a:p>
            <a:pPr algn="l"/>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289451"/>
          </a:xfrm>
        </p:spPr>
        <p:txBody>
          <a:bodyPr>
            <a:normAutofit fontScale="92500" lnSpcReduction="20000"/>
          </a:bodyPr>
          <a:lstStyle/>
          <a:p>
            <a:pPr algn="l"/>
            <a:r>
              <a:rPr lang="en-US" dirty="0" smtClean="0"/>
              <a:t>The learners system begins to shift (feldman,2006) , that rules formation doesn’t account for all of grammar learning.</a:t>
            </a:r>
          </a:p>
          <a:p>
            <a:pPr algn="l"/>
            <a:r>
              <a:rPr lang="en-US" dirty="0" smtClean="0"/>
              <a:t>- the method that  is receiving a great deal of attention is “</a:t>
            </a:r>
            <a:r>
              <a:rPr lang="en-US" dirty="0" err="1" smtClean="0"/>
              <a:t>emergentism</a:t>
            </a:r>
            <a:r>
              <a:rPr lang="en-US" dirty="0" smtClean="0"/>
              <a:t>”( Ellis&amp;Larsen-Freeman,2006).</a:t>
            </a:r>
          </a:p>
          <a:p>
            <a:pPr algn="l"/>
            <a:r>
              <a:rPr lang="en-US" dirty="0" smtClean="0"/>
              <a:t> In SLA, it is that some attention must be given to grammar by L2 .However, it is also clear that the attention to form should not come through the use of </a:t>
            </a:r>
            <a:r>
              <a:rPr lang="en-US" dirty="0" err="1" smtClean="0"/>
              <a:t>decontextualized</a:t>
            </a:r>
            <a:r>
              <a:rPr lang="en-US" dirty="0" smtClean="0"/>
              <a:t> drills or isolated grammar. Learner must complete the exercises satisfactorily when their attention is focused on the grammar.   </a:t>
            </a:r>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80728"/>
            <a:ext cx="8229600" cy="4824536"/>
          </a:xfrm>
        </p:spPr>
        <p:txBody>
          <a:bodyPr>
            <a:normAutofit fontScale="77500" lnSpcReduction="20000"/>
          </a:bodyPr>
          <a:lstStyle/>
          <a:p>
            <a:pPr algn="l"/>
            <a:r>
              <a:rPr lang="en-US" dirty="0" smtClean="0">
                <a:solidFill>
                  <a:srgbClr val="FF0000"/>
                </a:solidFill>
              </a:rPr>
              <a:t> Teaching grammar</a:t>
            </a:r>
          </a:p>
          <a:p>
            <a:pPr algn="l"/>
            <a:r>
              <a:rPr lang="en-US" dirty="0" smtClean="0"/>
              <a:t>-Some explicit rules were traditionally far to implicit more </a:t>
            </a:r>
            <a:r>
              <a:rPr lang="ar-IQ" dirty="0" smtClean="0"/>
              <a:t>  </a:t>
            </a:r>
            <a:r>
              <a:rPr lang="en-US" dirty="0" smtClean="0"/>
              <a:t>interactive, but are </a:t>
            </a:r>
            <a:r>
              <a:rPr lang="en-US" dirty="0" err="1" smtClean="0"/>
              <a:t>favoured</a:t>
            </a:r>
            <a:r>
              <a:rPr lang="en-US" dirty="0" smtClean="0"/>
              <a:t> these days:</a:t>
            </a:r>
          </a:p>
          <a:p>
            <a:pPr algn="l">
              <a:buNone/>
            </a:pPr>
            <a:r>
              <a:rPr lang="en-US" dirty="0" smtClean="0"/>
              <a:t>1-The use of some sort of input enhancement is an example of an implicit means of promoting. </a:t>
            </a:r>
            <a:r>
              <a:rPr lang="ar-IQ" dirty="0" smtClean="0"/>
              <a:t> </a:t>
            </a:r>
            <a:r>
              <a:rPr lang="en-US" dirty="0" smtClean="0"/>
              <a:t>student noticing. </a:t>
            </a:r>
          </a:p>
          <a:p>
            <a:pPr algn="l">
              <a:buNone/>
            </a:pPr>
            <a:r>
              <a:rPr lang="en-US" dirty="0" smtClean="0"/>
              <a:t>2-input flooding </a:t>
            </a:r>
          </a:p>
          <a:p>
            <a:pPr algn="l">
              <a:buNone/>
            </a:pPr>
            <a:r>
              <a:rPr lang="en-US" dirty="0" smtClean="0"/>
              <a:t>3-boldfacing</a:t>
            </a:r>
          </a:p>
          <a:p>
            <a:pPr algn="l">
              <a:buNone/>
            </a:pPr>
            <a:r>
              <a:rPr lang="en-US" dirty="0" smtClean="0"/>
              <a:t>4-guided participation </a:t>
            </a:r>
          </a:p>
          <a:p>
            <a:pPr algn="l">
              <a:buNone/>
            </a:pPr>
            <a:r>
              <a:rPr lang="en-US" dirty="0" smtClean="0"/>
              <a:t>5-peer interaction</a:t>
            </a:r>
          </a:p>
          <a:p>
            <a:pPr algn="l">
              <a:buNone/>
            </a:pPr>
            <a:r>
              <a:rPr lang="en-US" dirty="0" smtClean="0"/>
              <a:t>6-input- processing tasks</a:t>
            </a:r>
          </a:p>
          <a:p>
            <a:pPr algn="l">
              <a:buNone/>
            </a:pPr>
            <a:endParaRPr lang="en-US" dirty="0" smtClean="0"/>
          </a:p>
          <a:p>
            <a:pPr algn="l">
              <a:buNone/>
            </a:pPr>
            <a:endParaRPr lang="en-US" dirty="0" smtClean="0"/>
          </a:p>
          <a:p>
            <a:pPr algn="l">
              <a:buNone/>
            </a:pPr>
            <a:r>
              <a:rPr lang="en-US" dirty="0" smtClean="0"/>
              <a:t>  </a:t>
            </a:r>
            <a:endParaRPr lang="ar-IQ"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811</Words>
  <Application>Microsoft Office PowerPoint</Application>
  <PresentationFormat>On-screen Show (4:3)</PresentationFormat>
  <Paragraphs>51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Lenovo</cp:lastModifiedBy>
  <cp:revision>16</cp:revision>
  <dcterms:created xsi:type="dcterms:W3CDTF">2018-03-01T17:15:35Z</dcterms:created>
  <dcterms:modified xsi:type="dcterms:W3CDTF">2018-03-02T15:45:26Z</dcterms:modified>
</cp:coreProperties>
</file>