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4" r:id="rId3"/>
    <p:sldId id="266" r:id="rId4"/>
    <p:sldId id="267" r:id="rId5"/>
    <p:sldId id="268" r:id="rId6"/>
    <p:sldId id="270" r:id="rId7"/>
    <p:sldId id="271" r:id="rId8"/>
    <p:sldId id="269" r:id="rId9"/>
    <p:sldId id="272" r:id="rId10"/>
    <p:sldId id="273" r:id="rId11"/>
    <p:sldId id="274" r:id="rId12"/>
    <p:sldId id="275" r:id="rId13"/>
    <p:sldId id="276"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DB85C395-F5DC-4B06-82CF-480F90AB974E}" type="datetimeFigureOut">
              <a:rPr lang="ar-IQ" smtClean="0"/>
              <a:t>05/02/1440</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DB85C395-F5DC-4B06-82CF-480F90AB974E}" type="datetimeFigureOut">
              <a:rPr lang="ar-IQ" smtClean="0"/>
              <a:t>05/02/1440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DB85C395-F5DC-4B06-82CF-480F90AB974E}" type="datetimeFigureOut">
              <a:rPr lang="ar-IQ" smtClean="0"/>
              <a:t>05/02/1440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DB85C395-F5DC-4B06-82CF-480F90AB974E}" type="datetimeFigureOut">
              <a:rPr lang="ar-IQ" smtClean="0"/>
              <a:t>05/02/1440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DB85C395-F5DC-4B06-82CF-480F90AB974E}" type="datetimeFigureOut">
              <a:rPr lang="ar-IQ" smtClean="0"/>
              <a:t>05/02/1440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DB85C395-F5DC-4B06-82CF-480F90AB974E}" type="datetimeFigureOut">
              <a:rPr lang="ar-IQ" smtClean="0"/>
              <a:t>05/02/1440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DB85C395-F5DC-4B06-82CF-480F90AB974E}" type="datetimeFigureOut">
              <a:rPr lang="ar-IQ" smtClean="0"/>
              <a:t>05/02/1440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DB85C395-F5DC-4B06-82CF-480F90AB974E}" type="datetimeFigureOut">
              <a:rPr lang="ar-IQ" smtClean="0"/>
              <a:t>05/02/1440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85C395-F5DC-4B06-82CF-480F90AB974E}" type="datetimeFigureOut">
              <a:rPr lang="ar-IQ" smtClean="0"/>
              <a:t>05/02/1440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DB85C395-F5DC-4B06-82CF-480F90AB974E}" type="datetimeFigureOut">
              <a:rPr lang="ar-IQ" smtClean="0"/>
              <a:t>05/02/1440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DB85C395-F5DC-4B06-82CF-480F90AB974E}" type="datetimeFigureOut">
              <a:rPr lang="ar-IQ" smtClean="0"/>
              <a:t>05/02/1440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95AB9E66-95EF-4307-846D-986DBBFCE34A}" type="slidenum">
              <a:rPr lang="ar-IQ" smtClean="0"/>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B85C395-F5DC-4B06-82CF-480F90AB974E}" type="datetimeFigureOut">
              <a:rPr lang="ar-IQ" smtClean="0"/>
              <a:t>05/02/1440</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5AB9E66-95EF-4307-846D-986DBBFCE34A}" type="slidenum">
              <a:rPr lang="ar-IQ" smtClean="0"/>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931640" y="2708920"/>
            <a:ext cx="7200800" cy="3024336"/>
          </a:xfrm>
        </p:spPr>
        <p:txBody>
          <a:bodyPr>
            <a:noAutofit/>
          </a:bodyPr>
          <a:lstStyle/>
          <a:p>
            <a:pPr algn="ctr" rtl="1">
              <a:lnSpc>
                <a:spcPct val="115000"/>
              </a:lnSpc>
            </a:pPr>
            <a:r>
              <a:rPr lang="en-US" sz="2000" dirty="0" smtClean="0">
                <a:solidFill>
                  <a:srgbClr val="FF0000"/>
                </a:solidFill>
                <a:latin typeface="Simplified Arabic" pitchFamily="18" charset="-78"/>
                <a:ea typeface="Times New Roman"/>
                <a:cs typeface="PT Bold Heading" pitchFamily="2" charset="-78"/>
              </a:rPr>
              <a:t/>
            </a:r>
            <a:br>
              <a:rPr lang="en-US" sz="2000" dirty="0" smtClean="0">
                <a:solidFill>
                  <a:srgbClr val="FF0000"/>
                </a:solidFill>
                <a:latin typeface="Simplified Arabic" pitchFamily="18" charset="-78"/>
                <a:ea typeface="Times New Roman"/>
                <a:cs typeface="PT Bold Heading" pitchFamily="2" charset="-78"/>
              </a:rPr>
            </a:br>
            <a:r>
              <a:rPr lang="ar-IQ" sz="3600" dirty="0" smtClean="0">
                <a:solidFill>
                  <a:srgbClr val="FF0000"/>
                </a:solidFill>
                <a:latin typeface="Simplified Arabic" pitchFamily="18" charset="-78"/>
                <a:ea typeface="Times New Roman"/>
                <a:cs typeface="PT Bold Heading" pitchFamily="2" charset="-78"/>
              </a:rPr>
              <a:t>المهارات الارشادية</a:t>
            </a:r>
            <a:br>
              <a:rPr lang="ar-IQ" sz="36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5400" dirty="0">
                <a:solidFill>
                  <a:srgbClr val="FF0000"/>
                </a:solidFill>
                <a:latin typeface="Simplified Arabic" pitchFamily="18" charset="-78"/>
                <a:ea typeface="Times New Roman"/>
                <a:cs typeface="PT Bold Heading" pitchFamily="2" charset="-78"/>
              </a:rPr>
              <a:t> </a:t>
            </a:r>
            <a:r>
              <a:rPr lang="ar-IQ" sz="5400" dirty="0">
                <a:solidFill>
                  <a:srgbClr val="00B0F0"/>
                </a:solidFill>
                <a:latin typeface="Simplified Arabic" pitchFamily="18" charset="-78"/>
                <a:ea typeface="Times New Roman"/>
                <a:cs typeface="PT Bold Heading" pitchFamily="2" charset="-78"/>
              </a:rPr>
              <a:t>مهارة طرح </a:t>
            </a:r>
            <a:r>
              <a:rPr lang="ar-IQ" sz="5400" dirty="0" smtClean="0">
                <a:solidFill>
                  <a:srgbClr val="00B0F0"/>
                </a:solidFill>
                <a:latin typeface="Simplified Arabic" pitchFamily="18" charset="-78"/>
                <a:ea typeface="Times New Roman"/>
                <a:cs typeface="PT Bold Heading" pitchFamily="2" charset="-78"/>
              </a:rPr>
              <a:t>الاسئلة</a:t>
            </a:r>
            <a:r>
              <a:rPr lang="en-US" sz="5400" dirty="0" smtClean="0">
                <a:solidFill>
                  <a:srgbClr val="00B0F0"/>
                </a:solidFill>
                <a:latin typeface="Simplified Arabic" pitchFamily="18" charset="-78"/>
                <a:ea typeface="Times New Roman"/>
                <a:cs typeface="PT Bold Heading" pitchFamily="2" charset="-78"/>
              </a:rPr>
              <a:t/>
            </a:r>
            <a:br>
              <a:rPr lang="en-US" sz="5400" dirty="0" smtClean="0">
                <a:solidFill>
                  <a:srgbClr val="00B0F0"/>
                </a:solidFill>
                <a:latin typeface="Simplified Arabic" pitchFamily="18" charset="-78"/>
                <a:ea typeface="Times New Roman"/>
                <a:cs typeface="PT Bold Heading" pitchFamily="2" charset="-78"/>
              </a:rPr>
            </a:br>
            <a:r>
              <a:rPr lang="en-US" sz="2400" b="0" dirty="0" smtClean="0">
                <a:solidFill>
                  <a:srgbClr val="FFFF00"/>
                </a:solidFill>
                <a:latin typeface="Simplified Arabic" pitchFamily="18" charset="-78"/>
                <a:ea typeface="Times New Roman"/>
                <a:cs typeface="PT Bold Heading" pitchFamily="2" charset="-78"/>
              </a:rPr>
              <a:t/>
            </a:r>
            <a:br>
              <a:rPr lang="en-US" sz="2400" b="0" dirty="0" smtClean="0">
                <a:solidFill>
                  <a:srgbClr val="FFFF00"/>
                </a:solidFill>
                <a:latin typeface="Simplified Arabic" pitchFamily="18" charset="-78"/>
                <a:ea typeface="Times New Roman"/>
                <a:cs typeface="PT Bold Heading" pitchFamily="2" charset="-78"/>
              </a:rPr>
            </a:br>
            <a:r>
              <a:rPr lang="ar-IQ" sz="2400" dirty="0" smtClean="0">
                <a:ln w="1905"/>
                <a:solidFill>
                  <a:schemeClr val="tx1"/>
                </a:solidFill>
                <a:effectLst>
                  <a:innerShdw blurRad="69850" dist="43180" dir="5400000">
                    <a:srgbClr val="000000">
                      <a:alpha val="65000"/>
                    </a:srgbClr>
                  </a:innerShdw>
                </a:effectLst>
                <a:latin typeface="Simplified Arabic" pitchFamily="18" charset="-78"/>
                <a:ea typeface="Times New Roman"/>
                <a:cs typeface="PT Bold Heading" pitchFamily="2" charset="-78"/>
              </a:rPr>
              <a:t>الاستاذ المســاعد الدكــتور </a:t>
            </a:r>
            <a:br>
              <a:rPr lang="ar-IQ" sz="2400" dirty="0" smtClean="0">
                <a:ln w="1905"/>
                <a:solidFill>
                  <a:schemeClr val="tx1"/>
                </a:solidFill>
                <a:effectLst>
                  <a:innerShdw blurRad="69850" dist="43180" dir="5400000">
                    <a:srgbClr val="000000">
                      <a:alpha val="65000"/>
                    </a:srgbClr>
                  </a:innerShdw>
                </a:effectLst>
                <a:latin typeface="Simplified Arabic" pitchFamily="18" charset="-78"/>
                <a:ea typeface="Times New Roman"/>
                <a:cs typeface="PT Bold Heading" pitchFamily="2" charset="-78"/>
              </a:rPr>
            </a:br>
            <a:r>
              <a:rPr lang="ar-IQ" sz="2400" dirty="0" smtClean="0">
                <a:ln w="1905"/>
                <a:solidFill>
                  <a:schemeClr val="tx1"/>
                </a:solidFill>
                <a:effectLst>
                  <a:innerShdw blurRad="69850" dist="43180" dir="5400000">
                    <a:srgbClr val="000000">
                      <a:alpha val="65000"/>
                    </a:srgbClr>
                  </a:innerShdw>
                </a:effectLst>
                <a:latin typeface="Simplified Arabic" pitchFamily="18" charset="-78"/>
                <a:ea typeface="Times New Roman"/>
                <a:cs typeface="PT Bold Heading" pitchFamily="2" charset="-78"/>
              </a:rPr>
              <a:t>محـــمد ابراهيم حســـين</a:t>
            </a:r>
            <a:r>
              <a:rPr lang="en-US" sz="1800" dirty="0">
                <a:solidFill>
                  <a:schemeClr val="tx1"/>
                </a:solidFill>
                <a:latin typeface="Simplified Arabic" pitchFamily="18" charset="-78"/>
                <a:ea typeface="Times New Roman"/>
                <a:cs typeface="PT Bold Heading" pitchFamily="2" charset="-78"/>
              </a:rPr>
              <a:t/>
            </a:r>
            <a:br>
              <a:rPr lang="en-US" sz="1800" dirty="0">
                <a:solidFill>
                  <a:schemeClr val="tx1"/>
                </a:solidFill>
                <a:latin typeface="Simplified Arabic" pitchFamily="18" charset="-78"/>
                <a:ea typeface="Times New Roman"/>
                <a:cs typeface="PT Bold Heading" pitchFamily="2" charset="-78"/>
              </a:rPr>
            </a:br>
            <a:endParaRPr lang="ar-IQ" sz="2400" dirty="0">
              <a:solidFill>
                <a:schemeClr val="tx1"/>
              </a:solidFill>
            </a:endParaRPr>
          </a:p>
        </p:txBody>
      </p:sp>
      <p:sp>
        <p:nvSpPr>
          <p:cNvPr id="5" name="عنوان فرعي 2"/>
          <p:cNvSpPr txBox="1">
            <a:spLocks/>
          </p:cNvSpPr>
          <p:nvPr/>
        </p:nvSpPr>
        <p:spPr>
          <a:xfrm>
            <a:off x="1331640" y="5589240"/>
            <a:ext cx="6400800" cy="1008112"/>
          </a:xfrm>
          <a:prstGeom prst="rect">
            <a:avLst/>
          </a:prstGeom>
        </p:spPr>
        <p:txBody>
          <a:bodyPr vert="horz" lIns="0" rIns="18288">
            <a:no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lnSpc>
                <a:spcPct val="115000"/>
              </a:lnSpc>
            </a:pPr>
            <a:r>
              <a:rPr lang="ar-IQ" sz="2800" b="1" dirty="0" smtClean="0">
                <a:solidFill>
                  <a:srgbClr val="0070C0"/>
                </a:solidFill>
                <a:latin typeface="Simplified Arabic" pitchFamily="18" charset="-78"/>
                <a:ea typeface="Calibri"/>
                <a:cs typeface="Simplified Arabic" pitchFamily="18" charset="-78"/>
              </a:rPr>
              <a:t> تقرير مقدم من قبل </a:t>
            </a:r>
            <a:r>
              <a:rPr lang="ar-IQ" sz="2800" b="1" dirty="0" smtClean="0">
                <a:solidFill>
                  <a:srgbClr val="0070C0"/>
                </a:solidFill>
                <a:latin typeface="Simplified Arabic" pitchFamily="18" charset="-78"/>
                <a:ea typeface="Calibri"/>
                <a:cs typeface="Simplified Arabic" pitchFamily="18" charset="-78"/>
              </a:rPr>
              <a:t>الطالبة </a:t>
            </a:r>
            <a:r>
              <a:rPr lang="ar-IQ" sz="2800" b="1" dirty="0" smtClean="0">
                <a:solidFill>
                  <a:srgbClr val="0070C0"/>
                </a:solidFill>
                <a:latin typeface="Simplified Arabic" pitchFamily="18" charset="-78"/>
                <a:ea typeface="Calibri"/>
                <a:cs typeface="Simplified Arabic" pitchFamily="18" charset="-78"/>
              </a:rPr>
              <a:t>/ </a:t>
            </a:r>
            <a:r>
              <a:rPr lang="ar-IQ" sz="2800" b="1" dirty="0" smtClean="0">
                <a:solidFill>
                  <a:srgbClr val="0070C0"/>
                </a:solidFill>
                <a:latin typeface="Simplified Arabic" pitchFamily="18" charset="-78"/>
                <a:ea typeface="Calibri"/>
                <a:cs typeface="Simplified Arabic" pitchFamily="18" charset="-78"/>
              </a:rPr>
              <a:t>(نيران عبد مهدي)</a:t>
            </a:r>
            <a:endParaRPr lang="en-US" sz="1800" b="1" dirty="0" smtClean="0">
              <a:solidFill>
                <a:srgbClr val="0070C0"/>
              </a:solidFill>
              <a:latin typeface="Simplified Arabic" pitchFamily="18" charset="-78"/>
              <a:ea typeface="Calibri"/>
              <a:cs typeface="Simplified Arabic" pitchFamily="18" charset="-78"/>
            </a:endParaRPr>
          </a:p>
          <a:p>
            <a:endParaRPr lang="ar-IQ" sz="2400" dirty="0"/>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83568" y="260648"/>
            <a:ext cx="1357630" cy="1381125"/>
          </a:xfrm>
          <a:prstGeom prst="rect">
            <a:avLst/>
          </a:prstGeom>
          <a:ln>
            <a:solidFill>
              <a:schemeClr val="bg2">
                <a:lumMod val="75000"/>
              </a:schemeClr>
            </a:solidFill>
          </a:ln>
          <a:effectLst>
            <a:softEdge rad="112500"/>
          </a:effectLst>
        </p:spPr>
      </p:pic>
      <p:sp>
        <p:nvSpPr>
          <p:cNvPr id="7" name="مربع نص 6"/>
          <p:cNvSpPr txBox="1"/>
          <p:nvPr/>
        </p:nvSpPr>
        <p:spPr>
          <a:xfrm>
            <a:off x="5508104" y="519846"/>
            <a:ext cx="3240360" cy="1324978"/>
          </a:xfrm>
          <a:prstGeom prst="rect">
            <a:avLst/>
          </a:prstGeom>
          <a:noFill/>
        </p:spPr>
        <p:txBody>
          <a:bodyPr wrap="square" rtlCol="1">
            <a:spAutoFit/>
          </a:bodyPr>
          <a:lstStyle/>
          <a:p>
            <a:pPr algn="ctr">
              <a:lnSpc>
                <a:spcPct val="115000"/>
              </a:lnSpc>
            </a:pPr>
            <a:r>
              <a:rPr lang="ar-IQ" dirty="0">
                <a:ea typeface="Calibri"/>
                <a:cs typeface="Ali-A-Samik"/>
              </a:rPr>
              <a:t>جامعة ديالى </a:t>
            </a:r>
            <a:endParaRPr lang="en-US" sz="1050" dirty="0">
              <a:ea typeface="Calibri"/>
              <a:cs typeface="Arial"/>
            </a:endParaRPr>
          </a:p>
          <a:p>
            <a:pPr algn="ctr">
              <a:lnSpc>
                <a:spcPct val="115000"/>
              </a:lnSpc>
            </a:pPr>
            <a:r>
              <a:rPr lang="ar-IQ" dirty="0">
                <a:ea typeface="Calibri"/>
                <a:cs typeface="Ali-A-Samik"/>
              </a:rPr>
              <a:t>         كلية التربية للعلوم الانسانية </a:t>
            </a:r>
            <a:endParaRPr lang="en-US" sz="1050" dirty="0">
              <a:ea typeface="Calibri"/>
              <a:cs typeface="Arial"/>
            </a:endParaRPr>
          </a:p>
          <a:p>
            <a:pPr algn="ctr">
              <a:lnSpc>
                <a:spcPct val="115000"/>
              </a:lnSpc>
            </a:pPr>
            <a:r>
              <a:rPr lang="ar-IQ" dirty="0">
                <a:ea typeface="Calibri"/>
                <a:cs typeface="Ali-A-Samik"/>
              </a:rPr>
              <a:t>        قسم العلوم التربوية والنفسية </a:t>
            </a:r>
            <a:endParaRPr lang="en-US" sz="1050" dirty="0">
              <a:ea typeface="Calibri"/>
              <a:cs typeface="Arial"/>
            </a:endParaRPr>
          </a:p>
          <a:p>
            <a:pPr algn="ctr"/>
            <a:r>
              <a:rPr lang="ar-IQ" dirty="0">
                <a:ea typeface="Calibri"/>
                <a:cs typeface="Ali-A-Samik"/>
              </a:rPr>
              <a:t>دكتوراه الارشاد النفسي و التوجيه التربوي</a:t>
            </a:r>
            <a:endParaRPr lang="ar-IQ" dirty="0"/>
          </a:p>
        </p:txBody>
      </p:sp>
    </p:spTree>
    <p:extLst>
      <p:ext uri="{BB962C8B-B14F-4D97-AF65-F5344CB8AC3E}">
        <p14:creationId xmlns:p14="http://schemas.microsoft.com/office/powerpoint/2010/main" val="3381883621"/>
      </p:ext>
    </p:extLst>
  </p:cSld>
  <p:clrMapOvr>
    <a:masterClrMapping/>
  </p:clrMapOvr>
  <mc:AlternateContent xmlns:mc="http://schemas.openxmlformats.org/markup-compatibility/2006" xmlns:p14="http://schemas.microsoft.com/office/powerpoint/2010/main">
    <mc:Choice Requires="p14">
      <p:transition spd="slow" p14:dur="425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4"/>
                                        </p:tgtEl>
                                        <p:attrNameLst>
                                          <p:attrName>style.visibility</p:attrName>
                                        </p:attrNameLst>
                                      </p:cBhvr>
                                      <p:to>
                                        <p:strVal val="visible"/>
                                      </p:to>
                                    </p:set>
                                    <p:anim by="(-#ppt_w*2)" calcmode="lin" valueType="num">
                                      <p:cBhvr rctx="PPT">
                                        <p:cTn id="41" dur="500" autoRev="1" fill="hold">
                                          <p:stCondLst>
                                            <p:cond delay="0"/>
                                          </p:stCondLst>
                                        </p:cTn>
                                        <p:tgtEl>
                                          <p:spTgt spid="4"/>
                                        </p:tgtEl>
                                        <p:attrNameLst>
                                          <p:attrName>ppt_w</p:attrName>
                                        </p:attrNameLst>
                                      </p:cBhvr>
                                    </p:anim>
                                    <p:anim by="(#ppt_w*0.50)" calcmode="lin" valueType="num">
                                      <p:cBhvr>
                                        <p:cTn id="42" dur="500" decel="50000" autoRev="1" fill="hold">
                                          <p:stCondLst>
                                            <p:cond delay="0"/>
                                          </p:stCondLst>
                                        </p:cTn>
                                        <p:tgtEl>
                                          <p:spTgt spid="4"/>
                                        </p:tgtEl>
                                        <p:attrNameLst>
                                          <p:attrName>ppt_x</p:attrName>
                                        </p:attrNameLst>
                                      </p:cBhvr>
                                    </p:anim>
                                    <p:anim from="(-#ppt_h/2)" to="(#ppt_y)" calcmode="lin" valueType="num">
                                      <p:cBhvr>
                                        <p:cTn id="43" dur="1000" fill="hold">
                                          <p:stCondLst>
                                            <p:cond delay="0"/>
                                          </p:stCondLst>
                                        </p:cTn>
                                        <p:tgtEl>
                                          <p:spTgt spid="4"/>
                                        </p:tgtEl>
                                        <p:attrNameLst>
                                          <p:attrName>ppt_y</p:attrName>
                                        </p:attrNameLst>
                                      </p:cBhvr>
                                    </p:anim>
                                    <p:animRot by="21600000">
                                      <p:cBhvr>
                                        <p:cTn id="44" dur="1000" fill="hold">
                                          <p:stCondLst>
                                            <p:cond delay="0"/>
                                          </p:stCondLst>
                                        </p:cTn>
                                        <p:tgtEl>
                                          <p:spTgt spid="4"/>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800" decel="100000"/>
                                        <p:tgtEl>
                                          <p:spTgt spid="5"/>
                                        </p:tgtEl>
                                      </p:cBhvr>
                                    </p:animEffect>
                                    <p:anim calcmode="lin" valueType="num">
                                      <p:cBhvr>
                                        <p:cTn id="50" dur="800" decel="100000" fill="hold"/>
                                        <p:tgtEl>
                                          <p:spTgt spid="5"/>
                                        </p:tgtEl>
                                        <p:attrNameLst>
                                          <p:attrName>style.rotation</p:attrName>
                                        </p:attrNameLst>
                                      </p:cBhvr>
                                      <p:tavLst>
                                        <p:tav tm="0">
                                          <p:val>
                                            <p:fltVal val="-90"/>
                                          </p:val>
                                        </p:tav>
                                        <p:tav tm="100000">
                                          <p:val>
                                            <p:fltVal val="0"/>
                                          </p:val>
                                        </p:tav>
                                      </p:tavLst>
                                    </p:anim>
                                    <p:anim calcmode="lin" valueType="num">
                                      <p:cBhvr>
                                        <p:cTn id="51" dur="800" decel="100000" fill="hold"/>
                                        <p:tgtEl>
                                          <p:spTgt spid="5"/>
                                        </p:tgtEl>
                                        <p:attrNameLst>
                                          <p:attrName>ppt_x</p:attrName>
                                        </p:attrNameLst>
                                      </p:cBhvr>
                                      <p:tavLst>
                                        <p:tav tm="0">
                                          <p:val>
                                            <p:strVal val="#ppt_x+0.4"/>
                                          </p:val>
                                        </p:tav>
                                        <p:tav tm="100000">
                                          <p:val>
                                            <p:strVal val="#ppt_x-0.05"/>
                                          </p:val>
                                        </p:tav>
                                      </p:tavLst>
                                    </p:anim>
                                    <p:anim calcmode="lin" valueType="num">
                                      <p:cBhvr>
                                        <p:cTn id="52" dur="800" decel="100000" fill="hold"/>
                                        <p:tgtEl>
                                          <p:spTgt spid="5"/>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332656"/>
            <a:ext cx="8496944" cy="6120680"/>
          </a:xfrm>
        </p:spPr>
        <p:txBody>
          <a:bodyPr>
            <a:normAutofit fontScale="92500"/>
          </a:bodyPr>
          <a:lstStyle/>
          <a:p>
            <a:r>
              <a:rPr lang="ar-IQ" dirty="0">
                <a:solidFill>
                  <a:srgbClr val="FF0000"/>
                </a:solidFill>
                <a:latin typeface="Simplified Arabic" pitchFamily="18" charset="-78"/>
                <a:cs typeface="PT Bold Heading" pitchFamily="2" charset="-78"/>
              </a:rPr>
              <a:t>خطوات استخدام الاسئلة</a:t>
            </a:r>
          </a:p>
          <a:p>
            <a:pPr algn="just">
              <a:lnSpc>
                <a:spcPct val="150000"/>
              </a:lnSpc>
              <a:tabLst>
                <a:tab pos="625475" algn="l"/>
              </a:tabLst>
            </a:pPr>
            <a:r>
              <a:rPr lang="ar-IQ" b="1" dirty="0">
                <a:latin typeface="Simplified Arabic" pitchFamily="18" charset="-78"/>
                <a:cs typeface="Simplified Arabic" pitchFamily="18" charset="-78"/>
              </a:rPr>
              <a:t>1-	حدد عن ماذا ستسأل ثم ضع ذلك في كلمات وأسالة.</a:t>
            </a:r>
          </a:p>
          <a:p>
            <a:pPr algn="just">
              <a:lnSpc>
                <a:spcPct val="150000"/>
              </a:lnSpc>
              <a:tabLst>
                <a:tab pos="625475" algn="l"/>
              </a:tabLst>
            </a:pPr>
            <a:r>
              <a:rPr lang="ar-IQ" b="1" dirty="0">
                <a:latin typeface="Simplified Arabic" pitchFamily="18" charset="-78"/>
                <a:cs typeface="Simplified Arabic" pitchFamily="18" charset="-78"/>
              </a:rPr>
              <a:t>2-	ضع بداية للسؤال بحيث يكون السؤال مفتوحا.</a:t>
            </a:r>
          </a:p>
          <a:p>
            <a:pPr algn="just">
              <a:lnSpc>
                <a:spcPct val="150000"/>
              </a:lnSpc>
              <a:tabLst>
                <a:tab pos="625475" algn="l"/>
              </a:tabLst>
            </a:pPr>
            <a:r>
              <a:rPr lang="ar-IQ" b="1" dirty="0">
                <a:latin typeface="Simplified Arabic" pitchFamily="18" charset="-78"/>
                <a:cs typeface="Simplified Arabic" pitchFamily="18" charset="-78"/>
              </a:rPr>
              <a:t>3-	من خطوات استخدام السؤال اذا كنت تعرف الجواب لا تسال وهل السؤال مفيد للمسترشد اذا كان مفيد اسأله.</a:t>
            </a:r>
          </a:p>
          <a:p>
            <a:pPr algn="just">
              <a:lnSpc>
                <a:spcPct val="150000"/>
              </a:lnSpc>
              <a:tabLst>
                <a:tab pos="625475" algn="l"/>
              </a:tabLst>
            </a:pPr>
            <a:r>
              <a:rPr lang="ar-IQ" b="1" dirty="0">
                <a:latin typeface="Simplified Arabic" pitchFamily="18" charset="-78"/>
                <a:cs typeface="Simplified Arabic" pitchFamily="18" charset="-78"/>
              </a:rPr>
              <a:t>4-	قبل أن تطرح السؤال تعرف ما لغرض من استخدامي للسؤال هل هو مفيد ارشاديا او علاجيا والجواب هنا يتحدد بأغراض السؤال.</a:t>
            </a:r>
          </a:p>
          <a:p>
            <a:pPr algn="just">
              <a:lnSpc>
                <a:spcPct val="150000"/>
              </a:lnSpc>
            </a:pPr>
            <a:r>
              <a:rPr lang="ar-IQ" b="1" dirty="0">
                <a:latin typeface="Simplified Arabic" pitchFamily="18" charset="-78"/>
                <a:cs typeface="Simplified Arabic" pitchFamily="18" charset="-78"/>
              </a:rPr>
              <a:t>هذه الخطوات تساعد المرشد في كيفية الحصول على المعلومات والوصول للهدف المراد الوصول الية وهي بمثابة خطة وضعها المرشد من أجل تحقيق ما يبحث عنه مع المسترشد من أجل مساعدة المسترشد في البحث ما يعاني منه وايجاد الحل له.</a:t>
            </a:r>
          </a:p>
          <a:p>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518490227"/>
      </p:ext>
    </p:extLst>
  </p:cSld>
  <p:clrMapOvr>
    <a:masterClrMapping/>
  </p:clrMapOvr>
  <mc:AlternateContent xmlns:mc="http://schemas.openxmlformats.org/markup-compatibility/2006">
    <mc:Choice xmlns:p14="http://schemas.microsoft.com/office/powerpoint/2010/main" Requires="p14">
      <p:transition spd="slow" p14:dur="3500">
        <p:wheel spokes="1"/>
      </p:transition>
    </mc:Choice>
    <mc:Fallback>
      <p:transition spd="slow">
        <p:wheel spokes="1"/>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332656"/>
            <a:ext cx="8496944" cy="6120680"/>
          </a:xfrm>
        </p:spPr>
        <p:txBody>
          <a:bodyPr>
            <a:normAutofit fontScale="85000" lnSpcReduction="10000"/>
          </a:bodyPr>
          <a:lstStyle/>
          <a:p>
            <a:pPr algn="just">
              <a:lnSpc>
                <a:spcPct val="150000"/>
              </a:lnSpc>
            </a:pPr>
            <a:r>
              <a:rPr lang="ar-IQ" b="1" dirty="0">
                <a:solidFill>
                  <a:srgbClr val="FF0000"/>
                </a:solidFill>
                <a:latin typeface="Simplified Arabic" pitchFamily="18" charset="-78"/>
                <a:cs typeface="Simplified Arabic" pitchFamily="18" charset="-78"/>
              </a:rPr>
              <a:t>مثال على ذلك (1)</a:t>
            </a:r>
          </a:p>
          <a:p>
            <a:pPr algn="just">
              <a:lnSpc>
                <a:spcPct val="150000"/>
              </a:lnSpc>
            </a:pPr>
            <a:r>
              <a:rPr lang="ar-IQ" b="1" dirty="0">
                <a:latin typeface="Simplified Arabic" pitchFamily="18" charset="-78"/>
                <a:cs typeface="Simplified Arabic" pitchFamily="18" charset="-78"/>
              </a:rPr>
              <a:t>المسترشد:- كلما أقترب موعد الامتحانات النهائية يزداد شعوري بالخوف الشديد والتوتر وأشعر بألم في معدتي مع أنني حصلت على العلامات كاملة في الامتحانات السابقة خلال الشهر الماضي .</a:t>
            </a:r>
          </a:p>
          <a:p>
            <a:pPr algn="just">
              <a:lnSpc>
                <a:spcPct val="150000"/>
              </a:lnSpc>
            </a:pPr>
            <a:r>
              <a:rPr lang="ar-IQ" b="1" dirty="0">
                <a:latin typeface="Simplified Arabic" pitchFamily="18" charset="-78"/>
                <a:cs typeface="Simplified Arabic" pitchFamily="18" charset="-78"/>
              </a:rPr>
              <a:t>المرشد:- يسأل كيف بالعادة تستعد للامتحانات سواء في طريقة دراستك أو في تهيئة ظروف من حولك.</a:t>
            </a:r>
          </a:p>
          <a:p>
            <a:pPr algn="just">
              <a:lnSpc>
                <a:spcPct val="150000"/>
              </a:lnSpc>
            </a:pPr>
            <a:r>
              <a:rPr lang="ar-IQ" b="1" dirty="0">
                <a:solidFill>
                  <a:srgbClr val="FF0000"/>
                </a:solidFill>
                <a:latin typeface="Simplified Arabic" pitchFamily="18" charset="-78"/>
                <a:cs typeface="Simplified Arabic" pitchFamily="18" charset="-78"/>
              </a:rPr>
              <a:t>مثال على ذلك (2)</a:t>
            </a:r>
          </a:p>
          <a:p>
            <a:pPr algn="just">
              <a:lnSpc>
                <a:spcPct val="150000"/>
              </a:lnSpc>
            </a:pPr>
            <a:r>
              <a:rPr lang="ar-IQ" b="1" dirty="0">
                <a:latin typeface="Simplified Arabic" pitchFamily="18" charset="-78"/>
                <a:cs typeface="Simplified Arabic" pitchFamily="18" charset="-78"/>
              </a:rPr>
              <a:t>المسترشد:- زميلي يزعجني دوما في تصرفاته يقوم بضربي فأرد علية بنفس طريقته وأضربه والنتيجة بعدها أنني أتعرض للعقاب كما حدث معي اليوم حين قام بدفعي ونحن في طابور المدرسة فضربته وعاقبتني المعلمة.</a:t>
            </a:r>
          </a:p>
          <a:p>
            <a:pPr algn="just">
              <a:lnSpc>
                <a:spcPct val="150000"/>
              </a:lnSpc>
            </a:pPr>
            <a:r>
              <a:rPr lang="ar-IQ" b="1" dirty="0">
                <a:latin typeface="Simplified Arabic" pitchFamily="18" charset="-78"/>
                <a:cs typeface="Simplified Arabic" pitchFamily="18" charset="-78"/>
              </a:rPr>
              <a:t>المرشد:- يسأل ماذا تفعل لو أعيد الموقف مرة أخرى وأردت أن تحل هذه المشكلة دون أن تتعرض للعقاب؟</a:t>
            </a:r>
          </a:p>
          <a:p>
            <a:pPr algn="just">
              <a:lnSpc>
                <a:spcPct val="150000"/>
              </a:lnSpc>
            </a:pP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3161815731"/>
      </p:ext>
    </p:extLst>
  </p:cSld>
  <p:clrMapOvr>
    <a:masterClrMapping/>
  </p:clrMapOvr>
  <mc:AlternateContent xmlns:mc="http://schemas.openxmlformats.org/markup-compatibility/2006">
    <mc:Choice xmlns:p14="http://schemas.microsoft.com/office/powerpoint/2010/main" Requires="p14">
      <p:transition spd="slow" p14:dur="3250">
        <p:pull dir="r"/>
      </p:transition>
    </mc:Choice>
    <mc:Fallback>
      <p:transition spd="slow">
        <p:pull dir="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836712"/>
            <a:ext cx="8496944" cy="5400600"/>
          </a:xfrm>
        </p:spPr>
        <p:txBody>
          <a:bodyPr>
            <a:normAutofit/>
          </a:bodyPr>
          <a:lstStyle/>
          <a:p>
            <a:r>
              <a:rPr lang="ar-IQ" sz="2800" dirty="0">
                <a:solidFill>
                  <a:srgbClr val="FF0000"/>
                </a:solidFill>
                <a:latin typeface="Simplified Arabic" pitchFamily="18" charset="-78"/>
                <a:cs typeface="PT Bold Heading" pitchFamily="2" charset="-78"/>
              </a:rPr>
              <a:t>أهمية طرح الاسئلة</a:t>
            </a:r>
          </a:p>
          <a:p>
            <a:pPr>
              <a:lnSpc>
                <a:spcPct val="150000"/>
              </a:lnSpc>
              <a:tabLst>
                <a:tab pos="625475" algn="l"/>
              </a:tabLst>
            </a:pPr>
            <a:r>
              <a:rPr lang="ar-IQ" b="1" dirty="0">
                <a:latin typeface="Simplified Arabic" pitchFamily="18" charset="-78"/>
                <a:cs typeface="Simplified Arabic" pitchFamily="18" charset="-78"/>
              </a:rPr>
              <a:t>1-	الحصول على معلومات من المسترشد من أجل تحقيق الهدف المطلوب.</a:t>
            </a:r>
          </a:p>
          <a:p>
            <a:pPr>
              <a:lnSpc>
                <a:spcPct val="150000"/>
              </a:lnSpc>
              <a:tabLst>
                <a:tab pos="625475" algn="l"/>
              </a:tabLst>
            </a:pPr>
            <a:r>
              <a:rPr lang="ar-IQ" b="1" dirty="0">
                <a:latin typeface="Simplified Arabic" pitchFamily="18" charset="-78"/>
                <a:cs typeface="Simplified Arabic" pitchFamily="18" charset="-78"/>
              </a:rPr>
              <a:t>2-	التنبؤ بالسلوك المستقبلي للمسترشد.</a:t>
            </a:r>
          </a:p>
          <a:p>
            <a:pPr>
              <a:lnSpc>
                <a:spcPct val="150000"/>
              </a:lnSpc>
              <a:tabLst>
                <a:tab pos="625475" algn="l"/>
              </a:tabLst>
            </a:pPr>
            <a:r>
              <a:rPr lang="ar-IQ" b="1" dirty="0">
                <a:latin typeface="Simplified Arabic" pitchFamily="18" charset="-78"/>
                <a:cs typeface="Simplified Arabic" pitchFamily="18" charset="-78"/>
              </a:rPr>
              <a:t>3-	وسيلة للتشويق واثارة الانتباه والتفكير لدى المسترشد.</a:t>
            </a:r>
          </a:p>
          <a:p>
            <a:pPr>
              <a:lnSpc>
                <a:spcPct val="150000"/>
              </a:lnSpc>
              <a:tabLst>
                <a:tab pos="625475" algn="l"/>
              </a:tabLst>
            </a:pPr>
            <a:r>
              <a:rPr lang="ar-IQ" b="1" dirty="0">
                <a:latin typeface="Simplified Arabic" pitchFamily="18" charset="-78"/>
                <a:cs typeface="Simplified Arabic" pitchFamily="18" charset="-78"/>
              </a:rPr>
              <a:t>4-	الوقوف على خبرات ومعارف المسترشد.</a:t>
            </a:r>
          </a:p>
          <a:p>
            <a:pPr>
              <a:lnSpc>
                <a:spcPct val="150000"/>
              </a:lnSpc>
              <a:tabLst>
                <a:tab pos="625475" algn="l"/>
              </a:tabLst>
            </a:pPr>
            <a:r>
              <a:rPr lang="ar-IQ" b="1" dirty="0">
                <a:latin typeface="Simplified Arabic" pitchFamily="18" charset="-78"/>
                <a:cs typeface="Simplified Arabic" pitchFamily="18" charset="-78"/>
              </a:rPr>
              <a:t>5-	اظهار الدور الايجابي للمسترشد لان مساهما حقيقيا في العملية الارشادية. </a:t>
            </a:r>
          </a:p>
          <a:p>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967407699"/>
      </p:ext>
    </p:extLst>
  </p:cSld>
  <p:clrMapOvr>
    <a:masterClrMapping/>
  </p:clrMapOvr>
  <mc:AlternateContent xmlns:mc="http://schemas.openxmlformats.org/markup-compatibility/2006">
    <mc:Choice xmlns:p14="http://schemas.microsoft.com/office/powerpoint/2010/main" Requires="p14">
      <p:transition spd="slow" p14:dur="4250">
        <p14:shred/>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مربع نص 3"/>
          <p:cNvSpPr txBox="1"/>
          <p:nvPr/>
        </p:nvSpPr>
        <p:spPr>
          <a:xfrm>
            <a:off x="2699792" y="262389"/>
            <a:ext cx="6264344" cy="646331"/>
          </a:xfrm>
          <a:prstGeom prst="rect">
            <a:avLst/>
          </a:prstGeom>
          <a:noFill/>
        </p:spPr>
        <p:txBody>
          <a:bodyPr wrap="square" rtlCol="1">
            <a:spAutoFit/>
          </a:bodyPr>
          <a:lstStyle/>
          <a:p>
            <a:r>
              <a:rPr lang="ar-IQ" sz="3600" dirty="0" smtClean="0">
                <a:solidFill>
                  <a:srgbClr val="FF0000"/>
                </a:solidFill>
                <a:cs typeface="PT Bold Heading" pitchFamily="2" charset="-78"/>
              </a:rPr>
              <a:t>شكراً لحسن إصغائكم زملائي الأعزاء</a:t>
            </a:r>
            <a:endParaRPr lang="ar-IQ" sz="3600" dirty="0">
              <a:solidFill>
                <a:srgbClr val="FF0000"/>
              </a:solidFill>
              <a:cs typeface="PT Bold Heading" pitchFamily="2" charset="-78"/>
            </a:endParaRPr>
          </a:p>
        </p:txBody>
      </p:sp>
    </p:spTree>
    <p:extLst>
      <p:ext uri="{BB962C8B-B14F-4D97-AF65-F5344CB8AC3E}">
        <p14:creationId xmlns:p14="http://schemas.microsoft.com/office/powerpoint/2010/main" val="1679290841"/>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7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1750" fill="hold"/>
                                        <p:tgtEl>
                                          <p:spTgt spid="4"/>
                                        </p:tgtEl>
                                        <p:attrNameLst>
                                          <p:attrName>ppt_y</p:attrName>
                                        </p:attrNameLst>
                                      </p:cBhvr>
                                      <p:tavLst>
                                        <p:tav tm="0">
                                          <p:val>
                                            <p:strVal val="#ppt_y"/>
                                          </p:val>
                                        </p:tav>
                                        <p:tav tm="100000">
                                          <p:val>
                                            <p:strVal val="#ppt_y"/>
                                          </p:val>
                                        </p:tav>
                                      </p:tavLst>
                                    </p:anim>
                                    <p:anim calcmode="lin" valueType="num">
                                      <p:cBhvr>
                                        <p:cTn id="9" dur="17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17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7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116632"/>
            <a:ext cx="8856984" cy="6480720"/>
          </a:xfrm>
        </p:spPr>
        <p:txBody>
          <a:bodyPr>
            <a:normAutofit/>
          </a:bodyPr>
          <a:lstStyle/>
          <a:p>
            <a:r>
              <a:rPr lang="ar-IQ" sz="3200" b="1" dirty="0">
                <a:solidFill>
                  <a:srgbClr val="0070C0"/>
                </a:solidFill>
                <a:latin typeface="Simplified Arabic" pitchFamily="18" charset="-78"/>
                <a:cs typeface="PT Bold Heading" pitchFamily="2" charset="-78"/>
              </a:rPr>
              <a:t>مهارة طرح الاسئلة</a:t>
            </a:r>
          </a:p>
          <a:p>
            <a:r>
              <a:rPr lang="ar-IQ" b="1" dirty="0">
                <a:latin typeface="Simplified Arabic" pitchFamily="18" charset="-78"/>
                <a:cs typeface="Simplified Arabic" pitchFamily="18" charset="-78"/>
              </a:rPr>
              <a:t>أن مهارة طرح الاسئلة مهمه في المقابلة الارشادية ولكن على المرشد أن يعرف ما هو المعنى والمفهوم لمهارة طرح الاسئلة و كيف يستخدم هذه المهارة وما نوع الاسئلة التي سوف يستخدمه هل تكون الاسئلة المفتوحة او المغلقة بالأضافة الى ذلك ماهي الاسئلة التي يتجنب طرحها وما هي الخطوات التي يجب ان يستخدمها في هذه المهارة سوف نتحدث عن كل ما  تم ذكره بالتفصيل.</a:t>
            </a:r>
          </a:p>
          <a:p>
            <a:r>
              <a:rPr lang="ar-IQ" b="1" dirty="0">
                <a:solidFill>
                  <a:srgbClr val="0070C0"/>
                </a:solidFill>
                <a:latin typeface="Simplified Arabic" pitchFamily="18" charset="-78"/>
                <a:cs typeface="PT Bold Heading" pitchFamily="2" charset="-78"/>
              </a:rPr>
              <a:t>معنى ومفهوم مهارة طرح الاسئلة  </a:t>
            </a:r>
          </a:p>
          <a:p>
            <a:r>
              <a:rPr lang="ar-IQ" b="1" dirty="0">
                <a:latin typeface="Simplified Arabic" pitchFamily="18" charset="-78"/>
                <a:cs typeface="Simplified Arabic" pitchFamily="18" charset="-78"/>
              </a:rPr>
              <a:t>وهي من أدوات الافتتاح لغرض الاصغاء الفعال وهنا نستعمل السؤال ذو النهاية المفتوحة اضافة الى الاسئلة التوضيحية وهذه الاسئلة تعطي الفرصة للمتكلم للتعبير عن مشاعره وافكاره حول المسالة المطروحة . </a:t>
            </a:r>
          </a:p>
          <a:p>
            <a:r>
              <a:rPr lang="ar-IQ" b="1" dirty="0">
                <a:latin typeface="Simplified Arabic" pitchFamily="18" charset="-78"/>
                <a:cs typeface="Simplified Arabic" pitchFamily="18" charset="-78"/>
              </a:rPr>
              <a:t>وهي ايضا من المهارات الضرورية للحصول على المعلومات اللازمة من المسترشد وعلى تشجيعه في التعبير عن نفسه حيث تعتبر هذه المهارة محور المقابلة الارشادية.</a:t>
            </a:r>
          </a:p>
          <a:p>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333013402"/>
      </p:ext>
    </p:extLst>
  </p:cSld>
  <p:clrMapOvr>
    <a:masterClrMapping/>
  </p:clrMapOvr>
  <mc:AlternateContent xmlns:mc="http://schemas.openxmlformats.org/markup-compatibility/2006" xmlns:p14="http://schemas.microsoft.com/office/powerpoint/2010/main">
    <mc:Choice Requires="p14">
      <p:transition spd="slow" p14:dur="40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76672"/>
            <a:ext cx="8496944" cy="6120680"/>
          </a:xfrm>
        </p:spPr>
        <p:txBody>
          <a:bodyPr>
            <a:normAutofit/>
          </a:bodyPr>
          <a:lstStyle/>
          <a:p>
            <a:pPr algn="just"/>
            <a:r>
              <a:rPr lang="ar-IQ" b="1" dirty="0">
                <a:solidFill>
                  <a:srgbClr val="FF0000"/>
                </a:solidFill>
                <a:latin typeface="Simplified Arabic" pitchFamily="18" charset="-78"/>
                <a:cs typeface="PT Bold Heading" pitchFamily="2" charset="-78"/>
              </a:rPr>
              <a:t>مثال على ذلك</a:t>
            </a:r>
          </a:p>
          <a:p>
            <a:pPr algn="just"/>
            <a:r>
              <a:rPr lang="ar-IQ" b="1" dirty="0">
                <a:latin typeface="Simplified Arabic" pitchFamily="18" charset="-78"/>
                <a:cs typeface="Simplified Arabic" pitchFamily="18" charset="-78"/>
              </a:rPr>
              <a:t> المسترشد: لقد سمعت أن نسبة النجاح في مادة الرياضيات وصلت الى50%في السنة الماضية.</a:t>
            </a:r>
          </a:p>
          <a:p>
            <a:pPr algn="just"/>
            <a:r>
              <a:rPr lang="ar-IQ" b="1" dirty="0">
                <a:latin typeface="Simplified Arabic" pitchFamily="18" charset="-78"/>
                <a:cs typeface="Simplified Arabic" pitchFamily="18" charset="-78"/>
              </a:rPr>
              <a:t>المرشد: ماذا تعني لك هذه النسبة؟</a:t>
            </a:r>
          </a:p>
          <a:p>
            <a:pPr algn="just"/>
            <a:r>
              <a:rPr lang="ar-IQ" b="1" dirty="0">
                <a:latin typeface="Simplified Arabic" pitchFamily="18" charset="-78"/>
                <a:cs typeface="Simplified Arabic" pitchFamily="18" charset="-78"/>
              </a:rPr>
              <a:t>وتعتبر هذه المهارة من اكثر المهارات في الارشاد والتي يساء استخدامها من قبل المرشد وخاصة المبتدئ حيث يعتقد المرشد أنها سهلة مما يجعله يكثر من استخدامها والسؤال الجيد له معايير حيث يمكن ان يستخدم في بداية الجلسة الارشادية.</a:t>
            </a:r>
          </a:p>
          <a:p>
            <a:pPr algn="just"/>
            <a:r>
              <a:rPr lang="ar-IQ" b="1" dirty="0">
                <a:solidFill>
                  <a:srgbClr val="FF0000"/>
                </a:solidFill>
                <a:latin typeface="Simplified Arabic" pitchFamily="18" charset="-78"/>
                <a:cs typeface="PT Bold Heading" pitchFamily="2" charset="-78"/>
              </a:rPr>
              <a:t> مثال على ذلك</a:t>
            </a:r>
          </a:p>
          <a:p>
            <a:pPr algn="just"/>
            <a:r>
              <a:rPr lang="ar-IQ" b="1" dirty="0">
                <a:latin typeface="Simplified Arabic" pitchFamily="18" charset="-78"/>
                <a:cs typeface="Simplified Arabic" pitchFamily="18" charset="-78"/>
              </a:rPr>
              <a:t>عن ماذا تحب ان تتكلم او ما هو رأيك في هذه الجلسة ؟</a:t>
            </a:r>
          </a:p>
          <a:p>
            <a:pPr algn="just"/>
            <a:r>
              <a:rPr lang="ar-IQ" b="1" dirty="0">
                <a:latin typeface="Simplified Arabic" pitchFamily="18" charset="-78"/>
                <a:cs typeface="Simplified Arabic" pitchFamily="18" charset="-78"/>
              </a:rPr>
              <a:t>يجب ان يكون طرح الاسئلة على ما قاله المسترشد ولا يلبي حاجة حب الاستطلاع او الرغبة في المعرفة من قبل المرشد يجب ان تشجع الاسئلة المسترشد على ان يعبر عن مزيد من المعلومات .</a:t>
            </a:r>
          </a:p>
          <a:p>
            <a:pPr algn="just"/>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245130599"/>
      </p:ext>
    </p:extLst>
  </p:cSld>
  <p:clrMapOvr>
    <a:masterClrMapping/>
  </p:clrMapOvr>
  <mc:AlternateContent xmlns:mc="http://schemas.openxmlformats.org/markup-compatibility/2006">
    <mc:Choice xmlns:p14="http://schemas.microsoft.com/office/powerpoint/2010/main" Requires="p14">
      <p:transition spd="slow" p14:dur="375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76672"/>
            <a:ext cx="8496944" cy="6120680"/>
          </a:xfrm>
        </p:spPr>
        <p:txBody>
          <a:bodyPr>
            <a:normAutofit fontScale="92500"/>
          </a:bodyPr>
          <a:lstStyle/>
          <a:p>
            <a:pPr algn="just">
              <a:lnSpc>
                <a:spcPct val="150000"/>
              </a:lnSpc>
            </a:pPr>
            <a:r>
              <a:rPr lang="ar-IQ" sz="3200" b="1" dirty="0">
                <a:solidFill>
                  <a:srgbClr val="FF0000"/>
                </a:solidFill>
                <a:latin typeface="Simplified Arabic" pitchFamily="18" charset="-78"/>
                <a:cs typeface="PT Bold Heading" pitchFamily="2" charset="-78"/>
              </a:rPr>
              <a:t>مثال على ذلك </a:t>
            </a:r>
          </a:p>
          <a:p>
            <a:pPr algn="just">
              <a:lnSpc>
                <a:spcPct val="150000"/>
              </a:lnSpc>
            </a:pPr>
            <a:r>
              <a:rPr lang="ar-IQ" b="1" dirty="0">
                <a:latin typeface="Simplified Arabic" pitchFamily="18" charset="-78"/>
                <a:cs typeface="Simplified Arabic" pitchFamily="18" charset="-78"/>
              </a:rPr>
              <a:t>الافكار التي تدور في ذهنك ممكن ان تخبرني عنها ؟ او ممكن ان تخبرني ماذا يحدث معك؟</a:t>
            </a:r>
          </a:p>
          <a:p>
            <a:pPr algn="just">
              <a:lnSpc>
                <a:spcPct val="150000"/>
              </a:lnSpc>
            </a:pPr>
            <a:r>
              <a:rPr lang="ar-IQ" b="1" dirty="0">
                <a:latin typeface="Simplified Arabic" pitchFamily="18" charset="-78"/>
                <a:cs typeface="Simplified Arabic" pitchFamily="18" charset="-78"/>
              </a:rPr>
              <a:t>حيث ان السؤال الجيد يركز عل ما قاله المسترشد اذا قال المسترشد انني متضايق من دراستي والسبب لا اعرف كيف ادرس وهذا الشي يضايقني يجب على المرشد ان لا يسأله عن أهله أو أصدقائه هل متضايق منهم أيضا فيُجب أن يكون سؤال المرشد على المعلومة التي قالها المسترشد كما يُجب على المرشد ان لايسأل اكثر من سؤال في وقت واحد فيُجب ان تكون الاسئلة منظمة وفي وقتها بحيث يستطيع المسترشد الاجابة بكل تركيز وفي نفس الوقت يكون المسترشد قد يدرك ما يقوله لان في بعض الاحيان كثرة الاسئلة تؤدي الى جعل المسترشد في حيرة من أمره بحيث يبدئ بالاجابه عن سؤال</a:t>
            </a: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958145729"/>
      </p:ext>
    </p:extLst>
  </p:cSld>
  <p:clrMapOvr>
    <a:masterClrMapping/>
  </p:clrMapOvr>
  <mc:AlternateContent xmlns:mc="http://schemas.openxmlformats.org/markup-compatibility/2006">
    <mc:Choice xmlns:p14="http://schemas.microsoft.com/office/powerpoint/2010/main" Requires="p14">
      <p:transition spd="slow" p14:dur="4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76672"/>
            <a:ext cx="8496944" cy="6120680"/>
          </a:xfrm>
        </p:spPr>
        <p:txBody>
          <a:bodyPr>
            <a:normAutofit fontScale="92500" lnSpcReduction="20000"/>
          </a:bodyPr>
          <a:lstStyle/>
          <a:p>
            <a:pPr algn="just">
              <a:lnSpc>
                <a:spcPct val="150000"/>
              </a:lnSpc>
            </a:pPr>
            <a:r>
              <a:rPr lang="ar-IQ" b="1" dirty="0">
                <a:latin typeface="Simplified Arabic" pitchFamily="18" charset="-78"/>
                <a:cs typeface="Simplified Arabic" pitchFamily="18" charset="-78"/>
              </a:rPr>
              <a:t>وفي نفس الوقت يفكر كيف يُجيب او ماذا يقول في السؤال الاخر لذلك في هذه الحالة يُجيب المسترشد عن السؤال الاقل أهمية أو أخر سؤال كما أن يجب على المرشد ان يطرح السؤال بصوت مسموع ولا يرتقي بالصياح ولا يخفض للهمس والتمتمة وان لا يطرح السؤال بشكل بارد يجب على المرشد أن يطرح السؤال بدفء واهتمام لان هذا شيء يشعر المسترشد بالأمان مما يعزز الثقة بينه  وبين المسترشد بحيث يستطيع المسترشد التحدث بدون توتر او خوف وفي نفس الوقت يجب أعطاء فرصة للمسترشد بطرح الاسئلة بدورة وهذا الشيء يساعد المرشد في معرفة ما يفكر به المسترشد كما يجب على المرشد اختيار الوقت المناسب لطرحه بمعنى عدم مقاطعة المسترشد من أجل طرح سؤال  ولكن يجب استغلال وقفات المسترشد عند الرغبة في طرح السؤال وعدم اللجوء الى الاسئلة المعقدة والمركبة التي تحتمل اجابات كثيرة ولكن يجب ان تصاغ الاسئلة من أجل هدف واحد وان يلائم السؤال من حيث الصياغة والمحتوى مع الخلفية الثقافية للمسترشد.</a:t>
            </a: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4243310386"/>
      </p:ext>
    </p:extLst>
  </p:cSld>
  <p:clrMapOvr>
    <a:masterClrMapping/>
  </p:clrMapOvr>
  <mc:AlternateContent xmlns:mc="http://schemas.openxmlformats.org/markup-compatibility/2006">
    <mc:Choice xmlns:p14="http://schemas.microsoft.com/office/powerpoint/2010/main" Requires="p14">
      <p:transition spd="slow" p14:dur="375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76672"/>
            <a:ext cx="8496944" cy="6120680"/>
          </a:xfrm>
        </p:spPr>
        <p:txBody>
          <a:bodyPr>
            <a:normAutofit/>
          </a:bodyPr>
          <a:lstStyle/>
          <a:p>
            <a:r>
              <a:rPr lang="ar-IQ" sz="3600" dirty="0">
                <a:solidFill>
                  <a:srgbClr val="FF0000"/>
                </a:solidFill>
                <a:latin typeface="Simplified Arabic" pitchFamily="18" charset="-78"/>
                <a:cs typeface="PT Bold Heading" pitchFamily="2" charset="-78"/>
              </a:rPr>
              <a:t>أنماط الاسئلة</a:t>
            </a:r>
          </a:p>
          <a:p>
            <a:pPr algn="just">
              <a:lnSpc>
                <a:spcPct val="150000"/>
              </a:lnSpc>
            </a:pPr>
            <a:r>
              <a:rPr lang="ar-IQ" b="1" dirty="0">
                <a:latin typeface="Simplified Arabic" pitchFamily="18" charset="-78"/>
                <a:cs typeface="Simplified Arabic" pitchFamily="18" charset="-78"/>
              </a:rPr>
              <a:t>ا- الاسئلة المفتوحة:- يجاوب عليها بأكثر من كلمة لذلك لابد عند اجراء حوار متخصص في حل المشكلات أن نطرح سؤالا مفتوحا كي تتيح المجال للشخص المعني صاحب المشكلة أن يبدأ الحديث براحته ولا نضعه في سؤال ضيق ومحدد بحيث يجد نفسه محرجا بالاجابه عنه لذا السؤال المفتوح يعني أن نفتح بوابة للحوار ومدخلا سليما وسهلا للحديث يدفع الشخص في ان يتحدث ويتسلسل في سرد مشكلته والمقصود من بناء سؤال المفتوح هو ايجاد مدخل مناسب للمشكلة قيد البحث فالاصل أن يكون السؤال مرتبط ارتباط وثيق بالموضوع المطروح.</a:t>
            </a:r>
          </a:p>
          <a:p>
            <a:pPr algn="just">
              <a:lnSpc>
                <a:spcPct val="150000"/>
              </a:lnSpc>
            </a:pP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258122353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9512" y="476672"/>
            <a:ext cx="8496944" cy="6120680"/>
          </a:xfrm>
        </p:spPr>
        <p:txBody>
          <a:bodyPr>
            <a:normAutofit/>
          </a:bodyPr>
          <a:lstStyle/>
          <a:p>
            <a:pPr algn="just">
              <a:lnSpc>
                <a:spcPct val="150000"/>
              </a:lnSpc>
            </a:pPr>
            <a:r>
              <a:rPr lang="ar-IQ" b="1" dirty="0">
                <a:latin typeface="Simplified Arabic" pitchFamily="18" charset="-78"/>
                <a:cs typeface="Simplified Arabic" pitchFamily="18" charset="-78"/>
              </a:rPr>
              <a:t>مثال محلول  	</a:t>
            </a:r>
          </a:p>
          <a:p>
            <a:pPr algn="just">
              <a:lnSpc>
                <a:spcPct val="150000"/>
              </a:lnSpc>
            </a:pPr>
            <a:r>
              <a:rPr lang="ar-IQ" b="1" dirty="0">
                <a:latin typeface="Simplified Arabic" pitchFamily="18" charset="-78"/>
                <a:cs typeface="Simplified Arabic" pitchFamily="18" charset="-78"/>
              </a:rPr>
              <a:t>(تعطلت فيه قوى كثيرة لكنه ظل يحتل مكانه مرموقة)</a:t>
            </a:r>
          </a:p>
          <a:p>
            <a:pPr algn="just">
              <a:lnSpc>
                <a:spcPct val="150000"/>
              </a:lnSpc>
            </a:pPr>
            <a:r>
              <a:rPr lang="ar-IQ" b="1" dirty="0">
                <a:latin typeface="Simplified Arabic" pitchFamily="18" charset="-78"/>
                <a:cs typeface="Simplified Arabic" pitchFamily="18" charset="-78"/>
              </a:rPr>
              <a:t>	صغ سؤال مفتوح</a:t>
            </a:r>
          </a:p>
          <a:p>
            <a:pPr algn="just">
              <a:lnSpc>
                <a:spcPct val="150000"/>
              </a:lnSpc>
              <a:tabLst>
                <a:tab pos="715963" algn="l"/>
              </a:tabLst>
            </a:pPr>
            <a:r>
              <a:rPr lang="ar-IQ" b="1" dirty="0">
                <a:latin typeface="Simplified Arabic" pitchFamily="18" charset="-78"/>
                <a:cs typeface="Simplified Arabic" pitchFamily="18" charset="-78"/>
              </a:rPr>
              <a:t>1-	ماهي طبيعة مشكلتك بالضبط؟</a:t>
            </a:r>
          </a:p>
          <a:p>
            <a:pPr algn="just">
              <a:lnSpc>
                <a:spcPct val="150000"/>
              </a:lnSpc>
              <a:tabLst>
                <a:tab pos="715963" algn="l"/>
              </a:tabLst>
            </a:pPr>
            <a:r>
              <a:rPr lang="ar-IQ" b="1" dirty="0">
                <a:latin typeface="Simplified Arabic" pitchFamily="18" charset="-78"/>
                <a:cs typeface="Simplified Arabic" pitchFamily="18" charset="-78"/>
              </a:rPr>
              <a:t>2-	ماهي التأثيرات التي شعرت بها من جراء هذه المشكلة؟</a:t>
            </a:r>
          </a:p>
          <a:p>
            <a:pPr algn="just">
              <a:lnSpc>
                <a:spcPct val="150000"/>
              </a:lnSpc>
              <a:tabLst>
                <a:tab pos="715963" algn="l"/>
              </a:tabLst>
            </a:pPr>
            <a:r>
              <a:rPr lang="ar-IQ" b="1" dirty="0">
                <a:latin typeface="Simplified Arabic" pitchFamily="18" charset="-78"/>
                <a:cs typeface="Simplified Arabic" pitchFamily="18" charset="-78"/>
              </a:rPr>
              <a:t>3-	ماهي الوسائل والسبل التي حاولت بها حل مشكلتك؟</a:t>
            </a:r>
          </a:p>
          <a:p>
            <a:pPr algn="just">
              <a:lnSpc>
                <a:spcPct val="150000"/>
              </a:lnSpc>
              <a:tabLst>
                <a:tab pos="715963" algn="l"/>
              </a:tabLst>
            </a:pPr>
            <a:r>
              <a:rPr lang="ar-IQ" b="1" dirty="0">
                <a:latin typeface="Simplified Arabic" pitchFamily="18" charset="-78"/>
                <a:cs typeface="Simplified Arabic" pitchFamily="18" charset="-78"/>
              </a:rPr>
              <a:t>4-	اي نوع من المشكلات التي تشبه مشكلتك؟</a:t>
            </a:r>
          </a:p>
          <a:p>
            <a:pPr algn="just">
              <a:lnSpc>
                <a:spcPct val="150000"/>
              </a:lnSpc>
              <a:tabLst>
                <a:tab pos="715963" algn="l"/>
              </a:tabLst>
            </a:pPr>
            <a:r>
              <a:rPr lang="ar-IQ" b="1" dirty="0">
                <a:latin typeface="Simplified Arabic" pitchFamily="18" charset="-78"/>
                <a:cs typeface="Simplified Arabic" pitchFamily="18" charset="-78"/>
              </a:rPr>
              <a:t>5-	من أين تريد أن نبدأ الموضوع؟</a:t>
            </a:r>
          </a:p>
          <a:p>
            <a:pPr algn="just">
              <a:lnSpc>
                <a:spcPct val="150000"/>
              </a:lnSpc>
            </a:pP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3576955866"/>
      </p:ext>
    </p:extLst>
  </p:cSld>
  <p:clrMapOvr>
    <a:masterClrMapping/>
  </p:clrMapOvr>
  <mc:AlternateContent xmlns:mc="http://schemas.openxmlformats.org/markup-compatibility/2006">
    <mc:Choice xmlns:p14="http://schemas.microsoft.com/office/powerpoint/2010/main" Requires="p14">
      <p:transition spd="slow" p14:dur="4000">
        <p14:flythroug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620688"/>
            <a:ext cx="8496944" cy="6120680"/>
          </a:xfrm>
        </p:spPr>
        <p:txBody>
          <a:bodyPr>
            <a:normAutofit fontScale="85000" lnSpcReduction="10000"/>
          </a:bodyPr>
          <a:lstStyle/>
          <a:p>
            <a:r>
              <a:rPr lang="ar-IQ" sz="2800" dirty="0">
                <a:solidFill>
                  <a:srgbClr val="FF0000"/>
                </a:solidFill>
                <a:latin typeface="Simplified Arabic" pitchFamily="18" charset="-78"/>
                <a:cs typeface="PT Bold Heading" pitchFamily="2" charset="-78"/>
              </a:rPr>
              <a:t>2- الاسئلة المغلقة:- </a:t>
            </a:r>
            <a:endParaRPr lang="ar-IQ" sz="2800" dirty="0" smtClean="0">
              <a:solidFill>
                <a:srgbClr val="FF0000"/>
              </a:solidFill>
              <a:latin typeface="Simplified Arabic" pitchFamily="18" charset="-78"/>
              <a:cs typeface="PT Bold Heading" pitchFamily="2" charset="-78"/>
            </a:endParaRPr>
          </a:p>
          <a:p>
            <a:pPr algn="just">
              <a:lnSpc>
                <a:spcPct val="150000"/>
              </a:lnSpc>
            </a:pPr>
            <a:r>
              <a:rPr lang="ar-IQ" b="1" dirty="0" smtClean="0">
                <a:latin typeface="Simplified Arabic" pitchFamily="18" charset="-78"/>
                <a:cs typeface="Simplified Arabic" pitchFamily="18" charset="-78"/>
              </a:rPr>
              <a:t>وهي </a:t>
            </a:r>
            <a:r>
              <a:rPr lang="ar-IQ" b="1" dirty="0">
                <a:latin typeface="Simplified Arabic" pitchFamily="18" charset="-78"/>
                <a:cs typeface="Simplified Arabic" pitchFamily="18" charset="-78"/>
              </a:rPr>
              <a:t>تنتهي غالبا بنعم أو لا وتستخدم في حالات محددة للتركيز على المواضيع الكلام والحصول على المعلومات محددة ويفضل عدم استخدامها كثيرا لأنها غالبا ماتقلل الانفتاح في الارشاد كما أن هذا النوع من الاسئلة يؤثر في العلاقة الارشادية بين المرشد والمسترشد لان الاجابات تكون محددة بكلمة معينة وبالتالي يكون المسترشد مضطر بالاجابة بكلمة  واحدة وقد يكون بداخله مشاعر وافكار ورأي لا يستطيع التعبير عنه بكل حرية بدون وجود قيود مما يؤدي هذا الشيء في أن  يعيق عملية الاتصال مع المسترشد بحيث يكون المسترشد يشعر بالتوتر والخوف وعدم الثقة بينه وبين المسترشد وبالتالي لا يستطيع البوح مما لدية او على الاقل لا يعطي جميع المعلومات الى المرشد لان يشعر بعدم الراحة مما يعيق نجاح العملية الارشادية.</a:t>
            </a:r>
          </a:p>
          <a:p>
            <a:pPr algn="just">
              <a:lnSpc>
                <a:spcPct val="150000"/>
              </a:lnSpc>
            </a:pPr>
            <a:r>
              <a:rPr lang="ar-IQ" b="1" dirty="0">
                <a:solidFill>
                  <a:srgbClr val="FF0000"/>
                </a:solidFill>
                <a:latin typeface="Simplified Arabic" pitchFamily="18" charset="-78"/>
                <a:cs typeface="Simplified Arabic" pitchFamily="18" charset="-78"/>
              </a:rPr>
              <a:t>مثال على ذلك </a:t>
            </a:r>
          </a:p>
          <a:p>
            <a:pPr algn="just">
              <a:lnSpc>
                <a:spcPct val="150000"/>
              </a:lnSpc>
            </a:pPr>
            <a:r>
              <a:rPr lang="ar-IQ" b="1" dirty="0">
                <a:latin typeface="Simplified Arabic" pitchFamily="18" charset="-78"/>
                <a:cs typeface="Simplified Arabic" pitchFamily="18" charset="-78"/>
              </a:rPr>
              <a:t>كم عمرك؟ أين تقيم؟ من تحب والدك أم والدتك؟ بمن تثق بمعلم العلوم أو الرياضيات؟ كم معدلك؟ </a:t>
            </a:r>
          </a:p>
          <a:p>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4029553481"/>
      </p:ext>
    </p:extLst>
  </p:cSld>
  <p:clrMapOvr>
    <a:masterClrMapping/>
  </p:clrMapOvr>
  <mc:AlternateContent xmlns:mc="http://schemas.openxmlformats.org/markup-compatibility/2006">
    <mc:Choice xmlns:p14="http://schemas.microsoft.com/office/powerpoint/2010/main" Requires="p14">
      <p:transition spd="slow" p14:dur="40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76672"/>
            <a:ext cx="8496944" cy="6120680"/>
          </a:xfrm>
        </p:spPr>
        <p:txBody>
          <a:bodyPr>
            <a:normAutofit fontScale="70000" lnSpcReduction="20000"/>
          </a:bodyPr>
          <a:lstStyle/>
          <a:p>
            <a:pPr algn="just">
              <a:lnSpc>
                <a:spcPct val="170000"/>
              </a:lnSpc>
            </a:pPr>
            <a:r>
              <a:rPr lang="ar-IQ" dirty="0">
                <a:solidFill>
                  <a:srgbClr val="FF0000"/>
                </a:solidFill>
                <a:latin typeface="Simplified Arabic" pitchFamily="18" charset="-78"/>
                <a:cs typeface="PT Bold Heading" pitchFamily="2" charset="-78"/>
              </a:rPr>
              <a:t>تجنب ما يلي عند  طرح الاسئلة</a:t>
            </a:r>
          </a:p>
          <a:p>
            <a:pPr algn="just">
              <a:lnSpc>
                <a:spcPct val="170000"/>
              </a:lnSpc>
              <a:tabLst>
                <a:tab pos="441325" algn="l"/>
              </a:tabLst>
            </a:pPr>
            <a:r>
              <a:rPr lang="ar-IQ" b="1" dirty="0">
                <a:latin typeface="Simplified Arabic" pitchFamily="18" charset="-78"/>
                <a:cs typeface="Simplified Arabic" pitchFamily="18" charset="-78"/>
              </a:rPr>
              <a:t>1-	أن تسأل عن شيء تعرفه.</a:t>
            </a:r>
          </a:p>
          <a:p>
            <a:pPr algn="just">
              <a:lnSpc>
                <a:spcPct val="170000"/>
              </a:lnSpc>
              <a:tabLst>
                <a:tab pos="441325" algn="l"/>
              </a:tabLst>
            </a:pPr>
            <a:r>
              <a:rPr lang="ar-IQ" b="1" dirty="0">
                <a:latin typeface="Simplified Arabic" pitchFamily="18" charset="-78"/>
                <a:cs typeface="Simplified Arabic" pitchFamily="18" charset="-78"/>
              </a:rPr>
              <a:t>2-	أن تسأل متضايق من غضبه عن سبب غضبه أو حزين عن سبب حزنه لكن تعاطف معه واعكس المشاعر .</a:t>
            </a:r>
          </a:p>
          <a:p>
            <a:pPr algn="just">
              <a:lnSpc>
                <a:spcPct val="170000"/>
              </a:lnSpc>
              <a:tabLst>
                <a:tab pos="441325" algn="l"/>
              </a:tabLst>
            </a:pPr>
            <a:r>
              <a:rPr lang="ar-IQ" b="1" dirty="0">
                <a:latin typeface="Simplified Arabic" pitchFamily="18" charset="-78"/>
                <a:cs typeface="Simplified Arabic" pitchFamily="18" charset="-78"/>
              </a:rPr>
              <a:t>3-	أن تعتمد على الاسئلة في المقابلة الارشادية لان كثير من المعلومات تستطيع الحصول عليها دون أسئلة .</a:t>
            </a:r>
          </a:p>
          <a:p>
            <a:pPr algn="just">
              <a:lnSpc>
                <a:spcPct val="170000"/>
              </a:lnSpc>
              <a:tabLst>
                <a:tab pos="441325" algn="l"/>
              </a:tabLst>
            </a:pPr>
            <a:r>
              <a:rPr lang="ar-IQ" b="1" dirty="0">
                <a:latin typeface="Simplified Arabic" pitchFamily="18" charset="-78"/>
                <a:cs typeface="Simplified Arabic" pitchFamily="18" charset="-78"/>
              </a:rPr>
              <a:t>4-	الاسئلة الاتهامية أو الاسئلة التي لا تقود الجلسة الارشادية الى شيء.</a:t>
            </a:r>
          </a:p>
          <a:p>
            <a:pPr algn="just">
              <a:lnSpc>
                <a:spcPct val="170000"/>
              </a:lnSpc>
            </a:pPr>
            <a:r>
              <a:rPr lang="ar-IQ" b="1" dirty="0">
                <a:latin typeface="Simplified Arabic" pitchFamily="18" charset="-78"/>
                <a:cs typeface="Simplified Arabic" pitchFamily="18" charset="-78"/>
              </a:rPr>
              <a:t>وبناء على ذلك يجب على المرشد أن يتجنب طرح هذه الاسئلة لان عكس ذلك يؤدي الى عدم وجود الراحة والامان من قبل المسترشد للمرشد وهذا التجنب من الاسئلة  قد لا يدركه جميع المرشدين وخصوصا المبتدئين الذين لا يملكون الخبرة من ناحية طرح الاسئلة وعدم التجريح بمشاعر المسترشد ومراعاة حزنه وغضبه ومتى يتم طرح السؤال وكيف الحصول على الاجابة خصوصا هناك اجابات قد تكون من خلال لغة الجسد يعبر عنها المسترشد كما  أن هناك اجابات لا يتحدث عنها المسترشد بشكل واضح وصريح مما يتطلب من المرشد الخبرة في كيفية التعامل مع تلك الحالات وفي نفس الوقت اعطاء شعور الامان والثقة للمسترشد من أجل الحصول على المعلومات مما يؤدي  مساعدة المسترشد في حل مشكلاته </a:t>
            </a:r>
            <a:endParaRPr lang="ar-IQ" b="1" dirty="0">
              <a:latin typeface="Simplified Arabic" pitchFamily="18" charset="-78"/>
              <a:cs typeface="Simplified Arabic" pitchFamily="18" charset="-78"/>
            </a:endParaRPr>
          </a:p>
        </p:txBody>
      </p:sp>
    </p:spTree>
    <p:extLst>
      <p:ext uri="{BB962C8B-B14F-4D97-AF65-F5344CB8AC3E}">
        <p14:creationId xmlns:p14="http://schemas.microsoft.com/office/powerpoint/2010/main" val="620891377"/>
      </p:ext>
    </p:extLst>
  </p:cSld>
  <p:clrMapOvr>
    <a:masterClrMapping/>
  </p:clrMapOvr>
  <mc:AlternateContent xmlns:mc="http://schemas.openxmlformats.org/markup-compatibility/2006">
    <mc:Choice xmlns:p14="http://schemas.microsoft.com/office/powerpoint/2010/main" Requires="p14">
      <p:transition spd="slow" p14:dur="3500">
        <p14:flash/>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216</TotalTime>
  <Words>919</Words>
  <Application>Microsoft Office PowerPoint</Application>
  <PresentationFormat>عرض على الشاشة (3:4)‏</PresentationFormat>
  <Paragraphs>61</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تدفق</vt:lpstr>
      <vt:lpstr> المهارات الارشادية   مهارة طرح الاسئلة  الاستاذ المســاعد الدكــتور  محـــمد ابراهيم حســـين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دل</dc:creator>
  <cp:lastModifiedBy>دل</cp:lastModifiedBy>
  <cp:revision>35</cp:revision>
  <dcterms:created xsi:type="dcterms:W3CDTF">2018-10-05T19:36:40Z</dcterms:created>
  <dcterms:modified xsi:type="dcterms:W3CDTF">2018-10-15T20:12:14Z</dcterms:modified>
</cp:coreProperties>
</file>