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64" r:id="rId3"/>
    <p:sldId id="265" r:id="rId4"/>
    <p:sldId id="271" r:id="rId5"/>
    <p:sldId id="270" r:id="rId6"/>
    <p:sldId id="269" r:id="rId7"/>
    <p:sldId id="268" r:id="rId8"/>
    <p:sldId id="267" r:id="rId9"/>
    <p:sldId id="273" r:id="rId10"/>
    <p:sldId id="272" r:id="rId11"/>
    <p:sldId id="266" r:id="rId12"/>
    <p:sldId id="279" r:id="rId13"/>
    <p:sldId id="274" r:id="rId14"/>
    <p:sldId id="275" r:id="rId15"/>
    <p:sldId id="278" r:id="rId1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B85C395-F5DC-4B06-82CF-480F90AB974E}" type="datetimeFigureOut">
              <a:rPr lang="ar-IQ" smtClean="0"/>
              <a:t>18/03/1440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B85C395-F5DC-4B06-82CF-480F90AB974E}" type="datetimeFigureOut">
              <a:rPr lang="ar-IQ" smtClean="0"/>
              <a:t>18/03/1440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B85C395-F5DC-4B06-82CF-480F90AB974E}" type="datetimeFigureOut">
              <a:rPr lang="ar-IQ" smtClean="0"/>
              <a:t>18/03/1440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B85C395-F5DC-4B06-82CF-480F90AB974E}" type="datetimeFigureOut">
              <a:rPr lang="ar-IQ" smtClean="0"/>
              <a:t>18/03/1440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B85C395-F5DC-4B06-82CF-480F90AB974E}" type="datetimeFigureOut">
              <a:rPr lang="ar-IQ" smtClean="0"/>
              <a:t>18/03/1440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DB85C395-F5DC-4B06-82CF-480F90AB974E}" type="datetimeFigureOut">
              <a:rPr lang="ar-IQ" smtClean="0"/>
              <a:t>18/03/1440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5AB9E66-95EF-4307-846D-986DBBFCE34A}" type="slidenum">
              <a:rPr lang="ar-IQ" smtClean="0"/>
              <a:t>‹#›</a:t>
            </a:fld>
            <a:endParaRPr lang="ar-IQ"/>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B85C395-F5DC-4B06-82CF-480F90AB974E}" type="datetimeFigureOut">
              <a:rPr lang="ar-IQ" smtClean="0"/>
              <a:t>18/03/1440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DB85C395-F5DC-4B06-82CF-480F90AB974E}" type="datetimeFigureOut">
              <a:rPr lang="ar-IQ" smtClean="0"/>
              <a:t>18/03/1440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B85C395-F5DC-4B06-82CF-480F90AB974E}" type="datetimeFigureOut">
              <a:rPr lang="ar-IQ" smtClean="0"/>
              <a:t>18/03/1440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B85C395-F5DC-4B06-82CF-480F90AB974E}" type="datetimeFigureOut">
              <a:rPr lang="ar-IQ" smtClean="0"/>
              <a:t>18/03/1440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5AB9E66-95EF-4307-846D-986DBBFCE34A}" type="slidenum">
              <a:rPr lang="ar-IQ" smtClean="0"/>
              <a:t>‹#›</a:t>
            </a:fld>
            <a:endParaRPr lang="ar-IQ"/>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B85C395-F5DC-4B06-82CF-480F90AB974E}" type="datetimeFigureOut">
              <a:rPr lang="ar-IQ" smtClean="0"/>
              <a:t>18/03/1440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5AB9E66-95EF-4307-846D-986DBBFCE34A}" type="slidenum">
              <a:rPr lang="ar-IQ" smtClean="0"/>
              <a:t>‹#›</a:t>
            </a:fld>
            <a:endParaRPr lang="ar-IQ"/>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B85C395-F5DC-4B06-82CF-480F90AB974E}" type="datetimeFigureOut">
              <a:rPr lang="ar-IQ" smtClean="0"/>
              <a:t>18/03/1440</a:t>
            </a:fld>
            <a:endParaRPr lang="ar-IQ"/>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IQ"/>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5AB9E66-95EF-4307-846D-986DBBFCE34A}" type="slidenum">
              <a:rPr lang="ar-IQ" smtClean="0"/>
              <a:t>‹#›</a:t>
            </a:fld>
            <a:endParaRPr lang="ar-IQ"/>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931640" y="1592682"/>
            <a:ext cx="7200800" cy="3924550"/>
          </a:xfrm>
        </p:spPr>
        <p:txBody>
          <a:bodyPr>
            <a:noAutofit/>
          </a:bodyPr>
          <a:lstStyle/>
          <a:p>
            <a:pPr algn="ctr" rtl="1">
              <a:lnSpc>
                <a:spcPct val="115000"/>
              </a:lnSpc>
            </a:pPr>
            <a:r>
              <a:rPr lang="en-US" sz="2000" dirty="0" smtClean="0">
                <a:solidFill>
                  <a:srgbClr val="FF0000"/>
                </a:solidFill>
                <a:latin typeface="Simplified Arabic" pitchFamily="18" charset="-78"/>
                <a:ea typeface="Times New Roman"/>
                <a:cs typeface="PT Bold Heading" pitchFamily="2" charset="-78"/>
              </a:rPr>
              <a:t/>
            </a:r>
            <a:br>
              <a:rPr lang="en-US"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3600" dirty="0" smtClean="0">
                <a:solidFill>
                  <a:schemeClr val="tx1"/>
                </a:solidFill>
                <a:latin typeface="Simplified Arabic" pitchFamily="18" charset="-78"/>
                <a:ea typeface="Times New Roman"/>
                <a:cs typeface="PT Bold Heading" pitchFamily="2" charset="-78"/>
              </a:rPr>
              <a:t>المهارات الارشادية </a:t>
            </a:r>
            <a:r>
              <a:rPr lang="ar-IQ" sz="3600" dirty="0" smtClean="0">
                <a:solidFill>
                  <a:schemeClr val="tx1"/>
                </a:solidFill>
                <a:latin typeface="Simplified Arabic" pitchFamily="18" charset="-78"/>
                <a:ea typeface="Times New Roman"/>
                <a:cs typeface="PT Bold Heading" pitchFamily="2" charset="-78"/>
              </a:rPr>
              <a:t/>
            </a:r>
            <a:br>
              <a:rPr lang="ar-IQ" sz="3600" dirty="0" smtClean="0">
                <a:solidFill>
                  <a:schemeClr val="tx1"/>
                </a:solidFill>
                <a:latin typeface="Simplified Arabic" pitchFamily="18" charset="-78"/>
                <a:ea typeface="Times New Roman"/>
                <a:cs typeface="PT Bold Heading" pitchFamily="2" charset="-78"/>
              </a:rPr>
            </a:br>
            <a:r>
              <a:rPr lang="ar-IQ" sz="2000" dirty="0" smtClean="0">
                <a:solidFill>
                  <a:schemeClr val="tx1"/>
                </a:solidFill>
                <a:latin typeface="Simplified Arabic" pitchFamily="18" charset="-78"/>
                <a:ea typeface="Times New Roman"/>
                <a:cs typeface="PT Bold Heading" pitchFamily="2" charset="-78"/>
              </a:rPr>
              <a:t> </a:t>
            </a:r>
            <a:r>
              <a:rPr lang="ar-IQ" sz="2800" dirty="0" smtClean="0">
                <a:solidFill>
                  <a:srgbClr val="FFC000"/>
                </a:solidFill>
                <a:latin typeface="Simplified Arabic" pitchFamily="18" charset="-78"/>
                <a:ea typeface="Times New Roman"/>
                <a:cs typeface="PT Bold Heading" pitchFamily="2" charset="-78"/>
              </a:rPr>
              <a:t>عنوان المحاضرة </a:t>
            </a:r>
            <a:br>
              <a:rPr lang="ar-IQ" sz="2800" dirty="0" smtClean="0">
                <a:solidFill>
                  <a:srgbClr val="FFC000"/>
                </a:solidFill>
                <a:latin typeface="Simplified Arabic" pitchFamily="18" charset="-78"/>
                <a:ea typeface="Times New Roman"/>
                <a:cs typeface="PT Bold Heading" pitchFamily="2" charset="-78"/>
              </a:rPr>
            </a:br>
            <a:r>
              <a:rPr lang="ar-IQ" sz="4800" dirty="0" smtClean="0">
                <a:solidFill>
                  <a:srgbClr val="FFC000"/>
                </a:solidFill>
                <a:latin typeface="Simplified Arabic" pitchFamily="18" charset="-78"/>
                <a:ea typeface="Times New Roman"/>
                <a:cs typeface="PT Bold Heading" pitchFamily="2" charset="-78"/>
              </a:rPr>
              <a:t>مهارة التواصل </a:t>
            </a:r>
            <a:r>
              <a:rPr lang="en-US" sz="2400" b="0" dirty="0" smtClean="0">
                <a:solidFill>
                  <a:schemeClr val="tx1"/>
                </a:solidFill>
                <a:latin typeface="Simplified Arabic" pitchFamily="18" charset="-78"/>
                <a:ea typeface="Times New Roman"/>
                <a:cs typeface="PT Bold Heading" pitchFamily="2" charset="-78"/>
              </a:rPr>
              <a:t/>
            </a:r>
            <a:br>
              <a:rPr lang="en-US" sz="2400" b="0" dirty="0" smtClean="0">
                <a:solidFill>
                  <a:schemeClr val="tx1"/>
                </a:solidFill>
                <a:latin typeface="Simplified Arabic" pitchFamily="18" charset="-78"/>
                <a:ea typeface="Times New Roman"/>
                <a:cs typeface="PT Bold Heading" pitchFamily="2" charset="-78"/>
              </a:rPr>
            </a:br>
            <a:r>
              <a:rPr lang="ar-IQ" sz="2400" b="0" dirty="0" smtClean="0">
                <a:solidFill>
                  <a:schemeClr val="tx1"/>
                </a:solidFill>
                <a:latin typeface="Simplified Arabic" pitchFamily="18" charset="-78"/>
                <a:ea typeface="Times New Roman"/>
                <a:cs typeface="PT Bold Heading" pitchFamily="2" charset="-78"/>
              </a:rPr>
              <a:t/>
            </a:r>
            <a:br>
              <a:rPr lang="ar-IQ" sz="2400" b="0" dirty="0" smtClean="0">
                <a:solidFill>
                  <a:schemeClr val="tx1"/>
                </a:solidFill>
                <a:latin typeface="Simplified Arabic" pitchFamily="18" charset="-78"/>
                <a:ea typeface="Times New Roman"/>
                <a:cs typeface="PT Bold Heading" pitchFamily="2" charset="-78"/>
              </a:rPr>
            </a:br>
            <a:r>
              <a:rPr lang="ar-IQ"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بإشراف</a:t>
            </a:r>
            <a:r>
              <a:rPr lang="en-US"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
            </a:r>
            <a:br>
              <a:rPr lang="en-US"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br>
            <a:r>
              <a:rPr lang="ar-IQ"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أ.م.د. </a:t>
            </a:r>
            <a:r>
              <a:rPr lang="ar-IQ"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محمد ابراهيم حسين</a:t>
            </a:r>
            <a:r>
              <a:rPr lang="en-US" sz="1800" dirty="0">
                <a:solidFill>
                  <a:srgbClr val="FFFF00"/>
                </a:solidFill>
                <a:latin typeface="Simplified Arabic" pitchFamily="18" charset="-78"/>
                <a:ea typeface="Times New Roman"/>
                <a:cs typeface="PT Bold Heading" pitchFamily="2" charset="-78"/>
              </a:rPr>
              <a:t/>
            </a:r>
            <a:br>
              <a:rPr lang="en-US" sz="1800" dirty="0">
                <a:solidFill>
                  <a:srgbClr val="FFFF00"/>
                </a:solidFill>
                <a:latin typeface="Simplified Arabic" pitchFamily="18" charset="-78"/>
                <a:ea typeface="Times New Roman"/>
                <a:cs typeface="PT Bold Heading" pitchFamily="2" charset="-78"/>
              </a:rPr>
            </a:br>
            <a:endParaRPr lang="ar-IQ" sz="2400" dirty="0">
              <a:solidFill>
                <a:srgbClr val="FFFF00"/>
              </a:solidFill>
            </a:endParaRPr>
          </a:p>
        </p:txBody>
      </p:sp>
      <p:sp>
        <p:nvSpPr>
          <p:cNvPr id="5" name="عنوان فرعي 2"/>
          <p:cNvSpPr txBox="1">
            <a:spLocks/>
          </p:cNvSpPr>
          <p:nvPr/>
        </p:nvSpPr>
        <p:spPr>
          <a:xfrm>
            <a:off x="1331640" y="5589240"/>
            <a:ext cx="6400800" cy="1008112"/>
          </a:xfrm>
          <a:prstGeom prst="rect">
            <a:avLst/>
          </a:prstGeom>
        </p:spPr>
        <p:txBody>
          <a:bodyPr vert="horz" lIns="0" rIns="18288">
            <a:no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lnSpc>
                <a:spcPct val="115000"/>
              </a:lnSpc>
            </a:pPr>
            <a:r>
              <a:rPr lang="ar-IQ" sz="2800" b="1" dirty="0" smtClean="0">
                <a:solidFill>
                  <a:srgbClr val="FF0000"/>
                </a:solidFill>
                <a:latin typeface="Simplified Arabic" pitchFamily="18" charset="-78"/>
                <a:ea typeface="Calibri"/>
                <a:cs typeface="PT Bold Heading" pitchFamily="2" charset="-78"/>
              </a:rPr>
              <a:t> اعداد الطالب : جبار ثاير جبار</a:t>
            </a:r>
            <a:endParaRPr lang="en-US" sz="1800" b="1" dirty="0" smtClean="0">
              <a:solidFill>
                <a:srgbClr val="FF0000"/>
              </a:solidFill>
              <a:latin typeface="Simplified Arabic" pitchFamily="18" charset="-78"/>
              <a:ea typeface="Calibri"/>
              <a:cs typeface="PT Bold Heading" pitchFamily="2" charset="-78"/>
            </a:endParaRPr>
          </a:p>
          <a:p>
            <a:endParaRPr lang="ar-IQ" sz="2400" dirty="0"/>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83568" y="260648"/>
            <a:ext cx="1357630" cy="1381125"/>
          </a:xfrm>
          <a:prstGeom prst="rect">
            <a:avLst/>
          </a:prstGeom>
          <a:ln>
            <a:solidFill>
              <a:schemeClr val="bg2">
                <a:lumMod val="75000"/>
              </a:schemeClr>
            </a:solidFill>
          </a:ln>
          <a:effectLst>
            <a:softEdge rad="112500"/>
          </a:effectLst>
        </p:spPr>
      </p:pic>
      <p:sp>
        <p:nvSpPr>
          <p:cNvPr id="7" name="مربع نص 6"/>
          <p:cNvSpPr txBox="1"/>
          <p:nvPr/>
        </p:nvSpPr>
        <p:spPr>
          <a:xfrm>
            <a:off x="4932040" y="188640"/>
            <a:ext cx="3816424" cy="1188018"/>
          </a:xfrm>
          <a:prstGeom prst="rect">
            <a:avLst/>
          </a:prstGeom>
          <a:noFill/>
        </p:spPr>
        <p:txBody>
          <a:bodyPr wrap="square" rtlCol="1">
            <a:spAutoFit/>
          </a:bodyPr>
          <a:lstStyle/>
          <a:p>
            <a:pPr algn="ctr">
              <a:lnSpc>
                <a:spcPct val="115000"/>
              </a:lnSpc>
            </a:pPr>
            <a:r>
              <a:rPr lang="ar-IQ" sz="1600" dirty="0" smtClean="0">
                <a:solidFill>
                  <a:srgbClr val="FFFF00"/>
                </a:solidFill>
                <a:ea typeface="Calibri"/>
                <a:cs typeface="PT Bold Heading" pitchFamily="2" charset="-78"/>
              </a:rPr>
              <a:t>           جامعة </a:t>
            </a:r>
            <a:r>
              <a:rPr lang="ar-IQ" sz="1600" dirty="0">
                <a:solidFill>
                  <a:srgbClr val="FFFF00"/>
                </a:solidFill>
                <a:ea typeface="Calibri"/>
                <a:cs typeface="PT Bold Heading" pitchFamily="2" charset="-78"/>
              </a:rPr>
              <a:t>ديالى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كلية التربية للعلوم الانسانية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قسم العلوم التربوية والنفسية </a:t>
            </a:r>
            <a:endParaRPr lang="en-US" sz="1000" dirty="0">
              <a:solidFill>
                <a:srgbClr val="FFFF00"/>
              </a:solidFill>
              <a:ea typeface="Calibri"/>
              <a:cs typeface="PT Bold Heading" pitchFamily="2" charset="-78"/>
            </a:endParaRPr>
          </a:p>
          <a:p>
            <a:pPr algn="ctr"/>
            <a:r>
              <a:rPr lang="ar-IQ" sz="1600" dirty="0">
                <a:solidFill>
                  <a:srgbClr val="FFFF00"/>
                </a:solidFill>
                <a:ea typeface="Calibri"/>
                <a:cs typeface="PT Bold Heading" pitchFamily="2" charset="-78"/>
              </a:rPr>
              <a:t>دكتوراه الارشاد النفسي و التوجيه التربوي</a:t>
            </a:r>
            <a:endParaRPr lang="ar-IQ" sz="1600" dirty="0">
              <a:solidFill>
                <a:srgbClr val="FFFF00"/>
              </a:solidFill>
              <a:cs typeface="PT Bold Heading" pitchFamily="2" charset="-78"/>
            </a:endParaRPr>
          </a:p>
        </p:txBody>
      </p:sp>
    </p:spTree>
    <p:extLst>
      <p:ext uri="{BB962C8B-B14F-4D97-AF65-F5344CB8AC3E}">
        <p14:creationId xmlns:p14="http://schemas.microsoft.com/office/powerpoint/2010/main" val="338188362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600" decel="100000"/>
                                        <p:tgtEl>
                                          <p:spTgt spid="6"/>
                                        </p:tgtEl>
                                      </p:cBhvr>
                                    </p:animEffect>
                                    <p:anim calcmode="lin" valueType="num">
                                      <p:cBhvr>
                                        <p:cTn id="8" dur="1600" decel="100000" fill="hold"/>
                                        <p:tgtEl>
                                          <p:spTgt spid="6"/>
                                        </p:tgtEl>
                                        <p:attrNameLst>
                                          <p:attrName>style.rotation</p:attrName>
                                        </p:attrNameLst>
                                      </p:cBhvr>
                                      <p:tavLst>
                                        <p:tav tm="0">
                                          <p:val>
                                            <p:fltVal val="-90"/>
                                          </p:val>
                                        </p:tav>
                                        <p:tav tm="100000">
                                          <p:val>
                                            <p:fltVal val="0"/>
                                          </p:val>
                                        </p:tav>
                                      </p:tavLst>
                                    </p:anim>
                                    <p:anim calcmode="lin" valueType="num">
                                      <p:cBhvr>
                                        <p:cTn id="9" dur="1600" decel="100000" fill="hold"/>
                                        <p:tgtEl>
                                          <p:spTgt spid="6"/>
                                        </p:tgtEl>
                                        <p:attrNameLst>
                                          <p:attrName>ppt_x</p:attrName>
                                        </p:attrNameLst>
                                      </p:cBhvr>
                                      <p:tavLst>
                                        <p:tav tm="0">
                                          <p:val>
                                            <p:strVal val="#ppt_x+0.4"/>
                                          </p:val>
                                        </p:tav>
                                        <p:tav tm="100000">
                                          <p:val>
                                            <p:strVal val="#ppt_x-0.05"/>
                                          </p:val>
                                        </p:tav>
                                      </p:tavLst>
                                    </p:anim>
                                    <p:anim calcmode="lin" valueType="num">
                                      <p:cBhvr>
                                        <p:cTn id="10" dur="1600" decel="100000" fill="hold"/>
                                        <p:tgtEl>
                                          <p:spTgt spid="6"/>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600" decel="100000"/>
                                        <p:tgtEl>
                                          <p:spTgt spid="7"/>
                                        </p:tgtEl>
                                      </p:cBhvr>
                                    </p:animEffect>
                                    <p:anim calcmode="lin" valueType="num">
                                      <p:cBhvr>
                                        <p:cTn id="18" dur="1600" decel="100000" fill="hold"/>
                                        <p:tgtEl>
                                          <p:spTgt spid="7"/>
                                        </p:tgtEl>
                                        <p:attrNameLst>
                                          <p:attrName>style.rotation</p:attrName>
                                        </p:attrNameLst>
                                      </p:cBhvr>
                                      <p:tavLst>
                                        <p:tav tm="0">
                                          <p:val>
                                            <p:fltVal val="-90"/>
                                          </p:val>
                                        </p:tav>
                                        <p:tav tm="100000">
                                          <p:val>
                                            <p:fltVal val="0"/>
                                          </p:val>
                                        </p:tav>
                                      </p:tavLst>
                                    </p:anim>
                                    <p:anim calcmode="lin" valueType="num">
                                      <p:cBhvr>
                                        <p:cTn id="19" dur="1600" decel="100000" fill="hold"/>
                                        <p:tgtEl>
                                          <p:spTgt spid="7"/>
                                        </p:tgtEl>
                                        <p:attrNameLst>
                                          <p:attrName>ppt_x</p:attrName>
                                        </p:attrNameLst>
                                      </p:cBhvr>
                                      <p:tavLst>
                                        <p:tav tm="0">
                                          <p:val>
                                            <p:strVal val="#ppt_x+0.4"/>
                                          </p:val>
                                        </p:tav>
                                        <p:tav tm="100000">
                                          <p:val>
                                            <p:strVal val="#ppt_x-0.05"/>
                                          </p:val>
                                        </p:tav>
                                      </p:tavLst>
                                    </p:anim>
                                    <p:anim calcmode="lin" valueType="num">
                                      <p:cBhvr>
                                        <p:cTn id="20" dur="1600" decel="100000" fill="hold"/>
                                        <p:tgtEl>
                                          <p:spTgt spid="7"/>
                                        </p:tgtEl>
                                        <p:attrNameLst>
                                          <p:attrName>ppt_y</p:attrName>
                                        </p:attrNameLst>
                                      </p:cBhvr>
                                      <p:tavLst>
                                        <p:tav tm="0">
                                          <p:val>
                                            <p:strVal val="#ppt_y-0.4"/>
                                          </p:val>
                                        </p:tav>
                                        <p:tav tm="100000">
                                          <p:val>
                                            <p:strVal val="#ppt_y+0.1"/>
                                          </p:val>
                                        </p:tav>
                                      </p:tavLst>
                                    </p:anim>
                                    <p:anim calcmode="lin" valueType="num">
                                      <p:cBhvr>
                                        <p:cTn id="21" dur="400" accel="100000" fill="hold">
                                          <p:stCondLst>
                                            <p:cond delay="1600"/>
                                          </p:stCondLst>
                                        </p:cTn>
                                        <p:tgtEl>
                                          <p:spTgt spid="7"/>
                                        </p:tgtEl>
                                        <p:attrNameLst>
                                          <p:attrName>ppt_x</p:attrName>
                                        </p:attrNameLst>
                                      </p:cBhvr>
                                      <p:tavLst>
                                        <p:tav tm="0">
                                          <p:val>
                                            <p:strVal val="#ppt_x-0.05"/>
                                          </p:val>
                                        </p:tav>
                                        <p:tav tm="100000">
                                          <p:val>
                                            <p:strVal val="#ppt_x"/>
                                          </p:val>
                                        </p:tav>
                                      </p:tavLst>
                                    </p:anim>
                                    <p:anim calcmode="lin" valueType="num">
                                      <p:cBhvr>
                                        <p:cTn id="22" dur="400" accel="100000" fill="hold">
                                          <p:stCondLst>
                                            <p:cond delay="1600"/>
                                          </p:stCondLst>
                                        </p:cTn>
                                        <p:tgtEl>
                                          <p:spTgt spid="7"/>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600" decel="100000"/>
                                        <p:tgtEl>
                                          <p:spTgt spid="4"/>
                                        </p:tgtEl>
                                      </p:cBhvr>
                                    </p:animEffect>
                                    <p:anim calcmode="lin" valueType="num">
                                      <p:cBhvr>
                                        <p:cTn id="26" dur="1600" decel="100000" fill="hold"/>
                                        <p:tgtEl>
                                          <p:spTgt spid="4"/>
                                        </p:tgtEl>
                                        <p:attrNameLst>
                                          <p:attrName>style.rotation</p:attrName>
                                        </p:attrNameLst>
                                      </p:cBhvr>
                                      <p:tavLst>
                                        <p:tav tm="0">
                                          <p:val>
                                            <p:fltVal val="-90"/>
                                          </p:val>
                                        </p:tav>
                                        <p:tav tm="100000">
                                          <p:val>
                                            <p:fltVal val="0"/>
                                          </p:val>
                                        </p:tav>
                                      </p:tavLst>
                                    </p:anim>
                                    <p:anim calcmode="lin" valueType="num">
                                      <p:cBhvr>
                                        <p:cTn id="27" dur="1600" decel="100000" fill="hold"/>
                                        <p:tgtEl>
                                          <p:spTgt spid="4"/>
                                        </p:tgtEl>
                                        <p:attrNameLst>
                                          <p:attrName>ppt_x</p:attrName>
                                        </p:attrNameLst>
                                      </p:cBhvr>
                                      <p:tavLst>
                                        <p:tav tm="0">
                                          <p:val>
                                            <p:strVal val="#ppt_x+0.4"/>
                                          </p:val>
                                        </p:tav>
                                        <p:tav tm="100000">
                                          <p:val>
                                            <p:strVal val="#ppt_x-0.05"/>
                                          </p:val>
                                        </p:tav>
                                      </p:tavLst>
                                    </p:anim>
                                    <p:anim calcmode="lin" valueType="num">
                                      <p:cBhvr>
                                        <p:cTn id="28" dur="1600" decel="100000" fill="hold"/>
                                        <p:tgtEl>
                                          <p:spTgt spid="4"/>
                                        </p:tgtEl>
                                        <p:attrNameLst>
                                          <p:attrName>ppt_y</p:attrName>
                                        </p:attrNameLst>
                                      </p:cBhvr>
                                      <p:tavLst>
                                        <p:tav tm="0">
                                          <p:val>
                                            <p:strVal val="#ppt_y-0.4"/>
                                          </p:val>
                                        </p:tav>
                                        <p:tav tm="100000">
                                          <p:val>
                                            <p:strVal val="#ppt_y+0.1"/>
                                          </p:val>
                                        </p:tav>
                                      </p:tavLst>
                                    </p:anim>
                                    <p:anim calcmode="lin" valueType="num">
                                      <p:cBhvr>
                                        <p:cTn id="29"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0"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600" decel="100000"/>
                                        <p:tgtEl>
                                          <p:spTgt spid="5"/>
                                        </p:tgtEl>
                                      </p:cBhvr>
                                    </p:animEffect>
                                    <p:anim calcmode="lin" valueType="num">
                                      <p:cBhvr>
                                        <p:cTn id="34" dur="1600" decel="100000" fill="hold"/>
                                        <p:tgtEl>
                                          <p:spTgt spid="5"/>
                                        </p:tgtEl>
                                        <p:attrNameLst>
                                          <p:attrName>style.rotation</p:attrName>
                                        </p:attrNameLst>
                                      </p:cBhvr>
                                      <p:tavLst>
                                        <p:tav tm="0">
                                          <p:val>
                                            <p:fltVal val="-90"/>
                                          </p:val>
                                        </p:tav>
                                        <p:tav tm="100000">
                                          <p:val>
                                            <p:fltVal val="0"/>
                                          </p:val>
                                        </p:tav>
                                      </p:tavLst>
                                    </p:anim>
                                    <p:anim calcmode="lin" valueType="num">
                                      <p:cBhvr>
                                        <p:cTn id="35" dur="1600" decel="100000" fill="hold"/>
                                        <p:tgtEl>
                                          <p:spTgt spid="5"/>
                                        </p:tgtEl>
                                        <p:attrNameLst>
                                          <p:attrName>ppt_x</p:attrName>
                                        </p:attrNameLst>
                                      </p:cBhvr>
                                      <p:tavLst>
                                        <p:tav tm="0">
                                          <p:val>
                                            <p:strVal val="#ppt_x+0.4"/>
                                          </p:val>
                                        </p:tav>
                                        <p:tav tm="100000">
                                          <p:val>
                                            <p:strVal val="#ppt_x-0.05"/>
                                          </p:val>
                                        </p:tav>
                                      </p:tavLst>
                                    </p:anim>
                                    <p:anim calcmode="lin" valueType="num">
                                      <p:cBhvr>
                                        <p:cTn id="36" dur="1600" decel="100000" fill="hold"/>
                                        <p:tgtEl>
                                          <p:spTgt spid="5"/>
                                        </p:tgtEl>
                                        <p:attrNameLst>
                                          <p:attrName>ppt_y</p:attrName>
                                        </p:attrNameLst>
                                      </p:cBhvr>
                                      <p:tavLst>
                                        <p:tav tm="0">
                                          <p:val>
                                            <p:strVal val="#ppt_y-0.4"/>
                                          </p:val>
                                        </p:tav>
                                        <p:tav tm="100000">
                                          <p:val>
                                            <p:strVal val="#ppt_y+0.1"/>
                                          </p:val>
                                        </p:tav>
                                      </p:tavLst>
                                    </p:anim>
                                    <p:anim calcmode="lin" valueType="num">
                                      <p:cBhvr>
                                        <p:cTn id="37"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38"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spcAft>
                <a:spcPts val="1000"/>
              </a:spcAft>
              <a:tabLst>
                <a:tab pos="533400" algn="l"/>
              </a:tabLst>
            </a:pPr>
            <a:r>
              <a:rPr lang="ar-IQ" sz="2400" b="1" dirty="0">
                <a:solidFill>
                  <a:srgbClr val="FFC000"/>
                </a:solidFill>
                <a:latin typeface="Simplified Arabic" pitchFamily="18" charset="-78"/>
                <a:cs typeface="Simplified Arabic" pitchFamily="18" charset="-78"/>
              </a:rPr>
              <a:t>ثانيا: التواصل غير اللفظي : </a:t>
            </a:r>
          </a:p>
          <a:p>
            <a:pPr algn="just">
              <a:lnSpc>
                <a:spcPct val="115000"/>
              </a:lnSpc>
              <a:spcAft>
                <a:spcPts val="1000"/>
              </a:spcAft>
              <a:tabLst>
                <a:tab pos="533400" algn="l"/>
              </a:tabLst>
            </a:pPr>
            <a:r>
              <a:rPr lang="ar-IQ" sz="2400" b="1" dirty="0">
                <a:solidFill>
                  <a:schemeClr val="tx1"/>
                </a:solidFill>
                <a:latin typeface="Simplified Arabic" pitchFamily="18" charset="-78"/>
                <a:cs typeface="Simplified Arabic" pitchFamily="18" charset="-78"/>
              </a:rPr>
              <a:t>وتتمثل اسس نجاح التواصل غير اللفظي (غير الشفوي) في استعمال:</a:t>
            </a:r>
          </a:p>
          <a:p>
            <a:pPr algn="just">
              <a:lnSpc>
                <a:spcPct val="115000"/>
              </a:lnSpc>
              <a:spcAft>
                <a:spcPts val="1000"/>
              </a:spcAft>
              <a:tabLst>
                <a:tab pos="533400" algn="l"/>
              </a:tabLst>
            </a:pPr>
            <a:r>
              <a:rPr lang="ar-IQ" sz="2400" b="1" dirty="0">
                <a:solidFill>
                  <a:schemeClr val="tx1"/>
                </a:solidFill>
                <a:latin typeface="Simplified Arabic" pitchFamily="18" charset="-78"/>
                <a:cs typeface="Simplified Arabic" pitchFamily="18" charset="-78"/>
              </a:rPr>
              <a:t>الابتسامة , الانصات,الاسترخاء,والاهتمام بمستقبل الرساله. ان لغة الجسد تشمل كل ما يمكن ان يعبر من خلاله عما يريد الفرد دون استخدام الكلمات. ويمكن ان تنتقل رسائل متنوعة من الراحة والاسترخاء بشكل ايجابي الى الاهمال وعدم التعاطف من خلال المظهر الجسمي.</a:t>
            </a:r>
          </a:p>
          <a:p>
            <a:pPr algn="just">
              <a:lnSpc>
                <a:spcPct val="115000"/>
              </a:lnSpc>
              <a:spcAft>
                <a:spcPts val="1000"/>
              </a:spcAft>
              <a:tabLst>
                <a:tab pos="533400" algn="l"/>
              </a:tabLst>
            </a:pPr>
            <a:endParaRPr lang="ar-IQ" sz="2400" b="1" dirty="0">
              <a:solidFill>
                <a:schemeClr val="tx1"/>
              </a:solidFill>
              <a:latin typeface="Simplified Arabic" pitchFamily="18" charset="-78"/>
              <a:cs typeface="Simplified Arabic" pitchFamily="18" charset="-7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284984"/>
            <a:ext cx="5909989"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411427"/>
      </p:ext>
    </p:extLst>
  </p:cSld>
  <p:clrMapOvr>
    <a:masterClrMapping/>
  </p:clrMapOvr>
  <mc:AlternateContent xmlns:mc="http://schemas.openxmlformats.org/markup-compatibility/2006" xmlns:p14="http://schemas.microsoft.com/office/powerpoint/2010/main">
    <mc:Choice Requires="p14">
      <p:transition spd="slow" p14:dur="4500">
        <p14:prism dir="r"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9532" y="332656"/>
            <a:ext cx="8496944" cy="6120680"/>
          </a:xfrm>
        </p:spPr>
        <p:txBody>
          <a:bodyPr>
            <a:normAutofit/>
          </a:bodyPr>
          <a:lstStyle/>
          <a:p>
            <a:pPr algn="just">
              <a:lnSpc>
                <a:spcPct val="150000"/>
              </a:lnSpc>
              <a:tabLst>
                <a:tab pos="441325" algn="l"/>
              </a:tabLst>
            </a:pPr>
            <a:r>
              <a:rPr lang="ar-IQ" sz="2800" b="1" dirty="0">
                <a:solidFill>
                  <a:srgbClr val="FFC000"/>
                </a:solidFill>
                <a:latin typeface="Simplified Arabic" pitchFamily="18" charset="-78"/>
                <a:cs typeface="Simplified Arabic" pitchFamily="18" charset="-78"/>
              </a:rPr>
              <a:t>ثالثا:- تعبيرات الوجه ولغة العيون:</a:t>
            </a:r>
          </a:p>
          <a:p>
            <a:pPr algn="just">
              <a:lnSpc>
                <a:spcPct val="150000"/>
              </a:lnSpc>
              <a:tabLst>
                <a:tab pos="441325" algn="l"/>
              </a:tabLst>
            </a:pPr>
            <a:r>
              <a:rPr lang="ar-IQ" sz="2800" b="1" dirty="0">
                <a:solidFill>
                  <a:schemeClr val="tx1"/>
                </a:solidFill>
                <a:latin typeface="Simplified Arabic" pitchFamily="18" charset="-78"/>
                <a:cs typeface="Simplified Arabic" pitchFamily="18" charset="-78"/>
              </a:rPr>
              <a:t>يعتبر الوجه اكثر اجزاء الجسم وضوحا وتعبيرا عن العواطف والمشاعر واكثرها في نقل المعاني كما ان اكثر الاجزاء صعوبة في فهم التعبيرات التي تصدر عنه ويقول احد خبراء التواصل ان الوجه قادر على ان يعبر عن 2500  تعبير مختلف ويمكن القول ان هناك على الاقل سته انواع من العواطف التي تمكن التعبير عنها باستخدام الوجه وهي التعبير عن (السعادة, الغضب , الدهشة , الحزن, الاشمئزاز, والخوف ). </a:t>
            </a:r>
          </a:p>
          <a:p>
            <a:pPr algn="just">
              <a:lnSpc>
                <a:spcPct val="150000"/>
              </a:lnSpc>
              <a:tabLst>
                <a:tab pos="441325"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40413020"/>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6511" y="404066"/>
            <a:ext cx="3071633" cy="1950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360023"/>
            <a:ext cx="2641326" cy="1994453"/>
          </a:xfrm>
          <a:prstGeom prst="rect">
            <a:avLst/>
          </a:prstGeom>
        </p:spPr>
      </p:pic>
      <p:pic>
        <p:nvPicPr>
          <p:cNvPr id="9" name="صورة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2700100"/>
            <a:ext cx="2641326" cy="2472066"/>
          </a:xfrm>
          <a:prstGeom prst="rect">
            <a:avLst/>
          </a:prstGeom>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06338" y="2700100"/>
            <a:ext cx="3061806" cy="2472065"/>
          </a:xfrm>
          <a:prstGeom prst="rect">
            <a:avLst/>
          </a:prstGeom>
        </p:spPr>
      </p:pic>
      <p:pic>
        <p:nvPicPr>
          <p:cNvPr id="11" name="صورة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441057"/>
            <a:ext cx="2249942" cy="1876425"/>
          </a:xfrm>
          <a:prstGeom prst="rect">
            <a:avLst/>
          </a:prstGeom>
        </p:spPr>
      </p:pic>
      <p:pic>
        <p:nvPicPr>
          <p:cNvPr id="12" name="صورة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2700100"/>
            <a:ext cx="2369840" cy="2349053"/>
          </a:xfrm>
          <a:prstGeom prst="rect">
            <a:avLst/>
          </a:prstGeom>
        </p:spPr>
      </p:pic>
      <p:sp>
        <p:nvSpPr>
          <p:cNvPr id="13" name="مربع نص 12"/>
          <p:cNvSpPr txBox="1"/>
          <p:nvPr/>
        </p:nvSpPr>
        <p:spPr>
          <a:xfrm>
            <a:off x="827584" y="5517232"/>
            <a:ext cx="7488832" cy="646331"/>
          </a:xfrm>
          <a:prstGeom prst="rect">
            <a:avLst/>
          </a:prstGeom>
          <a:noFill/>
        </p:spPr>
        <p:txBody>
          <a:bodyPr wrap="square" rtlCol="1">
            <a:spAutoFit/>
          </a:bodyPr>
          <a:lstStyle/>
          <a:p>
            <a:pPr algn="ctr"/>
            <a:r>
              <a:rPr lang="ar-IQ" sz="3600" dirty="0" smtClean="0">
                <a:cs typeface="PT Bold Heading" pitchFamily="2" charset="-78"/>
              </a:rPr>
              <a:t>عددمن تعبيرات الوجه و العيون</a:t>
            </a:r>
            <a:endParaRPr lang="ar-IQ" sz="3600" dirty="0">
              <a:cs typeface="PT Bold Heading" pitchFamily="2" charset="-78"/>
            </a:endParaRPr>
          </a:p>
        </p:txBody>
      </p:sp>
    </p:spTree>
    <p:extLst>
      <p:ext uri="{BB962C8B-B14F-4D97-AF65-F5344CB8AC3E}">
        <p14:creationId xmlns:p14="http://schemas.microsoft.com/office/powerpoint/2010/main" val="1732178547"/>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r>
              <a:rPr lang="ar-IQ" sz="3200" dirty="0">
                <a:solidFill>
                  <a:srgbClr val="FFFF00"/>
                </a:solidFill>
                <a:latin typeface="Simplified Arabic" pitchFamily="18" charset="-78"/>
                <a:cs typeface="PT Bold Heading" pitchFamily="2" charset="-78"/>
              </a:rPr>
              <a:t>اداب التواصل :</a:t>
            </a:r>
          </a:p>
          <a:p>
            <a:pPr algn="just">
              <a:tabLst>
                <a:tab pos="533400" algn="l"/>
              </a:tabLst>
            </a:pPr>
            <a:r>
              <a:rPr lang="ar-IQ" sz="2800" b="1" dirty="0">
                <a:solidFill>
                  <a:schemeClr val="tx1"/>
                </a:solidFill>
                <a:latin typeface="Simplified Arabic" pitchFamily="18" charset="-78"/>
                <a:cs typeface="Simplified Arabic" pitchFamily="18" charset="-78"/>
              </a:rPr>
              <a:t>1-	التزام القول الحسن وتجنب التفكير بمنهج التحدي والافحام .</a:t>
            </a:r>
          </a:p>
          <a:p>
            <a:pPr algn="just">
              <a:tabLst>
                <a:tab pos="533400" algn="l"/>
              </a:tabLst>
            </a:pPr>
            <a:r>
              <a:rPr lang="ar-IQ" sz="2800" b="1" dirty="0">
                <a:solidFill>
                  <a:schemeClr val="tx1"/>
                </a:solidFill>
                <a:latin typeface="Simplified Arabic" pitchFamily="18" charset="-78"/>
                <a:cs typeface="Simplified Arabic" pitchFamily="18" charset="-78"/>
              </a:rPr>
              <a:t>2-	الابتعاد عن رفع الصوت اكثر من الحاجة لان في ذلك ايذاء للمسترشد.</a:t>
            </a:r>
          </a:p>
          <a:p>
            <a:pPr algn="just">
              <a:tabLst>
                <a:tab pos="533400" algn="l"/>
              </a:tabLst>
            </a:pPr>
            <a:r>
              <a:rPr lang="ar-IQ" sz="2800" b="1" dirty="0">
                <a:solidFill>
                  <a:schemeClr val="tx1"/>
                </a:solidFill>
                <a:latin typeface="Simplified Arabic" pitchFamily="18" charset="-78"/>
                <a:cs typeface="Simplified Arabic" pitchFamily="18" charset="-78"/>
              </a:rPr>
              <a:t>3-	الالتزام بوقت محدد في الكلام وعدم استثار المرشد بالحديث والاطالة</a:t>
            </a:r>
          </a:p>
          <a:p>
            <a:pPr algn="just">
              <a:tabLst>
                <a:tab pos="533400" algn="l"/>
              </a:tabLst>
            </a:pPr>
            <a:r>
              <a:rPr lang="ar-IQ" sz="2800" b="1" dirty="0">
                <a:solidFill>
                  <a:schemeClr val="tx1"/>
                </a:solidFill>
                <a:latin typeface="Simplified Arabic" pitchFamily="18" charset="-78"/>
                <a:cs typeface="Simplified Arabic" pitchFamily="18" charset="-78"/>
              </a:rPr>
              <a:t>4-	تجنب المقاطعة الا في حالات كان يتحدث المسترشد بصورة غير مفهومة.</a:t>
            </a:r>
          </a:p>
          <a:p>
            <a:pPr algn="just">
              <a:tabLst>
                <a:tab pos="533400" algn="l"/>
              </a:tabLst>
            </a:pPr>
            <a:r>
              <a:rPr lang="ar-IQ" sz="2800" b="1" dirty="0">
                <a:solidFill>
                  <a:schemeClr val="tx1"/>
                </a:solidFill>
                <a:latin typeface="Simplified Arabic" pitchFamily="18" charset="-78"/>
                <a:cs typeface="Simplified Arabic" pitchFamily="18" charset="-78"/>
              </a:rPr>
              <a:t>5-	تقدير المسترشد اثناء الحديث واحترامه مهما كان سلوكه سيئا ومخاطبته بالعبارات اللائقة والالقاب المستحقة والاساليب المهذبة. </a:t>
            </a:r>
          </a:p>
          <a:p>
            <a:pPr algn="just"/>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887653651"/>
      </p:ext>
    </p:extLst>
  </p:cSld>
  <p:clrMapOvr>
    <a:masterClrMapping/>
  </p:clrMapOvr>
  <mc:AlternateContent xmlns:mc="http://schemas.openxmlformats.org/markup-compatibility/2006" xmlns:p14="http://schemas.microsoft.com/office/powerpoint/2010/main">
    <mc:Choice Requires="p14">
      <p:transition spd="slow" p14:dur="475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15000"/>
              </a:lnSpc>
            </a:pPr>
            <a:r>
              <a:rPr lang="ar-IQ" sz="2800" dirty="0">
                <a:solidFill>
                  <a:srgbClr val="FFFF00"/>
                </a:solidFill>
                <a:latin typeface="Simplified Arabic" pitchFamily="18" charset="-78"/>
                <a:cs typeface="PT Bold Heading" pitchFamily="2" charset="-78"/>
              </a:rPr>
              <a:t>معوقات التواصل في المرسل (المرشد) :</a:t>
            </a:r>
          </a:p>
          <a:p>
            <a:pPr algn="just">
              <a:lnSpc>
                <a:spcPct val="115000"/>
              </a:lnSpc>
            </a:pPr>
            <a:r>
              <a:rPr lang="ar-IQ" sz="2400" b="1" dirty="0">
                <a:solidFill>
                  <a:schemeClr val="tx1"/>
                </a:solidFill>
                <a:latin typeface="Simplified Arabic" pitchFamily="18" charset="-78"/>
                <a:cs typeface="Simplified Arabic" pitchFamily="18" charset="-78"/>
              </a:rPr>
              <a:t>يقع المرسل في اخطاء عند اعتزامه التواصل بالاخرين وهذه الاخطاء تنحصر في عدم التبصير بالعوامل الفردية او النفسية التي تكمن بداخله والتي يمكن ان تؤثر في شكل وحجم الافكار والمعلومات التي يرد ان ينقلها الى المرسل اليه (المسترشد) .</a:t>
            </a:r>
          </a:p>
          <a:p>
            <a:pPr algn="just">
              <a:lnSpc>
                <a:spcPct val="115000"/>
              </a:lnSpc>
            </a:pPr>
            <a:r>
              <a:rPr lang="ar-IQ" sz="2400" b="1" dirty="0">
                <a:solidFill>
                  <a:schemeClr val="tx1"/>
                </a:solidFill>
                <a:latin typeface="Simplified Arabic" pitchFamily="18" charset="-78"/>
                <a:cs typeface="Simplified Arabic" pitchFamily="18" charset="-78"/>
              </a:rPr>
              <a:t>ومن هذه العوامل </a:t>
            </a:r>
            <a:r>
              <a:rPr lang="ar-IQ" sz="2400" b="1" dirty="0" smtClean="0">
                <a:solidFill>
                  <a:schemeClr val="tx1"/>
                </a:solidFill>
                <a:latin typeface="Simplified Arabic" pitchFamily="18" charset="-78"/>
                <a:cs typeface="Simplified Arabic" pitchFamily="18" charset="-78"/>
              </a:rPr>
              <a:t>:</a:t>
            </a:r>
          </a:p>
          <a:p>
            <a:pPr algn="just">
              <a:lnSpc>
                <a:spcPct val="115000"/>
              </a:lnSpc>
            </a:pPr>
            <a:endParaRPr lang="ar-IQ" sz="2400" b="1" dirty="0">
              <a:solidFill>
                <a:schemeClr val="tx1"/>
              </a:solidFill>
              <a:latin typeface="Simplified Arabic" pitchFamily="18" charset="-78"/>
              <a:cs typeface="Simplified Arabic" pitchFamily="18" charset="-78"/>
            </a:endParaRPr>
          </a:p>
          <a:p>
            <a:pPr algn="just">
              <a:lnSpc>
                <a:spcPct val="115000"/>
              </a:lnSpc>
              <a:tabLst>
                <a:tab pos="441325" algn="l"/>
              </a:tabLst>
            </a:pPr>
            <a:r>
              <a:rPr lang="ar-IQ" sz="2400" b="1" dirty="0">
                <a:solidFill>
                  <a:schemeClr val="tx1"/>
                </a:solidFill>
                <a:latin typeface="Simplified Arabic" pitchFamily="18" charset="-78"/>
                <a:cs typeface="Simplified Arabic" pitchFamily="18" charset="-78"/>
              </a:rPr>
              <a:t>1-	يخطيء المرسل عندما يعتقد ان دوافعه لا تؤثر على طبيعة وحجم المعلومات .</a:t>
            </a:r>
          </a:p>
          <a:p>
            <a:pPr algn="just">
              <a:lnSpc>
                <a:spcPct val="115000"/>
              </a:lnSpc>
              <a:tabLst>
                <a:tab pos="441325" algn="l"/>
              </a:tabLst>
            </a:pPr>
            <a:r>
              <a:rPr lang="ar-IQ" sz="2400" b="1" dirty="0">
                <a:solidFill>
                  <a:schemeClr val="tx1"/>
                </a:solidFill>
                <a:latin typeface="Simplified Arabic" pitchFamily="18" charset="-78"/>
                <a:cs typeface="Simplified Arabic" pitchFamily="18" charset="-78"/>
              </a:rPr>
              <a:t>2-	يخطيء المرسل عندما يعتقد ان سلوكه في كامل التعقل والموضوعية</a:t>
            </a:r>
          </a:p>
          <a:p>
            <a:pPr algn="just">
              <a:lnSpc>
                <a:spcPct val="115000"/>
              </a:lnSpc>
              <a:tabLst>
                <a:tab pos="441325" algn="l"/>
              </a:tabLst>
            </a:pPr>
            <a:r>
              <a:rPr lang="ar-IQ" sz="2400" b="1" dirty="0">
                <a:solidFill>
                  <a:schemeClr val="tx1"/>
                </a:solidFill>
                <a:latin typeface="Simplified Arabic" pitchFamily="18" charset="-78"/>
                <a:cs typeface="Simplified Arabic" pitchFamily="18" charset="-78"/>
              </a:rPr>
              <a:t>3-	يخطئ المرسل عندما يعتقد انه يفهم ويدرك المعلومات التي لديه كما يفهمها الاخرون .</a:t>
            </a:r>
          </a:p>
          <a:p>
            <a:pPr algn="just">
              <a:lnSpc>
                <a:spcPct val="115000"/>
              </a:lnSpc>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12735525"/>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pPr>
            <a:endParaRPr lang="ar-IQ" sz="4800" b="1" dirty="0" smtClean="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a:p>
            <a:pPr>
              <a:lnSpc>
                <a:spcPct val="115000"/>
              </a:lnSpc>
            </a:pPr>
            <a:r>
              <a:rPr lang="ar-IQ" sz="4800" b="1" dirty="0" smtClean="0">
                <a:solidFill>
                  <a:srgbClr val="FFFF00"/>
                </a:solidFill>
                <a:latin typeface="Simplified Arabic" pitchFamily="18" charset="-78"/>
                <a:cs typeface="PT Bold Heading" pitchFamily="2" charset="-78"/>
              </a:rPr>
              <a:t>شكراً لحسن إستماعكُم وإصغائكم </a:t>
            </a:r>
          </a:p>
          <a:p>
            <a:pPr algn="just">
              <a:lnSpc>
                <a:spcPct val="115000"/>
              </a:lnSpc>
            </a:pPr>
            <a:endParaRPr lang="ar-IQ" sz="4800" b="1" dirty="0">
              <a:solidFill>
                <a:srgbClr val="FFFF00"/>
              </a:solidFill>
              <a:latin typeface="Simplified Arabic" pitchFamily="18" charset="-78"/>
              <a:cs typeface="PT Bold Heading" pitchFamily="2" charset="-78"/>
            </a:endParaRPr>
          </a:p>
        </p:txBody>
      </p:sp>
    </p:spTree>
    <p:extLst>
      <p:ext uri="{BB962C8B-B14F-4D97-AF65-F5344CB8AC3E}">
        <p14:creationId xmlns:p14="http://schemas.microsoft.com/office/powerpoint/2010/main" val="293373048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by="(-#ppt_w*2)" calcmode="lin" valueType="num">
                                      <p:cBhvr rctx="PPT">
                                        <p:cTn id="7" dur="1500" autoRev="1" fill="hold">
                                          <p:stCondLst>
                                            <p:cond delay="0"/>
                                          </p:stCondLst>
                                        </p:cTn>
                                        <p:tgtEl>
                                          <p:spTgt spid="3">
                                            <p:txEl>
                                              <p:pRg st="2" end="2"/>
                                            </p:txEl>
                                          </p:spTgt>
                                        </p:tgtEl>
                                        <p:attrNameLst>
                                          <p:attrName>ppt_w</p:attrName>
                                        </p:attrNameLst>
                                      </p:cBhvr>
                                    </p:anim>
                                    <p:anim by="(#ppt_w*0.50)" calcmode="lin" valueType="num">
                                      <p:cBhvr>
                                        <p:cTn id="8" dur="1500" decel="50000" autoRev="1" fill="hold">
                                          <p:stCondLst>
                                            <p:cond delay="0"/>
                                          </p:stCondLst>
                                        </p:cTn>
                                        <p:tgtEl>
                                          <p:spTgt spid="3">
                                            <p:txEl>
                                              <p:pRg st="2" end="2"/>
                                            </p:txEl>
                                          </p:spTgt>
                                        </p:tgtEl>
                                        <p:attrNameLst>
                                          <p:attrName>ppt_x</p:attrName>
                                        </p:attrNameLst>
                                      </p:cBhvr>
                                    </p:anim>
                                    <p:anim from="(-#ppt_h/2)" to="(#ppt_y)" calcmode="lin" valueType="num">
                                      <p:cBhvr>
                                        <p:cTn id="9" dur="3000" fill="hold">
                                          <p:stCondLst>
                                            <p:cond delay="0"/>
                                          </p:stCondLst>
                                        </p:cTn>
                                        <p:tgtEl>
                                          <p:spTgt spid="3">
                                            <p:txEl>
                                              <p:pRg st="2" end="2"/>
                                            </p:txEl>
                                          </p:spTgt>
                                        </p:tgtEl>
                                        <p:attrNameLst>
                                          <p:attrName>ppt_y</p:attrName>
                                        </p:attrNameLst>
                                      </p:cBhvr>
                                    </p:anim>
                                    <p:animRot by="21600000">
                                      <p:cBhvr>
                                        <p:cTn id="10" dur="3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tabLst>
                <a:tab pos="441325" algn="l"/>
              </a:tabLst>
            </a:pPr>
            <a:r>
              <a:rPr lang="ar-IQ" sz="3200" dirty="0">
                <a:solidFill>
                  <a:srgbClr val="FFFF00"/>
                </a:solidFill>
                <a:latin typeface="Simplified Arabic" pitchFamily="18" charset="-78"/>
                <a:cs typeface="PT Bold Heading" pitchFamily="2" charset="-78"/>
              </a:rPr>
              <a:t>مهارة التواصل :-</a:t>
            </a:r>
          </a:p>
          <a:p>
            <a:pPr algn="just">
              <a:tabLst>
                <a:tab pos="441325" algn="l"/>
              </a:tabLst>
            </a:pPr>
            <a:r>
              <a:rPr lang="ar-IQ" sz="2800" b="1" dirty="0">
                <a:solidFill>
                  <a:schemeClr val="tx1"/>
                </a:solidFill>
                <a:latin typeface="Simplified Arabic" pitchFamily="18" charset="-78"/>
                <a:cs typeface="Simplified Arabic" pitchFamily="18" charset="-78"/>
              </a:rPr>
              <a:t>تعني مهارة الاتصال اقامة علاقة بين طرفين وكذلك مهارة التواصل تعني كذلك الاستمرار والمواظبة في الربط والتشريك بين الطرفين، وتتطور بالخبرات المتراكمة لدى المرشد و التي تمكنه من التواصل مع الاخرين ، فيما تكون مهارة التواصل لها ارتباط مباشر مع الفرد تمكنه من امتلاك مهارات اخرى كالمواجهة كشف الذات واتخاذ القرار وحل مشكلات نتيجة لوجود رابط العلاقات مع هذه المهارات.</a:t>
            </a:r>
          </a:p>
          <a:p>
            <a:pPr algn="just">
              <a:tabLst>
                <a:tab pos="441325" algn="l"/>
              </a:tabLst>
            </a:pPr>
            <a:endParaRPr lang="ar-IQ" sz="2800" b="1" dirty="0">
              <a:solidFill>
                <a:schemeClr val="tx1"/>
              </a:solidFill>
              <a:latin typeface="Simplified Arabic" pitchFamily="18" charset="-78"/>
              <a:cs typeface="Simplified Arabic" pitchFamily="18"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573016"/>
            <a:ext cx="7704855" cy="292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3013402"/>
      </p:ext>
    </p:extLst>
  </p:cSld>
  <p:clrMapOvr>
    <a:masterClrMapping/>
  </p:clrMapOvr>
  <mc:AlternateContent xmlns:mc="http://schemas.openxmlformats.org/markup-compatibility/2006" xmlns:p14="http://schemas.microsoft.com/office/powerpoint/2010/main">
    <mc:Choice Requires="p14">
      <p:transition spd="slow" p14:dur="40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fontScale="85000" lnSpcReduction="10000"/>
          </a:bodyPr>
          <a:lstStyle/>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ويمكن القول ان مصطلح التواصل قد يكون متداول بين الكثير من الناس لارتباطه بالجانب التقني او باختصاص دراسي فني و يحتاج الى دراسه معمقة حتى يصبح سهلا وقابل للتطبيق،إذ يوجد تعريفات عديدة لمفهوم التواصل  </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 فقد عرفه علماء التربية وعلم النفس بأنه : تبادل معلومات.</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	</a:t>
            </a:r>
            <a:r>
              <a:rPr lang="ar-IQ" sz="2800" b="1" dirty="0">
                <a:solidFill>
                  <a:srgbClr val="FFFF00"/>
                </a:solidFill>
                <a:latin typeface="Simplified Arabic" pitchFamily="18" charset="-78"/>
                <a:cs typeface="Simplified Arabic" pitchFamily="18" charset="-78"/>
              </a:rPr>
              <a:t>هوعملية نقل المعلومات بين مرسل ومستقبل بوساطة رساله ما والتي تنقل بينهما خلال قناة اتصال .</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a:t>
            </a:r>
            <a:r>
              <a:rPr lang="ar-IQ" sz="2800" b="1" dirty="0">
                <a:solidFill>
                  <a:srgbClr val="FFFF00"/>
                </a:solidFill>
                <a:latin typeface="Simplified Arabic" pitchFamily="18" charset="-78"/>
                <a:cs typeface="Simplified Arabic" pitchFamily="18" charset="-78"/>
              </a:rPr>
              <a:t>	هو عبارة عن تبادل المعلومات وتفسيرها بين جهتين ما وله عناصر </a:t>
            </a:r>
            <a:r>
              <a:rPr lang="ar-IQ" sz="2800" b="1" dirty="0" smtClean="0">
                <a:solidFill>
                  <a:srgbClr val="FFFF00"/>
                </a:solidFill>
                <a:latin typeface="Simplified Arabic" pitchFamily="18" charset="-78"/>
                <a:cs typeface="Simplified Arabic" pitchFamily="18" charset="-78"/>
              </a:rPr>
              <a:t>ثلاثة </a:t>
            </a:r>
            <a:r>
              <a:rPr lang="ar-IQ" sz="2800" b="1" dirty="0">
                <a:solidFill>
                  <a:srgbClr val="FFFF00"/>
                </a:solidFill>
                <a:latin typeface="Simplified Arabic" pitchFamily="18" charset="-78"/>
                <a:cs typeface="Simplified Arabic" pitchFamily="18" charset="-78"/>
              </a:rPr>
              <a:t>هي :</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1-	القناة: هي وسيلة نقل الرسائل من مصدر اخر. </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2-	الارسال يتم حينما تختار افضل الرموز ممكن استعمالها لاظهار ما تفكر به . هذه الرمز اما ان تكون كلمات ايماءات او تعابير .</a:t>
            </a:r>
          </a:p>
          <a:p>
            <a:pPr algn="just">
              <a:lnSpc>
                <a:spcPct val="115000"/>
              </a:lnSpc>
              <a:spcAft>
                <a:spcPts val="1000"/>
              </a:spcAft>
              <a:tabLst>
                <a:tab pos="365125" algn="l"/>
              </a:tabLst>
            </a:pPr>
            <a:r>
              <a:rPr lang="ar-IQ" sz="2800" b="1" dirty="0">
                <a:solidFill>
                  <a:schemeClr val="tx1"/>
                </a:solidFill>
                <a:latin typeface="Simplified Arabic" pitchFamily="18" charset="-78"/>
                <a:cs typeface="Simplified Arabic" pitchFamily="18" charset="-78"/>
              </a:rPr>
              <a:t>3-	الاستقبال: ويتضمن وعي وادراك الرسالة ثم تفسيرها من قبل المرشد و المسترشد</a:t>
            </a:r>
          </a:p>
          <a:p>
            <a:pPr algn="just">
              <a:lnSpc>
                <a:spcPct val="115000"/>
              </a:lnSpc>
              <a:spcAft>
                <a:spcPts val="1000"/>
              </a:spcAft>
              <a:tabLst>
                <a:tab pos="3651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371922606"/>
      </p:ext>
    </p:extLst>
  </p:cSld>
  <p:clrMapOvr>
    <a:masterClrMapping/>
  </p:clrMapOvr>
  <mc:AlternateContent xmlns:mc="http://schemas.openxmlformats.org/markup-compatibility/2006" xmlns:p14="http://schemas.microsoft.com/office/powerpoint/2010/main">
    <mc:Choice Requires="p14">
      <p:transition spd="slow" p14:dur="4250">
        <p14:flip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tabLst>
                <a:tab pos="365125" algn="l"/>
              </a:tabLst>
            </a:pPr>
            <a:r>
              <a:rPr lang="ar-IQ" sz="2800" dirty="0">
                <a:solidFill>
                  <a:srgbClr val="FFFF00"/>
                </a:solidFill>
                <a:latin typeface="Simplified Arabic" pitchFamily="18" charset="-78"/>
                <a:cs typeface="PT Bold Heading" pitchFamily="2" charset="-78"/>
              </a:rPr>
              <a:t>المحددات الاساسية في مهارة التواصل :</a:t>
            </a:r>
          </a:p>
          <a:p>
            <a:pPr algn="just">
              <a:lnSpc>
                <a:spcPct val="115000"/>
              </a:lnSpc>
              <a:tabLst>
                <a:tab pos="365125" algn="l"/>
              </a:tabLst>
            </a:pPr>
            <a:r>
              <a:rPr lang="ar-IQ" sz="2400" b="1" dirty="0">
                <a:solidFill>
                  <a:schemeClr val="tx1"/>
                </a:solidFill>
                <a:latin typeface="Simplified Arabic" pitchFamily="18" charset="-78"/>
                <a:cs typeface="Simplified Arabic" pitchFamily="18" charset="-78"/>
              </a:rPr>
              <a:t>1-	مهاراة الاستدلال والبدايه: ويقصد بها تقنيات الترميز وتبدأ عن طريقها التعبيرعن نفسه وتتطلب ان تستخدم مهارات (انا) للتعبير عن المشاعر .</a:t>
            </a:r>
          </a:p>
          <a:p>
            <a:pPr algn="just">
              <a:lnSpc>
                <a:spcPct val="115000"/>
              </a:lnSpc>
              <a:tabLst>
                <a:tab pos="365125" algn="l"/>
              </a:tabLst>
            </a:pPr>
            <a:r>
              <a:rPr lang="ar-IQ" sz="2400" b="1" dirty="0">
                <a:solidFill>
                  <a:schemeClr val="tx1"/>
                </a:solidFill>
                <a:latin typeface="Simplified Arabic" pitchFamily="18" charset="-78"/>
                <a:cs typeface="Simplified Arabic" pitchFamily="18" charset="-78"/>
              </a:rPr>
              <a:t>2-	مهارات الاستماع : يعني حل الرموز الواردة من الشخص الاخر من المسترشد الى المرشد و بالعكس.</a:t>
            </a:r>
          </a:p>
          <a:p>
            <a:pPr algn="just">
              <a:lnSpc>
                <a:spcPct val="115000"/>
              </a:lnSpc>
              <a:tabLst>
                <a:tab pos="365125" algn="l"/>
              </a:tabLst>
            </a:pPr>
            <a:r>
              <a:rPr lang="ar-IQ" sz="2400" b="1" dirty="0">
                <a:solidFill>
                  <a:schemeClr val="tx1"/>
                </a:solidFill>
                <a:latin typeface="Simplified Arabic" pitchFamily="18" charset="-78"/>
                <a:cs typeface="Simplified Arabic" pitchFamily="18" charset="-78"/>
              </a:rPr>
              <a:t>3-	مهارة الاستجابة : تتطلب استخدام جمل بسيطة كمعرفة لما تم سماعه لاستمرار عملية التواصل بين الطرفين .</a:t>
            </a:r>
          </a:p>
          <a:p>
            <a:pPr algn="just">
              <a:lnSpc>
                <a:spcPct val="115000"/>
              </a:lnSpc>
              <a:tabLst>
                <a:tab pos="365125" algn="l"/>
              </a:tabLst>
            </a:pPr>
            <a:endParaRPr lang="ar-IQ" sz="2400" b="1" dirty="0">
              <a:solidFill>
                <a:schemeClr val="tx1"/>
              </a:solidFill>
              <a:latin typeface="Simplified Arabic" pitchFamily="18" charset="-78"/>
              <a:cs typeface="Simplified Arabic" pitchFamily="18"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661941"/>
            <a:ext cx="5256584" cy="2863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8890651"/>
      </p:ext>
    </p:extLst>
  </p:cSld>
  <p:clrMapOvr>
    <a:masterClrMapping/>
  </p:clrMapOvr>
  <mc:AlternateContent xmlns:mc="http://schemas.openxmlformats.org/markup-compatibility/2006" xmlns:p14="http://schemas.microsoft.com/office/powerpoint/2010/main">
    <mc:Choice Requires="p14">
      <p:transition spd="slow" p14:dur="45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fontScale="85000" lnSpcReduction="10000"/>
          </a:bodyPr>
          <a:lstStyle/>
          <a:p>
            <a:pPr algn="just">
              <a:tabLst>
                <a:tab pos="365125" algn="l"/>
              </a:tabLst>
            </a:pPr>
            <a:r>
              <a:rPr lang="ar-IQ" sz="3300" dirty="0">
                <a:solidFill>
                  <a:srgbClr val="FFFF00"/>
                </a:solidFill>
                <a:latin typeface="Simplified Arabic" pitchFamily="18" charset="-78"/>
                <a:cs typeface="PT Bold Heading" pitchFamily="2" charset="-78"/>
              </a:rPr>
              <a:t>ولزيادة فعالية التواصل لابد من :- </a:t>
            </a:r>
          </a:p>
          <a:p>
            <a:pPr algn="just">
              <a:tabLst>
                <a:tab pos="365125" algn="l"/>
              </a:tabLst>
            </a:pPr>
            <a:r>
              <a:rPr lang="ar-IQ" sz="2800" b="1" dirty="0">
                <a:solidFill>
                  <a:schemeClr val="tx1"/>
                </a:solidFill>
                <a:latin typeface="Simplified Arabic" pitchFamily="18" charset="-78"/>
                <a:cs typeface="Simplified Arabic" pitchFamily="18" charset="-78"/>
              </a:rPr>
              <a:t>1-	اختيار اسلوب التواصل المناسب بين المرشد والمسترشد .</a:t>
            </a:r>
          </a:p>
          <a:p>
            <a:pPr algn="just">
              <a:tabLst>
                <a:tab pos="365125" algn="l"/>
              </a:tabLst>
            </a:pPr>
            <a:r>
              <a:rPr lang="ar-IQ" sz="2800" b="1" dirty="0">
                <a:solidFill>
                  <a:schemeClr val="tx1"/>
                </a:solidFill>
                <a:latin typeface="Simplified Arabic" pitchFamily="18" charset="-78"/>
                <a:cs typeface="Simplified Arabic" pitchFamily="18" charset="-78"/>
              </a:rPr>
              <a:t>2-	تحسين عملية التواصل عن طريق بث رسالة بلغة واضحة وبسيطة ومفهومة.</a:t>
            </a:r>
          </a:p>
          <a:p>
            <a:pPr algn="just">
              <a:tabLst>
                <a:tab pos="365125" algn="l"/>
              </a:tabLst>
            </a:pPr>
            <a:r>
              <a:rPr lang="ar-IQ" sz="2800" b="1" dirty="0">
                <a:solidFill>
                  <a:schemeClr val="tx1"/>
                </a:solidFill>
                <a:latin typeface="Simplified Arabic" pitchFamily="18" charset="-78"/>
                <a:cs typeface="Simplified Arabic" pitchFamily="18" charset="-78"/>
              </a:rPr>
              <a:t>3-	تمكن مستقبل الرساله من التعبير عن وجهة نظر في المعلومات المرسلة اليه.</a:t>
            </a:r>
          </a:p>
          <a:p>
            <a:pPr algn="just">
              <a:tabLst>
                <a:tab pos="365125" algn="l"/>
              </a:tabLst>
            </a:pPr>
            <a:r>
              <a:rPr lang="ar-IQ" sz="2800" b="1" dirty="0">
                <a:solidFill>
                  <a:schemeClr val="tx1"/>
                </a:solidFill>
                <a:latin typeface="Simplified Arabic" pitchFamily="18" charset="-78"/>
                <a:cs typeface="Simplified Arabic" pitchFamily="18" charset="-78"/>
              </a:rPr>
              <a:t>4-	التكرار غير الممل لعلمية التواصل حتى يتم التأكيد من فهم تلك العملية بين المرشد والمسترشد. </a:t>
            </a:r>
          </a:p>
          <a:p>
            <a:pPr algn="just">
              <a:tabLst>
                <a:tab pos="365125" algn="l"/>
              </a:tabLst>
            </a:pPr>
            <a:r>
              <a:rPr lang="ar-IQ" sz="2800" b="1" dirty="0">
                <a:solidFill>
                  <a:schemeClr val="tx1"/>
                </a:solidFill>
                <a:latin typeface="Simplified Arabic" pitchFamily="18" charset="-78"/>
                <a:cs typeface="Simplified Arabic" pitchFamily="18" charset="-78"/>
              </a:rPr>
              <a:t>5-	تحديد الهدف من التواصل ومدى اهميته .</a:t>
            </a:r>
          </a:p>
          <a:p>
            <a:pPr algn="just">
              <a:tabLst>
                <a:tab pos="365125" algn="l"/>
              </a:tabLst>
            </a:pPr>
            <a:r>
              <a:rPr lang="ar-IQ" sz="2800" b="1" dirty="0">
                <a:solidFill>
                  <a:schemeClr val="tx1"/>
                </a:solidFill>
                <a:latin typeface="Simplified Arabic" pitchFamily="18" charset="-78"/>
                <a:cs typeface="Simplified Arabic" pitchFamily="18" charset="-78"/>
              </a:rPr>
              <a:t>6-	الاستماع بدقة واستيعاب الرسالة التي ينقلها الاخرون اليك.</a:t>
            </a:r>
          </a:p>
          <a:p>
            <a:pPr algn="just">
              <a:tabLst>
                <a:tab pos="365125" algn="l"/>
              </a:tabLst>
            </a:pPr>
            <a:r>
              <a:rPr lang="ar-IQ" sz="2800" b="1" dirty="0">
                <a:solidFill>
                  <a:schemeClr val="tx1"/>
                </a:solidFill>
                <a:latin typeface="Simplified Arabic" pitchFamily="18" charset="-78"/>
                <a:cs typeface="Simplified Arabic" pitchFamily="18" charset="-78"/>
              </a:rPr>
              <a:t>7-	تصميم رسالة بما يتناسب مع الاخرين بناء على ما يحملونه من خلفية معرفية .</a:t>
            </a:r>
          </a:p>
          <a:p>
            <a:pPr algn="just">
              <a:tabLst>
                <a:tab pos="365125" algn="l"/>
              </a:tabLst>
            </a:pPr>
            <a:r>
              <a:rPr lang="ar-IQ" sz="2800" b="1" dirty="0">
                <a:solidFill>
                  <a:schemeClr val="tx1"/>
                </a:solidFill>
                <a:latin typeface="Simplified Arabic" pitchFamily="18" charset="-78"/>
                <a:cs typeface="Simplified Arabic" pitchFamily="18" charset="-78"/>
              </a:rPr>
              <a:t>8-	لا تخف من قول لا اعرف او لا اعلم . </a:t>
            </a:r>
          </a:p>
          <a:p>
            <a:pPr algn="just">
              <a:tabLst>
                <a:tab pos="365125" algn="l"/>
              </a:tabLst>
            </a:pPr>
            <a:r>
              <a:rPr lang="ar-IQ" sz="2800" b="1" dirty="0">
                <a:solidFill>
                  <a:schemeClr val="tx1"/>
                </a:solidFill>
                <a:latin typeface="Simplified Arabic" pitchFamily="18" charset="-78"/>
                <a:cs typeface="Simplified Arabic" pitchFamily="18" charset="-78"/>
              </a:rPr>
              <a:t>9-	محاولة طرح افكار في الوقت والمكان المناسب لاتمام عملية التواصل.</a:t>
            </a:r>
          </a:p>
          <a:p>
            <a:pPr algn="just">
              <a:tabLst>
                <a:tab pos="365125" algn="l"/>
              </a:tabLst>
            </a:pPr>
            <a:r>
              <a:rPr lang="ar-IQ" sz="2800" b="1" dirty="0">
                <a:solidFill>
                  <a:schemeClr val="tx1"/>
                </a:solidFill>
                <a:latin typeface="Simplified Arabic" pitchFamily="18" charset="-78"/>
                <a:cs typeface="Simplified Arabic" pitchFamily="18" charset="-78"/>
              </a:rPr>
              <a:t>10-عدم الانشغال بامور اخرى خارج عن موضوع التواصل اثناء عملية الارشاد .</a:t>
            </a:r>
          </a:p>
          <a:p>
            <a:pPr algn="just">
              <a:tabLst>
                <a:tab pos="365125" algn="l"/>
              </a:tabLst>
            </a:pPr>
            <a:r>
              <a:rPr lang="ar-IQ" sz="2800" b="1" dirty="0">
                <a:solidFill>
                  <a:schemeClr val="tx1"/>
                </a:solidFill>
                <a:latin typeface="Simplified Arabic" pitchFamily="18" charset="-78"/>
                <a:cs typeface="Simplified Arabic" pitchFamily="18" charset="-78"/>
              </a:rPr>
              <a:t>11-التواصل الى النقاط الهامة حول الذات .</a:t>
            </a:r>
          </a:p>
          <a:p>
            <a:pPr algn="just">
              <a:tabLst>
                <a:tab pos="365125" algn="l"/>
              </a:tabLst>
            </a:pPr>
            <a:r>
              <a:rPr lang="ar-IQ" sz="2800" b="1" dirty="0">
                <a:solidFill>
                  <a:schemeClr val="tx1"/>
                </a:solidFill>
                <a:latin typeface="Simplified Arabic" pitchFamily="18" charset="-78"/>
                <a:cs typeface="Simplified Arabic" pitchFamily="18" charset="-78"/>
              </a:rPr>
              <a:t>12-الانصات الى السلوك غير اللفظي الايحاءات و الايماءات . </a:t>
            </a:r>
          </a:p>
          <a:p>
            <a:pPr algn="just">
              <a:tabLst>
                <a:tab pos="3651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3685982554"/>
      </p:ext>
    </p:extLst>
  </p:cSld>
  <p:clrMapOvr>
    <a:masterClrMapping/>
  </p:clrMapOvr>
  <mc:AlternateContent xmlns:mc="http://schemas.openxmlformats.org/markup-compatibility/2006" xmlns:p14="http://schemas.microsoft.com/office/powerpoint/2010/main">
    <mc:Choice Requires="p14">
      <p:transition spd="slow" p14:dur="4500">
        <p14:prism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50000"/>
              </a:lnSpc>
              <a:tabLst>
                <a:tab pos="441325" algn="l"/>
              </a:tabLst>
            </a:pPr>
            <a:r>
              <a:rPr lang="ar-IQ" sz="2800" dirty="0">
                <a:solidFill>
                  <a:srgbClr val="FFFF00"/>
                </a:solidFill>
                <a:latin typeface="Simplified Arabic" pitchFamily="18" charset="-78"/>
                <a:cs typeface="PT Bold Heading" pitchFamily="2" charset="-78"/>
              </a:rPr>
              <a:t>مهارات التواصل الجيد :-</a:t>
            </a:r>
          </a:p>
          <a:p>
            <a:pPr algn="just">
              <a:lnSpc>
                <a:spcPct val="150000"/>
              </a:lnSpc>
              <a:tabLst>
                <a:tab pos="441325" algn="l"/>
              </a:tabLst>
            </a:pPr>
            <a:r>
              <a:rPr lang="ar-IQ" sz="2400" b="1" dirty="0">
                <a:solidFill>
                  <a:srgbClr val="FFC000"/>
                </a:solidFill>
                <a:latin typeface="Simplified Arabic" pitchFamily="18" charset="-78"/>
                <a:cs typeface="Simplified Arabic" pitchFamily="18" charset="-78"/>
              </a:rPr>
              <a:t>1-	الحديث الجيد مع الاخرين </a:t>
            </a:r>
            <a:r>
              <a:rPr lang="ar-IQ" sz="2400" b="1" dirty="0">
                <a:solidFill>
                  <a:schemeClr val="tx1"/>
                </a:solidFill>
                <a:latin typeface="Simplified Arabic" pitchFamily="18" charset="-78"/>
                <a:cs typeface="Simplified Arabic" pitchFamily="18" charset="-78"/>
              </a:rPr>
              <a:t>: ان عملية التواصل اخذ وعطاء يقوم كل طرف فيهما بالتحدث او الاستماع والحوار يكون في بعض الاحيان مسهبا وفي احيان اخرى سريعا والانصات يساوي في اهميته التحدث اذ ان جوهر التواصل هو الانصات والحديث ولكشف متبادل عن مشاعر وافكار الاخرين يصبح الناس اكثر قدرة على التواصل ويكونو بارعين في كل شيء في علاقات الحب وحتى العمل وغيرها . </a:t>
            </a:r>
          </a:p>
          <a:p>
            <a:pPr algn="just">
              <a:lnSpc>
                <a:spcPct val="150000"/>
              </a:lnSpc>
              <a:tabLst>
                <a:tab pos="441325"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858944054"/>
      </p:ext>
    </p:extLst>
  </p:cSld>
  <p:clrMapOvr>
    <a:masterClrMapping/>
  </p:clrMapOvr>
  <mc:AlternateContent xmlns:mc="http://schemas.openxmlformats.org/markup-compatibility/2006" xmlns:p14="http://schemas.microsoft.com/office/powerpoint/2010/main">
    <mc:Choice Requires="p14">
      <p:transition spd="slow" p14:dur="425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332656"/>
            <a:ext cx="8496944" cy="6120680"/>
          </a:xfrm>
        </p:spPr>
        <p:txBody>
          <a:bodyPr>
            <a:normAutofit fontScale="70000" lnSpcReduction="20000"/>
          </a:bodyPr>
          <a:lstStyle/>
          <a:p>
            <a:pPr algn="just">
              <a:lnSpc>
                <a:spcPct val="150000"/>
              </a:lnSpc>
              <a:tabLst>
                <a:tab pos="533400" algn="l"/>
              </a:tabLst>
            </a:pPr>
            <a:r>
              <a:rPr lang="ar-IQ" sz="2600" b="1" dirty="0">
                <a:solidFill>
                  <a:srgbClr val="FFC000"/>
                </a:solidFill>
                <a:latin typeface="Simplified Arabic" pitchFamily="18" charset="-78"/>
                <a:cs typeface="Simplified Arabic" pitchFamily="18" charset="-78"/>
              </a:rPr>
              <a:t>2-	</a:t>
            </a:r>
            <a:r>
              <a:rPr lang="ar-IQ" sz="2900" b="1" dirty="0">
                <a:solidFill>
                  <a:srgbClr val="FFC000"/>
                </a:solidFill>
                <a:latin typeface="Simplified Arabic" pitchFamily="18" charset="-78"/>
                <a:cs typeface="Simplified Arabic" pitchFamily="18" charset="-78"/>
              </a:rPr>
              <a:t>اسس محادثة الناجحه</a:t>
            </a:r>
          </a:p>
          <a:p>
            <a:pPr algn="just">
              <a:lnSpc>
                <a:spcPct val="150000"/>
              </a:lnSpc>
              <a:tabLst>
                <a:tab pos="533400" algn="l"/>
              </a:tabLst>
            </a:pPr>
            <a:r>
              <a:rPr lang="ar-IQ" sz="2600" b="1" dirty="0">
                <a:solidFill>
                  <a:schemeClr val="tx1"/>
                </a:solidFill>
                <a:latin typeface="Simplified Arabic" pitchFamily="18" charset="-78"/>
                <a:cs typeface="Simplified Arabic" pitchFamily="18" charset="-78"/>
              </a:rPr>
              <a:t>أ‌-	الصدق: اذ يجب على المتحدث ان يكون صادقا فيما يقوله والحديث الصادق سر من اسرار جاذبية واهم مفاتيح النجاح.</a:t>
            </a:r>
          </a:p>
          <a:p>
            <a:pPr algn="just">
              <a:lnSpc>
                <a:spcPct val="150000"/>
              </a:lnSpc>
              <a:tabLst>
                <a:tab pos="533400" algn="l"/>
              </a:tabLst>
            </a:pPr>
            <a:r>
              <a:rPr lang="ar-IQ" sz="2600" b="1" dirty="0">
                <a:solidFill>
                  <a:schemeClr val="tx1"/>
                </a:solidFill>
                <a:latin typeface="Simplified Arabic" pitchFamily="18" charset="-78"/>
                <a:cs typeface="Simplified Arabic" pitchFamily="18" charset="-78"/>
              </a:rPr>
              <a:t>ب‌-	ابداء الاهتمام بالاخر : تعد من اهم فنون اتقان الحديث الاهتمام الجيد للاخر واستماع اليه والتزام الصراحة معه في الكشف عن ارائك وافكارك .</a:t>
            </a:r>
          </a:p>
          <a:p>
            <a:pPr algn="just">
              <a:lnSpc>
                <a:spcPct val="150000"/>
              </a:lnSpc>
              <a:tabLst>
                <a:tab pos="533400" algn="l"/>
              </a:tabLst>
            </a:pPr>
            <a:r>
              <a:rPr lang="ar-IQ" sz="2600" b="1" dirty="0">
                <a:solidFill>
                  <a:schemeClr val="tx1"/>
                </a:solidFill>
                <a:latin typeface="Simplified Arabic" pitchFamily="18" charset="-78"/>
                <a:cs typeface="Simplified Arabic" pitchFamily="18" charset="-78"/>
              </a:rPr>
              <a:t>ت‌-	الانفتاح: ان تكون منفتحا في حوارك مع الناس وادارة الحديث ببساطة وتلقائية وتوصية المناقشات والاستفسارات بود وتفتح عميق وان يتخلل الحوار خيار الاخر عن الخلفية الثقافية والنواحي التي يميل اليها وايضا التي تبتعد عنها.</a:t>
            </a:r>
          </a:p>
          <a:p>
            <a:pPr algn="just">
              <a:lnSpc>
                <a:spcPct val="150000"/>
              </a:lnSpc>
              <a:tabLst>
                <a:tab pos="533400" algn="l"/>
              </a:tabLst>
            </a:pPr>
            <a:endParaRPr lang="ar-IQ" sz="2600" b="1" dirty="0">
              <a:solidFill>
                <a:schemeClr val="tx1"/>
              </a:solidFill>
              <a:latin typeface="Simplified Arabic" pitchFamily="18" charset="-78"/>
              <a:cs typeface="Simplified Arabic" pitchFamily="18" charset="-78"/>
            </a:endParaRPr>
          </a:p>
          <a:p>
            <a:pPr algn="just">
              <a:lnSpc>
                <a:spcPct val="150000"/>
              </a:lnSpc>
              <a:tabLst>
                <a:tab pos="533400" algn="l"/>
              </a:tabLst>
            </a:pPr>
            <a:r>
              <a:rPr lang="ar-IQ" sz="2900" b="1" dirty="0">
                <a:solidFill>
                  <a:srgbClr val="FFC000"/>
                </a:solidFill>
                <a:latin typeface="Simplified Arabic" pitchFamily="18" charset="-78"/>
                <a:cs typeface="Simplified Arabic" pitchFamily="18" charset="-78"/>
              </a:rPr>
              <a:t>3-	فن الحوار والاقناع ولهذا الفن عناصر مهمة هي </a:t>
            </a:r>
          </a:p>
          <a:p>
            <a:pPr algn="just">
              <a:lnSpc>
                <a:spcPct val="150000"/>
              </a:lnSpc>
              <a:tabLst>
                <a:tab pos="533400" algn="l"/>
              </a:tabLst>
            </a:pPr>
            <a:r>
              <a:rPr lang="ar-IQ" sz="2600" b="1" dirty="0">
                <a:solidFill>
                  <a:schemeClr val="tx1"/>
                </a:solidFill>
                <a:latin typeface="Simplified Arabic" pitchFamily="18" charset="-78"/>
                <a:cs typeface="Simplified Arabic" pitchFamily="18" charset="-78"/>
              </a:rPr>
              <a:t>أ‌-	التعريف بالحوار : اي الكلام الذي يحدث بين افراد بينهم مصالح مشتركة ويتم من خلاله تبادل الاراء والمعلومات حتى يتم الحصول على منفعة متبادلة او مشتركة بين الطرفين </a:t>
            </a:r>
          </a:p>
          <a:p>
            <a:pPr algn="just">
              <a:lnSpc>
                <a:spcPct val="150000"/>
              </a:lnSpc>
              <a:tabLst>
                <a:tab pos="533400" algn="l"/>
              </a:tabLst>
            </a:pPr>
            <a:r>
              <a:rPr lang="ar-IQ" sz="2600" b="1" dirty="0">
                <a:solidFill>
                  <a:schemeClr val="tx1"/>
                </a:solidFill>
                <a:latin typeface="Simplified Arabic" pitchFamily="18" charset="-78"/>
                <a:cs typeface="Simplified Arabic" pitchFamily="18" charset="-78"/>
              </a:rPr>
              <a:t>ب‌-	الاقتناع : هو حق الاخرين على فهم وجهة نظرك فيما تحاول نقله اليهم من معلومات وكسب مواقفهم وثقتهم وقد تنقل اليهم الحقائق والوقائع وقد تبين لهم نتائج وتأكيدات حقيقة عن طريق اعطائهم ادلة مادية وحجج وبراهين . </a:t>
            </a:r>
          </a:p>
          <a:p>
            <a:pPr algn="just">
              <a:lnSpc>
                <a:spcPct val="150000"/>
              </a:lnSpc>
              <a:tabLst>
                <a:tab pos="533400"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976209013"/>
      </p:ext>
    </p:extLst>
  </p:cSld>
  <p:clrMapOvr>
    <a:masterClrMapping/>
  </p:clrMapOvr>
  <mc:AlternateContent xmlns:mc="http://schemas.openxmlformats.org/markup-compatibility/2006" xmlns:p14="http://schemas.microsoft.com/office/powerpoint/2010/main">
    <mc:Choice Requires="p14">
      <p:transition spd="slow" p14:dur="45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lnSpcReduction="10000"/>
          </a:bodyPr>
          <a:lstStyle/>
          <a:p>
            <a:pPr algn="just">
              <a:lnSpc>
                <a:spcPct val="115000"/>
              </a:lnSpc>
              <a:spcAft>
                <a:spcPts val="1000"/>
              </a:spcAft>
              <a:tabLst>
                <a:tab pos="441325" algn="l"/>
              </a:tabLst>
            </a:pPr>
            <a:r>
              <a:rPr lang="ar-IQ" sz="3200" dirty="0">
                <a:solidFill>
                  <a:srgbClr val="FFFF00"/>
                </a:solidFill>
                <a:latin typeface="Simplified Arabic" pitchFamily="18" charset="-78"/>
                <a:cs typeface="PT Bold Heading" pitchFamily="2" charset="-78"/>
              </a:rPr>
              <a:t>انواع التواصل :</a:t>
            </a:r>
          </a:p>
          <a:p>
            <a:pPr algn="just">
              <a:lnSpc>
                <a:spcPct val="115000"/>
              </a:lnSpc>
              <a:spcAft>
                <a:spcPts val="1000"/>
              </a:spcAft>
              <a:tabLst>
                <a:tab pos="441325" algn="l"/>
              </a:tabLst>
            </a:pPr>
            <a:r>
              <a:rPr lang="ar-IQ" sz="2800" b="1" dirty="0">
                <a:solidFill>
                  <a:srgbClr val="FFC000"/>
                </a:solidFill>
                <a:latin typeface="Simplified Arabic" pitchFamily="18" charset="-78"/>
                <a:cs typeface="Simplified Arabic" pitchFamily="18" charset="-78"/>
              </a:rPr>
              <a:t>اولا :- التواصل اللفظي ( مكتوبا , او شفويا ) </a:t>
            </a:r>
          </a:p>
          <a:p>
            <a:pPr algn="just">
              <a:lnSpc>
                <a:spcPct val="115000"/>
              </a:lnSpc>
              <a:spcAft>
                <a:spcPts val="1000"/>
              </a:spcAft>
              <a:tabLst>
                <a:tab pos="441325" algn="l"/>
              </a:tabLst>
            </a:pPr>
            <a:r>
              <a:rPr lang="ar-IQ" sz="2800" b="1" dirty="0">
                <a:solidFill>
                  <a:schemeClr val="tx1"/>
                </a:solidFill>
                <a:latin typeface="Simplified Arabic" pitchFamily="18" charset="-78"/>
                <a:cs typeface="Simplified Arabic" pitchFamily="18" charset="-78"/>
              </a:rPr>
              <a:t>تتمثل اسس نجاح التواصل الشفوي في التشجيع , الوضوح , الاعادة , الاسئلة , الاقناع , والايحاء. ويتضمن التواصل اللفظي ارسال كل الافكار والمشاعر ويفضل ان يستخدم المرشد مع المسترشد لغة الحاضر والبحث بشكل ودي , ومن المهم في التواصل اللفظي العمل على تغيير كلمات المسترشد بحيث يزيد وعيه لذاته ومن امثلة هذه الكلمات :</a:t>
            </a:r>
          </a:p>
          <a:p>
            <a:pPr algn="just">
              <a:lnSpc>
                <a:spcPct val="115000"/>
              </a:lnSpc>
              <a:spcAft>
                <a:spcPts val="1000"/>
              </a:spcAft>
              <a:tabLst>
                <a:tab pos="441325" algn="l"/>
              </a:tabLst>
            </a:pPr>
            <a:r>
              <a:rPr lang="ar-IQ" sz="2800" b="1" dirty="0">
                <a:solidFill>
                  <a:schemeClr val="tx1"/>
                </a:solidFill>
                <a:latin typeface="Simplified Arabic" pitchFamily="18" charset="-78"/>
                <a:cs typeface="Simplified Arabic" pitchFamily="18" charset="-78"/>
              </a:rPr>
              <a:t>-	استبدال كلمة (هو ) بكلمة (انا ).</a:t>
            </a:r>
          </a:p>
          <a:p>
            <a:pPr algn="just">
              <a:lnSpc>
                <a:spcPct val="115000"/>
              </a:lnSpc>
              <a:spcAft>
                <a:spcPts val="1000"/>
              </a:spcAft>
              <a:tabLst>
                <a:tab pos="441325" algn="l"/>
              </a:tabLst>
            </a:pPr>
            <a:r>
              <a:rPr lang="ar-IQ" sz="2800" b="1" dirty="0">
                <a:solidFill>
                  <a:schemeClr val="tx1"/>
                </a:solidFill>
                <a:latin typeface="Simplified Arabic" pitchFamily="18" charset="-78"/>
                <a:cs typeface="Simplified Arabic" pitchFamily="18" charset="-78"/>
              </a:rPr>
              <a:t>-	عدم استخدام اسئلة لماذا ؟ واستبدالها بأسئلة (كيف) .</a:t>
            </a:r>
          </a:p>
          <a:p>
            <a:pPr algn="just">
              <a:lnSpc>
                <a:spcPct val="115000"/>
              </a:lnSpc>
              <a:spcAft>
                <a:spcPts val="1000"/>
              </a:spcAft>
              <a:tabLst>
                <a:tab pos="441325" algn="l"/>
              </a:tabLst>
            </a:pPr>
            <a:r>
              <a:rPr lang="ar-IQ" sz="2800" b="1" dirty="0">
                <a:solidFill>
                  <a:schemeClr val="tx1"/>
                </a:solidFill>
                <a:latin typeface="Simplified Arabic" pitchFamily="18" charset="-78"/>
                <a:cs typeface="Simplified Arabic" pitchFamily="18" charset="-78"/>
              </a:rPr>
              <a:t>-	استبدال عبارة يجب بعبارة (انا اخترت ).</a:t>
            </a:r>
          </a:p>
          <a:p>
            <a:pPr algn="just">
              <a:lnSpc>
                <a:spcPct val="115000"/>
              </a:lnSpc>
              <a:spcAft>
                <a:spcPts val="1000"/>
              </a:spcAft>
              <a:tabLst>
                <a:tab pos="4413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51665879"/>
      </p:ext>
    </p:extLst>
  </p:cSld>
  <p:clrMapOvr>
    <a:masterClrMapping/>
  </p:clrMapOvr>
  <mc:AlternateContent xmlns:mc="http://schemas.openxmlformats.org/markup-compatibility/2006" xmlns:p14="http://schemas.microsoft.com/office/powerpoint/2010/main">
    <mc:Choice Requires="p14">
      <p:transition spd="slow" p14:dur="425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928992"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608509"/>
      </p:ext>
    </p:extLst>
  </p:cSld>
  <p:clrMapOvr>
    <a:masterClrMapping/>
  </p:clrMapOvr>
  <mc:AlternateContent xmlns:mc="http://schemas.openxmlformats.org/markup-compatibility/2006" xmlns:p14="http://schemas.microsoft.com/office/powerpoint/2010/main">
    <mc:Choice Requires="p14">
      <p:transition spd="slow" p14:dur="4250">
        <p14:ferris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403</TotalTime>
  <Words>435</Words>
  <Application>Microsoft Office PowerPoint</Application>
  <PresentationFormat>عرض على الشاشة (3:4)‏</PresentationFormat>
  <Paragraphs>70</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شكل موجة</vt:lpstr>
      <vt:lpstr>     المهارات الارشادية   عنوان المحاضرة  مهارة التواصل   بإشراف أ.م.د. محمد ابراهيم حسين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دل</dc:creator>
  <cp:lastModifiedBy>دل</cp:lastModifiedBy>
  <cp:revision>59</cp:revision>
  <dcterms:created xsi:type="dcterms:W3CDTF">2018-10-05T19:36:40Z</dcterms:created>
  <dcterms:modified xsi:type="dcterms:W3CDTF">2018-11-26T19:02:28Z</dcterms:modified>
</cp:coreProperties>
</file>