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7" r:id="rId3"/>
    <p:sldId id="272" r:id="rId4"/>
    <p:sldId id="273" r:id="rId5"/>
    <p:sldId id="274" r:id="rId6"/>
    <p:sldId id="275" r:id="rId7"/>
    <p:sldId id="276" r:id="rId8"/>
    <p:sldId id="258" r:id="rId9"/>
    <p:sldId id="259" r:id="rId10"/>
    <p:sldId id="260" r:id="rId11"/>
    <p:sldId id="261" r:id="rId12"/>
    <p:sldId id="262" r:id="rId13"/>
    <p:sldId id="263" r:id="rId14"/>
    <p:sldId id="271" r:id="rId15"/>
    <p:sldId id="277" r:id="rId16"/>
    <p:sldId id="264" r:id="rId17"/>
    <p:sldId id="265" r:id="rId18"/>
    <p:sldId id="266" r:id="rId19"/>
    <p:sldId id="267" r:id="rId20"/>
    <p:sldId id="269" r:id="rId21"/>
    <p:sldId id="268"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orient="horz" pos="192">
          <p15:clr>
            <a:srgbClr val="A4A3A4"/>
          </p15:clr>
        </p15:guide>
        <p15:guide id="3" orient="horz" pos="96">
          <p15:clr>
            <a:srgbClr val="A4A3A4"/>
          </p15:clr>
        </p15:guide>
        <p15:guide id="4">
          <p15:clr>
            <a:srgbClr val="A4A3A4"/>
          </p15:clr>
        </p15:guide>
        <p15:guide id="5" pos="48">
          <p15:clr>
            <a:srgbClr val="A4A3A4"/>
          </p15:clr>
        </p15:guide>
        <p15:guide id="6" pos="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DF7"/>
    <a:srgbClr val="800040"/>
    <a:srgbClr val="FF0080"/>
    <a:srgbClr val="5D7E9D"/>
    <a:srgbClr val="191919"/>
    <a:srgbClr val="FFFDDD"/>
    <a:srgbClr val="CEC339"/>
    <a:srgbClr val="FF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48" autoAdjust="0"/>
    <p:restoredTop sz="92980" autoAdjust="0"/>
  </p:normalViewPr>
  <p:slideViewPr>
    <p:cSldViewPr snapToObjects="1">
      <p:cViewPr varScale="1">
        <p:scale>
          <a:sx n="68" d="100"/>
          <a:sy n="68" d="100"/>
        </p:scale>
        <p:origin x="1638" y="78"/>
      </p:cViewPr>
      <p:guideLst>
        <p:guide orient="horz"/>
        <p:guide orient="horz" pos="192"/>
        <p:guide orient="horz" pos="96"/>
        <p:guide/>
        <p:guide pos="48"/>
        <p:guide pos="9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ltLang="en-US"/>
          </a:p>
        </p:txBody>
      </p:sp>
      <p:sp>
        <p:nvSpPr>
          <p:cNvPr id="2560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ltLang="en-US"/>
          </a:p>
        </p:txBody>
      </p:sp>
      <p:sp>
        <p:nvSpPr>
          <p:cNvPr id="2560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ltLang="en-US"/>
          </a:p>
        </p:txBody>
      </p:sp>
      <p:sp>
        <p:nvSpPr>
          <p:cNvPr id="2560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655B964F-E492-492F-9C30-EB42BBB8B1CE}" type="slidenum">
              <a:rPr lang="en-US" altLang="en-US"/>
              <a:pPr>
                <a:defRPr/>
              </a:pPr>
              <a:t>‹#›</a:t>
            </a:fld>
            <a:endParaRPr lang="en-US" altLang="en-US"/>
          </a:p>
        </p:txBody>
      </p:sp>
    </p:spTree>
    <p:extLst>
      <p:ext uri="{BB962C8B-B14F-4D97-AF65-F5344CB8AC3E}">
        <p14:creationId xmlns:p14="http://schemas.microsoft.com/office/powerpoint/2010/main" val="29231834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lt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lt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447CA2B-2AFA-4C02-A580-8E7AC1194137}" type="slidenum">
              <a:rPr lang="en-US" altLang="en-US"/>
              <a:pPr>
                <a:defRPr/>
              </a:pPr>
              <a:t>‹#›</a:t>
            </a:fld>
            <a:endParaRPr lang="en-US" altLang="en-US"/>
          </a:p>
        </p:txBody>
      </p:sp>
    </p:spTree>
    <p:extLst>
      <p:ext uri="{BB962C8B-B14F-4D97-AF65-F5344CB8AC3E}">
        <p14:creationId xmlns:p14="http://schemas.microsoft.com/office/powerpoint/2010/main" val="14606133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10899978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pPr/>
              <a:t>10</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741296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11</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8052487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12</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18504331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13</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12555493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14</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8600554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15</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33065996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16</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9617495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17</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9135653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18</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771046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19</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15938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pPr/>
              <a:t>2</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6819217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20</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4819463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21</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058365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3</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10403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4</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1934133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5</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314511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6</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9358941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solidFill>
                  <a:srgbClr val="000000"/>
                </a:solidFill>
              </a:rPr>
              <a:pPr/>
              <a:t>7</a:t>
            </a:fld>
            <a:endParaRPr lang="en-US" altLang="en-US">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4026768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pPr/>
              <a:t>8</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12449479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6E1C64-D489-43AC-AE1E-B0D6EAB356DD}" type="slidenum">
              <a:rPr lang="en-US" altLang="en-US"/>
              <a:pPr/>
              <a:t>9</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4096422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8"/>
          <p:cNvSpPr txBox="1">
            <a:spLocks noChangeArrowheads="1"/>
          </p:cNvSpPr>
          <p:nvPr userDrawn="1"/>
        </p:nvSpPr>
        <p:spPr bwMode="auto">
          <a:xfrm rot="19237452">
            <a:off x="4622800" y="5191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US"/>
          </a:p>
        </p:txBody>
      </p:sp>
      <p:sp>
        <p:nvSpPr>
          <p:cNvPr id="3074" name="Rectangle 2"/>
          <p:cNvSpPr>
            <a:spLocks noGrp="1" noChangeArrowheads="1"/>
          </p:cNvSpPr>
          <p:nvPr>
            <p:ph type="ctrTitle"/>
          </p:nvPr>
        </p:nvSpPr>
        <p:spPr>
          <a:xfrm>
            <a:off x="685800" y="1196975"/>
            <a:ext cx="7772400" cy="1470025"/>
          </a:xfrm>
        </p:spPr>
        <p:txBody>
          <a:bodyPr/>
          <a:lstStyle>
            <a:lvl1pPr>
              <a:defRPr b="1"/>
            </a:lvl1pPr>
          </a:lstStyle>
          <a:p>
            <a:pPr lvl="0"/>
            <a:r>
              <a:rPr lang="en-US" altLang="en-US" noProof="0" smtClean="0"/>
              <a:t>Click to edit Master title style</a:t>
            </a:r>
          </a:p>
        </p:txBody>
      </p:sp>
      <p:sp>
        <p:nvSpPr>
          <p:cNvPr id="3075" name="Rectangle 3"/>
          <p:cNvSpPr>
            <a:spLocks noGrp="1" noChangeArrowheads="1"/>
          </p:cNvSpPr>
          <p:nvPr>
            <p:ph type="subTitle" idx="1"/>
          </p:nvPr>
        </p:nvSpPr>
        <p:spPr>
          <a:xfrm>
            <a:off x="1371600" y="295275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5"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6" name="Rectangle 5"/>
          <p:cNvSpPr>
            <a:spLocks noGrp="1" noChangeArrowheads="1"/>
          </p:cNvSpPr>
          <p:nvPr>
            <p:ph type="ftr" sz="quarter" idx="11"/>
          </p:nvPr>
        </p:nvSpPr>
        <p:spPr/>
        <p:txBody>
          <a:bodyPr/>
          <a:lstStyle>
            <a:lvl1pPr>
              <a:defRPr smtClean="0"/>
            </a:lvl1pPr>
          </a:lstStyle>
          <a:p>
            <a:pPr>
              <a:defRPr/>
            </a:pPr>
            <a:endParaRPr lang="en-US" altLang="en-US"/>
          </a:p>
        </p:txBody>
      </p:sp>
      <p:sp>
        <p:nvSpPr>
          <p:cNvPr id="7" name="Rectangle 6"/>
          <p:cNvSpPr>
            <a:spLocks noGrp="1" noChangeArrowheads="1"/>
          </p:cNvSpPr>
          <p:nvPr>
            <p:ph type="sldNum" sz="quarter" idx="12"/>
          </p:nvPr>
        </p:nvSpPr>
        <p:spPr/>
        <p:txBody>
          <a:bodyPr/>
          <a:lstStyle>
            <a:lvl1pPr>
              <a:defRPr smtClean="0"/>
            </a:lvl1pPr>
          </a:lstStyle>
          <a:p>
            <a:pPr>
              <a:defRPr/>
            </a:pPr>
            <a:fld id="{167478A2-FA94-4F03-B717-30DDCD87A30E}" type="slidenum">
              <a:rPr lang="en-US" altLang="en-US"/>
              <a:pPr>
                <a:defRPr/>
              </a:pPr>
              <a:t>‹#›</a:t>
            </a:fld>
            <a:endParaRPr lang="en-US" altLang="en-US"/>
          </a:p>
        </p:txBody>
      </p:sp>
    </p:spTree>
    <p:extLst>
      <p:ext uri="{BB962C8B-B14F-4D97-AF65-F5344CB8AC3E}">
        <p14:creationId xmlns:p14="http://schemas.microsoft.com/office/powerpoint/2010/main" val="3586848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6A73C25B-E43C-4BEC-A3BE-1C4F3B489275}" type="slidenum">
              <a:rPr lang="en-US" altLang="en-US"/>
              <a:pPr>
                <a:defRPr/>
              </a:pPr>
              <a:t>‹#›</a:t>
            </a:fld>
            <a:endParaRPr lang="en-US" altLang="en-US"/>
          </a:p>
        </p:txBody>
      </p:sp>
    </p:spTree>
    <p:extLst>
      <p:ext uri="{BB962C8B-B14F-4D97-AF65-F5344CB8AC3E}">
        <p14:creationId xmlns:p14="http://schemas.microsoft.com/office/powerpoint/2010/main" val="1403733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44926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4492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43235D3-7A32-4F1B-AAC5-B6F018A4D07A}" type="slidenum">
              <a:rPr lang="en-US" altLang="en-US"/>
              <a:pPr>
                <a:defRPr/>
              </a:pPr>
              <a:t>‹#›</a:t>
            </a:fld>
            <a:endParaRPr lang="en-US" altLang="en-US"/>
          </a:p>
        </p:txBody>
      </p:sp>
    </p:spTree>
    <p:extLst>
      <p:ext uri="{BB962C8B-B14F-4D97-AF65-F5344CB8AC3E}">
        <p14:creationId xmlns:p14="http://schemas.microsoft.com/office/powerpoint/2010/main" val="7523121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457200" y="1066800"/>
            <a:ext cx="8229600" cy="37004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10734EB8-5C1B-4830-9CAD-A02C2FF5D799}" type="slidenum">
              <a:rPr lang="en-US" altLang="en-US"/>
              <a:pPr>
                <a:defRPr/>
              </a:pPr>
              <a:t>‹#›</a:t>
            </a:fld>
            <a:endParaRPr lang="en-US" altLang="en-US"/>
          </a:p>
        </p:txBody>
      </p:sp>
    </p:spTree>
    <p:extLst>
      <p:ext uri="{BB962C8B-B14F-4D97-AF65-F5344CB8AC3E}">
        <p14:creationId xmlns:p14="http://schemas.microsoft.com/office/powerpoint/2010/main" val="11957520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C32513D1-9D20-433B-A882-D5BAC238F127}" type="slidenum">
              <a:rPr lang="en-US" altLang="en-US"/>
              <a:pPr>
                <a:defRPr/>
              </a:pPr>
              <a:t>‹#›</a:t>
            </a:fld>
            <a:endParaRPr lang="en-US" altLang="en-US"/>
          </a:p>
        </p:txBody>
      </p:sp>
    </p:spTree>
    <p:extLst>
      <p:ext uri="{BB962C8B-B14F-4D97-AF65-F5344CB8AC3E}">
        <p14:creationId xmlns:p14="http://schemas.microsoft.com/office/powerpoint/2010/main" val="3608568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2D54903-346A-4AB7-976D-B9666E1AE8F5}" type="slidenum">
              <a:rPr lang="en-US" altLang="en-US"/>
              <a:pPr>
                <a:defRPr/>
              </a:pPr>
              <a:t>‹#›</a:t>
            </a:fld>
            <a:endParaRPr lang="en-US" altLang="en-US"/>
          </a:p>
        </p:txBody>
      </p:sp>
    </p:spTree>
    <p:extLst>
      <p:ext uri="{BB962C8B-B14F-4D97-AF65-F5344CB8AC3E}">
        <p14:creationId xmlns:p14="http://schemas.microsoft.com/office/powerpoint/2010/main" val="1182311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6C3FA813-607D-4C19-8682-EFBB02BBB8E8}" type="slidenum">
              <a:rPr lang="en-US" altLang="en-US"/>
              <a:pPr>
                <a:defRPr/>
              </a:pPr>
              <a:t>‹#›</a:t>
            </a:fld>
            <a:endParaRPr lang="en-US" altLang="en-US"/>
          </a:p>
        </p:txBody>
      </p:sp>
    </p:spTree>
    <p:extLst>
      <p:ext uri="{BB962C8B-B14F-4D97-AF65-F5344CB8AC3E}">
        <p14:creationId xmlns:p14="http://schemas.microsoft.com/office/powerpoint/2010/main" val="2074186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17F6032C-628E-40EC-B836-5F8C4AD4D840}" type="slidenum">
              <a:rPr lang="en-US" altLang="en-US"/>
              <a:pPr>
                <a:defRPr/>
              </a:pPr>
              <a:t>‹#›</a:t>
            </a:fld>
            <a:endParaRPr lang="en-US" altLang="en-US"/>
          </a:p>
        </p:txBody>
      </p:sp>
    </p:spTree>
    <p:extLst>
      <p:ext uri="{BB962C8B-B14F-4D97-AF65-F5344CB8AC3E}">
        <p14:creationId xmlns:p14="http://schemas.microsoft.com/office/powerpoint/2010/main" val="2096448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9BC75788-4A84-4057-9FB4-D9F39D02A615}" type="slidenum">
              <a:rPr lang="en-US" altLang="en-US"/>
              <a:pPr>
                <a:defRPr/>
              </a:pPr>
              <a:t>‹#›</a:t>
            </a:fld>
            <a:endParaRPr lang="en-US" altLang="en-US"/>
          </a:p>
        </p:txBody>
      </p:sp>
    </p:spTree>
    <p:extLst>
      <p:ext uri="{BB962C8B-B14F-4D97-AF65-F5344CB8AC3E}">
        <p14:creationId xmlns:p14="http://schemas.microsoft.com/office/powerpoint/2010/main" val="2787438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695A8DAC-66ED-4C85-B624-2173B82090F2}" type="slidenum">
              <a:rPr lang="en-US" altLang="en-US"/>
              <a:pPr>
                <a:defRPr/>
              </a:pPr>
              <a:t>‹#›</a:t>
            </a:fld>
            <a:endParaRPr lang="en-US" altLang="en-US"/>
          </a:p>
        </p:txBody>
      </p:sp>
    </p:spTree>
    <p:extLst>
      <p:ext uri="{BB962C8B-B14F-4D97-AF65-F5344CB8AC3E}">
        <p14:creationId xmlns:p14="http://schemas.microsoft.com/office/powerpoint/2010/main" val="3057357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F86D277E-FE31-4574-A1C1-98212615476B}" type="slidenum">
              <a:rPr lang="en-US" altLang="en-US"/>
              <a:pPr>
                <a:defRPr/>
              </a:pPr>
              <a:t>‹#›</a:t>
            </a:fld>
            <a:endParaRPr lang="en-US" altLang="en-US"/>
          </a:p>
        </p:txBody>
      </p:sp>
    </p:spTree>
    <p:extLst>
      <p:ext uri="{BB962C8B-B14F-4D97-AF65-F5344CB8AC3E}">
        <p14:creationId xmlns:p14="http://schemas.microsoft.com/office/powerpoint/2010/main" val="2557444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4EBFAEEF-CE2E-43CD-8DC3-68F1A7B54FC4}" type="slidenum">
              <a:rPr lang="en-US" altLang="en-US"/>
              <a:pPr>
                <a:defRPr/>
              </a:pPr>
              <a:t>‹#›</a:t>
            </a:fld>
            <a:endParaRPr lang="en-US" altLang="en-US"/>
          </a:p>
        </p:txBody>
      </p:sp>
    </p:spTree>
    <p:extLst>
      <p:ext uri="{BB962C8B-B14F-4D97-AF65-F5344CB8AC3E}">
        <p14:creationId xmlns:p14="http://schemas.microsoft.com/office/powerpoint/2010/main" val="1262519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D844C61-F391-4A85-A505-B73D9A7CF0AA}" type="slidenum">
              <a:rPr lang="en-US" altLang="en-US"/>
              <a:pPr>
                <a:defRPr/>
              </a:pPr>
              <a:t>‹#›</a:t>
            </a:fld>
            <a:endParaRPr lang="en-US" altLang="en-US"/>
          </a:p>
        </p:txBody>
      </p:sp>
    </p:spTree>
    <p:extLst>
      <p:ext uri="{BB962C8B-B14F-4D97-AF65-F5344CB8AC3E}">
        <p14:creationId xmlns:p14="http://schemas.microsoft.com/office/powerpoint/2010/main" val="3443004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066800"/>
            <a:ext cx="8229600" cy="370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8DBF8FA9-5D67-4DEB-A690-678414B73A8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5"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chemeClr val="bg2"/>
                </a:solidFill>
              </a:rPr>
              <a:t>Template</a:t>
            </a:r>
            <a:endParaRPr lang="en-US" altLang="en-US"/>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92480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8800" dirty="0" smtClean="0">
                <a:solidFill>
                  <a:schemeClr val="tx2"/>
                </a:solidFill>
              </a:rPr>
              <a:t>Oscar Wilde’s “The Happy Prince”</a:t>
            </a:r>
            <a:endParaRPr lang="en-US" altLang="en-US" sz="4400" dirty="0"/>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p>
        </p:txBody>
      </p:sp>
      <p:sp>
        <p:nvSpPr>
          <p:cNvPr id="5131" name="Text Box 108"/>
          <p:cNvSpPr txBox="1">
            <a:spLocks noChangeArrowheads="1"/>
          </p:cNvSpPr>
          <p:nvPr/>
        </p:nvSpPr>
        <p:spPr bwMode="auto">
          <a:xfrm>
            <a:off x="6629400" y="166688"/>
            <a:ext cx="1066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a:solidFill>
                  <a:srgbClr val="F2FDF7"/>
                </a:solidFill>
              </a:rPr>
              <a:t>01</a:t>
            </a:r>
            <a:endParaRPr lang="en-US" alt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1191"/>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chemeClr val="bg2"/>
                </a:solidFill>
              </a:rPr>
              <a:t>Template</a:t>
            </a:r>
            <a:endParaRPr lang="en-US" altLang="en-US"/>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530988" cy="4385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b="1" dirty="0">
                <a:solidFill>
                  <a:schemeClr val="tx2"/>
                </a:solidFill>
              </a:rPr>
              <a:t>MINOR </a:t>
            </a:r>
            <a:r>
              <a:rPr lang="en-US" altLang="en-US" sz="2400" b="1" dirty="0" smtClean="0">
                <a:solidFill>
                  <a:schemeClr val="tx2"/>
                </a:solidFill>
              </a:rPr>
              <a:t>CHARACTERS</a:t>
            </a:r>
            <a:endParaRPr lang="en-US" altLang="en-US" sz="2400" b="1" dirty="0">
              <a:solidFill>
                <a:schemeClr val="tx2"/>
              </a:solidFill>
            </a:endParaRPr>
          </a:p>
          <a:p>
            <a:pPr algn="just" eaLnBrk="1" hangingPunct="1">
              <a:spcBef>
                <a:spcPct val="50000"/>
              </a:spcBef>
            </a:pPr>
            <a:r>
              <a:rPr lang="en-US" altLang="en-US" sz="2000" dirty="0" smtClean="0">
                <a:solidFill>
                  <a:schemeClr val="tx2"/>
                </a:solidFill>
              </a:rPr>
              <a:t>1. </a:t>
            </a:r>
            <a:r>
              <a:rPr lang="en-US" altLang="en-US" sz="2000" b="1" dirty="0" smtClean="0">
                <a:solidFill>
                  <a:schemeClr val="tx2"/>
                </a:solidFill>
              </a:rPr>
              <a:t>The Reed (minor-flat): </a:t>
            </a:r>
            <a:r>
              <a:rPr lang="en-US" altLang="en-US" sz="2000" dirty="0">
                <a:solidFill>
                  <a:schemeClr val="tx2"/>
                </a:solidFill>
              </a:rPr>
              <a:t>she decides not to accompany the swallow, </a:t>
            </a:r>
            <a:r>
              <a:rPr lang="en-US" altLang="en-US" sz="2000" dirty="0" smtClean="0">
                <a:solidFill>
                  <a:schemeClr val="tx2"/>
                </a:solidFill>
              </a:rPr>
              <a:t>who has </a:t>
            </a:r>
            <a:r>
              <a:rPr lang="en-US" altLang="en-US" sz="2000" dirty="0">
                <a:solidFill>
                  <a:schemeClr val="tx2"/>
                </a:solidFill>
              </a:rPr>
              <a:t>been courting her, breaking his heart. She is too close </a:t>
            </a:r>
            <a:r>
              <a:rPr lang="en-US" altLang="en-US" sz="2000" dirty="0" smtClean="0">
                <a:solidFill>
                  <a:schemeClr val="tx2"/>
                </a:solidFill>
              </a:rPr>
              <a:t>to her </a:t>
            </a:r>
            <a:r>
              <a:rPr lang="en-US" altLang="en-US" sz="2000" dirty="0">
                <a:solidFill>
                  <a:schemeClr val="tx2"/>
                </a:solidFill>
              </a:rPr>
              <a:t>home and cannot bear the thought of leaving thus </a:t>
            </a:r>
            <a:r>
              <a:rPr lang="en-US" altLang="en-US" sz="2000" dirty="0" smtClean="0">
                <a:solidFill>
                  <a:schemeClr val="tx2"/>
                </a:solidFill>
              </a:rPr>
              <a:t>the swallows </a:t>
            </a:r>
            <a:r>
              <a:rPr lang="en-US" altLang="en-US" sz="2000" dirty="0">
                <a:solidFill>
                  <a:schemeClr val="tx2"/>
                </a:solidFill>
              </a:rPr>
              <a:t>courtship was in </a:t>
            </a:r>
            <a:r>
              <a:rPr lang="en-US" altLang="en-US" sz="2000" dirty="0" smtClean="0">
                <a:solidFill>
                  <a:schemeClr val="tx2"/>
                </a:solidFill>
              </a:rPr>
              <a:t>vain.</a:t>
            </a:r>
          </a:p>
          <a:p>
            <a:pPr algn="just" eaLnBrk="1" hangingPunct="1">
              <a:spcBef>
                <a:spcPct val="50000"/>
              </a:spcBef>
            </a:pPr>
            <a:r>
              <a:rPr lang="en-US" altLang="en-US" sz="2000" b="1" dirty="0" smtClean="0">
                <a:solidFill>
                  <a:schemeClr val="tx2"/>
                </a:solidFill>
              </a:rPr>
              <a:t>2. The </a:t>
            </a:r>
            <a:r>
              <a:rPr lang="en-US" altLang="en-US" sz="2000" b="1" dirty="0">
                <a:solidFill>
                  <a:schemeClr val="tx2"/>
                </a:solidFill>
              </a:rPr>
              <a:t>Town </a:t>
            </a:r>
            <a:r>
              <a:rPr lang="en-US" altLang="en-US" sz="2000" b="1" dirty="0" smtClean="0">
                <a:solidFill>
                  <a:schemeClr val="tx2"/>
                </a:solidFill>
              </a:rPr>
              <a:t>Councilors</a:t>
            </a:r>
          </a:p>
          <a:p>
            <a:pPr algn="just" eaLnBrk="1" hangingPunct="1">
              <a:spcBef>
                <a:spcPct val="50000"/>
              </a:spcBef>
            </a:pPr>
            <a:r>
              <a:rPr lang="en-US" altLang="en-US" sz="2000" dirty="0" smtClean="0">
                <a:solidFill>
                  <a:schemeClr val="tx2"/>
                </a:solidFill>
              </a:rPr>
              <a:t>They are greedy and obsessed with their public images, they</a:t>
            </a:r>
          </a:p>
          <a:p>
            <a:pPr algn="just" eaLnBrk="1" hangingPunct="1">
              <a:spcBef>
                <a:spcPct val="50000"/>
              </a:spcBef>
            </a:pPr>
            <a:r>
              <a:rPr lang="en-US" altLang="en-US" sz="2000" dirty="0" smtClean="0">
                <a:solidFill>
                  <a:schemeClr val="tx2"/>
                </a:solidFill>
              </a:rPr>
              <a:t>cannot </a:t>
            </a:r>
            <a:r>
              <a:rPr lang="en-US" altLang="en-US" sz="2000" dirty="0">
                <a:solidFill>
                  <a:schemeClr val="tx2"/>
                </a:solidFill>
              </a:rPr>
              <a:t>understand the humanity of dead prince and of a little</a:t>
            </a:r>
          </a:p>
          <a:p>
            <a:pPr algn="just" eaLnBrk="1" hangingPunct="1">
              <a:spcBef>
                <a:spcPct val="50000"/>
              </a:spcBef>
            </a:pPr>
            <a:r>
              <a:rPr lang="en-US" altLang="en-US" sz="2000" dirty="0">
                <a:solidFill>
                  <a:schemeClr val="tx2"/>
                </a:solidFill>
              </a:rPr>
              <a:t>bird but they are too busy in their daily pursuits to increase</a:t>
            </a:r>
          </a:p>
          <a:p>
            <a:pPr algn="just" eaLnBrk="1" hangingPunct="1">
              <a:spcBef>
                <a:spcPct val="50000"/>
              </a:spcBef>
            </a:pPr>
            <a:r>
              <a:rPr lang="en-US" altLang="en-US" sz="2000" dirty="0">
                <a:solidFill>
                  <a:schemeClr val="tx2"/>
                </a:solidFill>
              </a:rPr>
              <a:t>their money, rank and power.</a:t>
            </a:r>
          </a:p>
          <a:p>
            <a:pPr algn="just" eaLnBrk="1" hangingPunct="1">
              <a:spcBef>
                <a:spcPct val="50000"/>
              </a:spcBef>
            </a:pPr>
            <a:endParaRPr lang="en-US" altLang="en-US" sz="1000" dirty="0"/>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p>
        </p:txBody>
      </p:sp>
      <p:sp>
        <p:nvSpPr>
          <p:cNvPr id="5131" name="Text Box 108"/>
          <p:cNvSpPr txBox="1">
            <a:spLocks noChangeArrowheads="1"/>
          </p:cNvSpPr>
          <p:nvPr/>
        </p:nvSpPr>
        <p:spPr bwMode="auto">
          <a:xfrm>
            <a:off x="66294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10</a:t>
            </a:r>
            <a:endParaRPr lang="en-US" altLang="en-US" dirty="0"/>
          </a:p>
        </p:txBody>
      </p:sp>
    </p:spTree>
    <p:extLst>
      <p:ext uri="{BB962C8B-B14F-4D97-AF65-F5344CB8AC3E}">
        <p14:creationId xmlns:p14="http://schemas.microsoft.com/office/powerpoint/2010/main" val="26663991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924800" cy="363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000" b="1" dirty="0">
                <a:solidFill>
                  <a:srgbClr val="FF0080"/>
                </a:solidFill>
              </a:rPr>
              <a:t>3</a:t>
            </a:r>
            <a:r>
              <a:rPr lang="en-US" altLang="en-US" sz="2000" b="1" dirty="0" smtClean="0">
                <a:solidFill>
                  <a:srgbClr val="FF0080"/>
                </a:solidFill>
              </a:rPr>
              <a:t>. The </a:t>
            </a:r>
            <a:r>
              <a:rPr lang="en-US" altLang="en-US" sz="2000" b="1" dirty="0">
                <a:solidFill>
                  <a:srgbClr val="FF0080"/>
                </a:solidFill>
              </a:rPr>
              <a:t>Poor Woman</a:t>
            </a:r>
          </a:p>
          <a:p>
            <a:pPr algn="just" eaLnBrk="1" hangingPunct="1">
              <a:spcBef>
                <a:spcPct val="50000"/>
              </a:spcBef>
            </a:pPr>
            <a:r>
              <a:rPr lang="en-US" altLang="en-US" sz="2000" dirty="0">
                <a:solidFill>
                  <a:srgbClr val="FF0080"/>
                </a:solidFill>
              </a:rPr>
              <a:t>Her son is ill. She struggles as a seamstress to make enough</a:t>
            </a:r>
          </a:p>
          <a:p>
            <a:pPr algn="just" eaLnBrk="1" hangingPunct="1">
              <a:spcBef>
                <a:spcPct val="50000"/>
              </a:spcBef>
            </a:pPr>
            <a:r>
              <a:rPr lang="en-US" altLang="en-US" sz="2000" dirty="0">
                <a:solidFill>
                  <a:srgbClr val="FF0080"/>
                </a:solidFill>
              </a:rPr>
              <a:t>money to take care of him. She receives that ruby from the </a:t>
            </a:r>
            <a:r>
              <a:rPr lang="en-US" altLang="en-US" sz="2000" dirty="0" smtClean="0">
                <a:solidFill>
                  <a:srgbClr val="FF0080"/>
                </a:solidFill>
              </a:rPr>
              <a:t>hilt</a:t>
            </a:r>
            <a:endParaRPr lang="en-US" altLang="en-US" sz="2000" dirty="0">
              <a:solidFill>
                <a:srgbClr val="FF0080"/>
              </a:solidFill>
            </a:endParaRPr>
          </a:p>
          <a:p>
            <a:pPr algn="just" eaLnBrk="1" hangingPunct="1">
              <a:spcBef>
                <a:spcPct val="50000"/>
              </a:spcBef>
            </a:pPr>
            <a:r>
              <a:rPr lang="en-US" altLang="en-US" sz="2000" dirty="0">
                <a:solidFill>
                  <a:srgbClr val="FF0080"/>
                </a:solidFill>
              </a:rPr>
              <a:t>of the </a:t>
            </a:r>
            <a:r>
              <a:rPr lang="en-US" altLang="en-US" sz="2000" dirty="0" smtClean="0">
                <a:solidFill>
                  <a:srgbClr val="FF0080"/>
                </a:solidFill>
              </a:rPr>
              <a:t>prince’s </a:t>
            </a:r>
            <a:r>
              <a:rPr lang="en-US" altLang="en-US" sz="2000" dirty="0">
                <a:solidFill>
                  <a:srgbClr val="FF0080"/>
                </a:solidFill>
              </a:rPr>
              <a:t>sword.</a:t>
            </a:r>
          </a:p>
          <a:p>
            <a:pPr algn="just" eaLnBrk="1" hangingPunct="1">
              <a:spcBef>
                <a:spcPct val="50000"/>
              </a:spcBef>
            </a:pPr>
            <a:r>
              <a:rPr lang="en-US" altLang="en-US" sz="2000" b="1" dirty="0" smtClean="0">
                <a:solidFill>
                  <a:srgbClr val="FF0080"/>
                </a:solidFill>
              </a:rPr>
              <a:t>4. The </a:t>
            </a:r>
            <a:r>
              <a:rPr lang="en-US" altLang="en-US" sz="2000" b="1" dirty="0">
                <a:solidFill>
                  <a:srgbClr val="FF0080"/>
                </a:solidFill>
              </a:rPr>
              <a:t>Young Playwright</a:t>
            </a:r>
          </a:p>
          <a:p>
            <a:pPr algn="just" eaLnBrk="1" hangingPunct="1">
              <a:spcBef>
                <a:spcPct val="50000"/>
              </a:spcBef>
            </a:pPr>
            <a:r>
              <a:rPr lang="en-US" altLang="en-US" sz="2000" dirty="0">
                <a:solidFill>
                  <a:srgbClr val="FF0080"/>
                </a:solidFill>
              </a:rPr>
              <a:t>He is starving and struggling to complete a play but he is</a:t>
            </a:r>
          </a:p>
          <a:p>
            <a:pPr algn="just" eaLnBrk="1" hangingPunct="1">
              <a:spcBef>
                <a:spcPct val="50000"/>
              </a:spcBef>
            </a:pPr>
            <a:r>
              <a:rPr lang="en-US" altLang="en-US" sz="2000" dirty="0">
                <a:solidFill>
                  <a:srgbClr val="FF0080"/>
                </a:solidFill>
              </a:rPr>
              <a:t>unable to concentrate because his he is so hungry. He</a:t>
            </a:r>
          </a:p>
          <a:p>
            <a:pPr algn="just" eaLnBrk="1" hangingPunct="1">
              <a:spcBef>
                <a:spcPct val="50000"/>
              </a:spcBef>
            </a:pPr>
            <a:r>
              <a:rPr lang="en-US" altLang="en-US" sz="2000" dirty="0">
                <a:solidFill>
                  <a:srgbClr val="FF0080"/>
                </a:solidFill>
              </a:rPr>
              <a:t>receives the </a:t>
            </a:r>
            <a:r>
              <a:rPr lang="en-US" altLang="en-US" sz="2000" dirty="0" smtClean="0">
                <a:solidFill>
                  <a:srgbClr val="FF0080"/>
                </a:solidFill>
              </a:rPr>
              <a:t>first </a:t>
            </a:r>
            <a:r>
              <a:rPr lang="en-US" altLang="en-US" sz="2000" dirty="0">
                <a:solidFill>
                  <a:srgbClr val="FF0080"/>
                </a:solidFill>
              </a:rPr>
              <a:t>sapphire eye.</a:t>
            </a:r>
            <a:endParaRPr lang="en-US" altLang="en-US" sz="1000" dirty="0">
              <a:solidFill>
                <a:srgbClr val="4C4C4C"/>
              </a:solidFill>
            </a:endParaRP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11</a:t>
            </a:r>
            <a:endParaRPr lang="en-US" altLang="en-US" dirty="0">
              <a:solidFill>
                <a:srgbClr val="4C4C4C"/>
              </a:solidFill>
            </a:endParaRPr>
          </a:p>
        </p:txBody>
      </p:sp>
    </p:spTree>
    <p:extLst>
      <p:ext uri="{BB962C8B-B14F-4D97-AF65-F5344CB8AC3E}">
        <p14:creationId xmlns:p14="http://schemas.microsoft.com/office/powerpoint/2010/main" val="231451398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494984"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b="1" dirty="0" smtClean="0">
                <a:solidFill>
                  <a:srgbClr val="FF0080"/>
                </a:solidFill>
              </a:rPr>
              <a:t>5. Little </a:t>
            </a:r>
            <a:r>
              <a:rPr lang="en-US" altLang="en-US" sz="2400" b="1" dirty="0">
                <a:solidFill>
                  <a:srgbClr val="FF0080"/>
                </a:solidFill>
              </a:rPr>
              <a:t>Match Girl</a:t>
            </a:r>
          </a:p>
          <a:p>
            <a:pPr algn="just" eaLnBrk="1" hangingPunct="1">
              <a:spcBef>
                <a:spcPct val="50000"/>
              </a:spcBef>
            </a:pPr>
            <a:r>
              <a:rPr lang="en-US" altLang="en-US" sz="2400" dirty="0">
                <a:solidFill>
                  <a:srgbClr val="FF0080"/>
                </a:solidFill>
              </a:rPr>
              <a:t>She drops the matches that she is supposed to sell, and </a:t>
            </a:r>
            <a:r>
              <a:rPr lang="en-US" altLang="en-US" sz="2400" dirty="0" smtClean="0">
                <a:solidFill>
                  <a:srgbClr val="FF0080"/>
                </a:solidFill>
              </a:rPr>
              <a:t>is crying </a:t>
            </a:r>
            <a:r>
              <a:rPr lang="en-US" altLang="en-US" sz="2400" dirty="0">
                <a:solidFill>
                  <a:srgbClr val="FF0080"/>
                </a:solidFill>
              </a:rPr>
              <a:t>because she knows that she will be beaten by </a:t>
            </a:r>
            <a:r>
              <a:rPr lang="en-US" altLang="en-US" sz="2400" dirty="0" smtClean="0">
                <a:solidFill>
                  <a:srgbClr val="FF0080"/>
                </a:solidFill>
              </a:rPr>
              <a:t>her father </a:t>
            </a:r>
            <a:r>
              <a:rPr lang="en-US" altLang="en-US" sz="2400" dirty="0">
                <a:solidFill>
                  <a:srgbClr val="FF0080"/>
                </a:solidFill>
              </a:rPr>
              <a:t>when she will return to home without the matches </a:t>
            </a:r>
            <a:r>
              <a:rPr lang="en-US" altLang="en-US" sz="2400" dirty="0" smtClean="0">
                <a:solidFill>
                  <a:srgbClr val="FF0080"/>
                </a:solidFill>
              </a:rPr>
              <a:t>or any </a:t>
            </a:r>
            <a:r>
              <a:rPr lang="en-US" altLang="en-US" sz="2400" dirty="0">
                <a:solidFill>
                  <a:srgbClr val="FF0080"/>
                </a:solidFill>
              </a:rPr>
              <a:t>money. She receives </a:t>
            </a:r>
            <a:r>
              <a:rPr lang="en-US" altLang="en-US" sz="2400" dirty="0" smtClean="0">
                <a:solidFill>
                  <a:srgbClr val="FF0080"/>
                </a:solidFill>
              </a:rPr>
              <a:t>the second sapphire eye. </a:t>
            </a: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12</a:t>
            </a:r>
            <a:endParaRPr lang="en-US" altLang="en-US" dirty="0">
              <a:solidFill>
                <a:srgbClr val="4C4C4C"/>
              </a:solidFill>
            </a:endParaRPr>
          </a:p>
        </p:txBody>
      </p:sp>
    </p:spTree>
    <p:extLst>
      <p:ext uri="{BB962C8B-B14F-4D97-AF65-F5344CB8AC3E}">
        <p14:creationId xmlns:p14="http://schemas.microsoft.com/office/powerpoint/2010/main" val="351290681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494984"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b="1" dirty="0" smtClean="0">
                <a:solidFill>
                  <a:srgbClr val="FF0080"/>
                </a:solidFill>
              </a:rPr>
              <a:t>6. The Mayor (stereotype-antagonist)</a:t>
            </a:r>
          </a:p>
          <a:p>
            <a:pPr algn="just" eaLnBrk="1" hangingPunct="1">
              <a:spcBef>
                <a:spcPct val="50000"/>
              </a:spcBef>
            </a:pPr>
            <a:r>
              <a:rPr lang="en-US" altLang="en-US" sz="3200" dirty="0">
                <a:solidFill>
                  <a:srgbClr val="FF0080"/>
                </a:solidFill>
              </a:rPr>
              <a:t>He orders that the statue must be </a:t>
            </a:r>
            <a:r>
              <a:rPr lang="en-US" altLang="en-US" sz="3200" dirty="0" smtClean="0">
                <a:solidFill>
                  <a:srgbClr val="FF0080"/>
                </a:solidFill>
              </a:rPr>
              <a:t>turned </a:t>
            </a:r>
            <a:r>
              <a:rPr lang="en-US" altLang="en-US" sz="3200" dirty="0">
                <a:solidFill>
                  <a:srgbClr val="FF0080"/>
                </a:solidFill>
              </a:rPr>
              <a:t>down. He wants </a:t>
            </a:r>
            <a:r>
              <a:rPr lang="en-US" altLang="en-US" sz="3200" dirty="0" smtClean="0">
                <a:solidFill>
                  <a:srgbClr val="FF0080"/>
                </a:solidFill>
              </a:rPr>
              <a:t>the metal </a:t>
            </a:r>
            <a:r>
              <a:rPr lang="en-US" altLang="en-US" sz="3200" dirty="0">
                <a:solidFill>
                  <a:srgbClr val="FF0080"/>
                </a:solidFill>
              </a:rPr>
              <a:t>to be made into the statue of </a:t>
            </a:r>
            <a:r>
              <a:rPr lang="en-US" altLang="en-US" sz="3200" dirty="0" smtClean="0">
                <a:solidFill>
                  <a:srgbClr val="FF0080"/>
                </a:solidFill>
              </a:rPr>
              <a:t>himself. </a:t>
            </a:r>
            <a:endParaRPr lang="en-US" altLang="en-US" sz="1200" dirty="0">
              <a:solidFill>
                <a:srgbClr val="4C4C4C"/>
              </a:solidFill>
            </a:endParaRP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13</a:t>
            </a:r>
            <a:endParaRPr lang="en-US" altLang="en-US" dirty="0">
              <a:solidFill>
                <a:srgbClr val="4C4C4C"/>
              </a:solidFill>
            </a:endParaRPr>
          </a:p>
        </p:txBody>
      </p:sp>
    </p:spTree>
    <p:extLst>
      <p:ext uri="{BB962C8B-B14F-4D97-AF65-F5344CB8AC3E}">
        <p14:creationId xmlns:p14="http://schemas.microsoft.com/office/powerpoint/2010/main" val="309058093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386972"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b="1" dirty="0" smtClean="0">
                <a:solidFill>
                  <a:srgbClr val="FF0080"/>
                </a:solidFill>
              </a:rPr>
              <a:t>Setting: The </a:t>
            </a:r>
            <a:r>
              <a:rPr lang="en-US" altLang="en-US" sz="2400" b="1" dirty="0">
                <a:solidFill>
                  <a:srgbClr val="FF0080"/>
                </a:solidFill>
              </a:rPr>
              <a:t>setting of "The Happy Prince" keeps the reader's mind active and vivid. First of all, the characters are presented in a city. As a result, we can see in this city the widening gap between the rich and the poor. Also, the statue should be in a city where it is placed in a square, so the Happy Prince can see the ugliness of his city. Moreover, the story takes place during </a:t>
            </a:r>
            <a:r>
              <a:rPr lang="en-US" altLang="en-US" sz="2400" b="1" dirty="0" smtClean="0">
                <a:solidFill>
                  <a:srgbClr val="FF0080"/>
                </a:solidFill>
              </a:rPr>
              <a:t>winter </a:t>
            </a:r>
            <a:r>
              <a:rPr lang="en-US" altLang="en-US" sz="2400" b="1" dirty="0">
                <a:solidFill>
                  <a:srgbClr val="FF0080"/>
                </a:solidFill>
              </a:rPr>
              <a:t>when people become in bad need of help. This gives the Happy Prince the chance to see the bad side of his city and give the reason for the Swallow's death.</a:t>
            </a:r>
            <a:endParaRPr lang="en-US" altLang="en-US" sz="2400" b="1" dirty="0" smtClean="0">
              <a:solidFill>
                <a:srgbClr val="FF0080"/>
              </a:solidFill>
            </a:endParaRP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14</a:t>
            </a:r>
            <a:endParaRPr lang="en-US" altLang="en-US" dirty="0">
              <a:solidFill>
                <a:srgbClr val="4C4C4C"/>
              </a:solidFill>
            </a:endParaRPr>
          </a:p>
        </p:txBody>
      </p:sp>
    </p:spTree>
    <p:extLst>
      <p:ext uri="{BB962C8B-B14F-4D97-AF65-F5344CB8AC3E}">
        <p14:creationId xmlns:p14="http://schemas.microsoft.com/office/powerpoint/2010/main" val="228732532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38697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3200" b="1" dirty="0" smtClean="0">
                <a:solidFill>
                  <a:srgbClr val="FF0080"/>
                </a:solidFill>
              </a:rPr>
              <a:t>Narration: third person omniscient</a:t>
            </a: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15</a:t>
            </a:r>
            <a:endParaRPr lang="en-US" altLang="en-US" dirty="0">
              <a:solidFill>
                <a:srgbClr val="4C4C4C"/>
              </a:solidFill>
            </a:endParaRPr>
          </a:p>
        </p:txBody>
      </p:sp>
    </p:spTree>
    <p:extLst>
      <p:ext uri="{BB962C8B-B14F-4D97-AF65-F5344CB8AC3E}">
        <p14:creationId xmlns:p14="http://schemas.microsoft.com/office/powerpoint/2010/main" val="2532917064"/>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314964"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b="1" dirty="0" smtClean="0">
                <a:solidFill>
                  <a:srgbClr val="FF0080"/>
                </a:solidFill>
              </a:rPr>
              <a:t>Devices:</a:t>
            </a:r>
          </a:p>
          <a:p>
            <a:pPr marL="457200" indent="-457200" algn="just" eaLnBrk="1" hangingPunct="1">
              <a:spcBef>
                <a:spcPct val="50000"/>
              </a:spcBef>
              <a:buAutoNum type="arabicPeriod"/>
            </a:pPr>
            <a:r>
              <a:rPr lang="en-US" altLang="en-US" sz="2400" b="1" dirty="0" smtClean="0">
                <a:solidFill>
                  <a:srgbClr val="FF0080"/>
                </a:solidFill>
              </a:rPr>
              <a:t>Personification:</a:t>
            </a:r>
          </a:p>
          <a:p>
            <a:pPr algn="just" eaLnBrk="1" hangingPunct="1">
              <a:spcBef>
                <a:spcPct val="50000"/>
              </a:spcBef>
            </a:pPr>
            <a:r>
              <a:rPr lang="en-US" altLang="en-US" sz="2400" b="1" dirty="0">
                <a:solidFill>
                  <a:srgbClr val="FF0080"/>
                </a:solidFill>
              </a:rPr>
              <a:t>the </a:t>
            </a:r>
            <a:r>
              <a:rPr lang="en-US" altLang="en-US" sz="2400" b="1" dirty="0" smtClean="0">
                <a:solidFill>
                  <a:srgbClr val="FF0080"/>
                </a:solidFill>
              </a:rPr>
              <a:t>writer personified </a:t>
            </a:r>
            <a:r>
              <a:rPr lang="en-US" altLang="en-US" sz="2400" b="1" dirty="0">
                <a:solidFill>
                  <a:srgbClr val="FF0080"/>
                </a:solidFill>
              </a:rPr>
              <a:t>the statue of </a:t>
            </a:r>
            <a:r>
              <a:rPr lang="en-US" altLang="en-US" sz="2400" b="1" dirty="0" smtClean="0">
                <a:solidFill>
                  <a:srgbClr val="FF0080"/>
                </a:solidFill>
              </a:rPr>
              <a:t>the happy </a:t>
            </a:r>
            <a:r>
              <a:rPr lang="en-US" altLang="en-US" sz="2400" b="1" dirty="0">
                <a:solidFill>
                  <a:srgbClr val="FF0080"/>
                </a:solidFill>
              </a:rPr>
              <a:t>prince and swallow, as </a:t>
            </a:r>
            <a:r>
              <a:rPr lang="en-US" altLang="en-US" sz="2400" b="1" dirty="0" smtClean="0">
                <a:solidFill>
                  <a:srgbClr val="FF0080"/>
                </a:solidFill>
              </a:rPr>
              <a:t>living human beings, </a:t>
            </a:r>
            <a:r>
              <a:rPr lang="en-US" altLang="en-US" sz="2400" b="1" dirty="0" smtClean="0">
                <a:solidFill>
                  <a:srgbClr val="FF0080"/>
                </a:solidFill>
              </a:rPr>
              <a:t>mayor </a:t>
            </a:r>
            <a:r>
              <a:rPr lang="en-US" altLang="en-US" sz="2400" b="1" dirty="0">
                <a:solidFill>
                  <a:srgbClr val="FF0080"/>
                </a:solidFill>
              </a:rPr>
              <a:t>and </a:t>
            </a:r>
            <a:r>
              <a:rPr lang="en-US" altLang="en-US" sz="2400" b="1" dirty="0" smtClean="0">
                <a:solidFill>
                  <a:srgbClr val="FF0080"/>
                </a:solidFill>
              </a:rPr>
              <a:t>councilors </a:t>
            </a:r>
            <a:r>
              <a:rPr lang="en-US" altLang="en-US" sz="2400" b="1" dirty="0">
                <a:solidFill>
                  <a:srgbClr val="FF0080"/>
                </a:solidFill>
              </a:rPr>
              <a:t>symbolize the </a:t>
            </a:r>
            <a:r>
              <a:rPr lang="en-US" altLang="en-US" sz="2400" b="1" dirty="0" smtClean="0">
                <a:solidFill>
                  <a:srgbClr val="FF0080"/>
                </a:solidFill>
              </a:rPr>
              <a:t>hypocrisy of </a:t>
            </a:r>
            <a:r>
              <a:rPr lang="en-US" altLang="en-US" sz="2400" b="1" dirty="0">
                <a:solidFill>
                  <a:srgbClr val="FF0080"/>
                </a:solidFill>
              </a:rPr>
              <a:t>Victorian </a:t>
            </a:r>
            <a:r>
              <a:rPr lang="en-US" altLang="en-US" sz="2400" b="1" dirty="0" smtClean="0">
                <a:solidFill>
                  <a:srgbClr val="FF0080"/>
                </a:solidFill>
              </a:rPr>
              <a:t>age. They </a:t>
            </a:r>
            <a:r>
              <a:rPr lang="en-US" altLang="en-US" sz="2400" b="1" dirty="0">
                <a:solidFill>
                  <a:srgbClr val="FF0080"/>
                </a:solidFill>
              </a:rPr>
              <a:t>talk with each other like human because they feed </a:t>
            </a:r>
            <a:r>
              <a:rPr lang="en-US" altLang="en-US" sz="2400" b="1" dirty="0" smtClean="0">
                <a:solidFill>
                  <a:srgbClr val="FF0080"/>
                </a:solidFill>
              </a:rPr>
              <a:t>the misery </a:t>
            </a:r>
            <a:r>
              <a:rPr lang="en-US" altLang="en-US" sz="2400" b="1" dirty="0">
                <a:solidFill>
                  <a:srgbClr val="FF0080"/>
                </a:solidFill>
              </a:rPr>
              <a:t>of living </a:t>
            </a:r>
            <a:r>
              <a:rPr lang="en-US" altLang="en-US" sz="2400" b="1" dirty="0" smtClean="0">
                <a:solidFill>
                  <a:srgbClr val="FF0080"/>
                </a:solidFill>
              </a:rPr>
              <a:t>Creatures </a:t>
            </a:r>
            <a:r>
              <a:rPr lang="en-US" altLang="en-US" sz="2400" b="1" dirty="0">
                <a:solidFill>
                  <a:srgbClr val="FF0080"/>
                </a:solidFill>
              </a:rPr>
              <a:t>which human being is ignoring</a:t>
            </a: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16</a:t>
            </a:r>
            <a:endParaRPr lang="en-US" altLang="en-US" dirty="0">
              <a:solidFill>
                <a:srgbClr val="4C4C4C"/>
              </a:solidFill>
            </a:endParaRPr>
          </a:p>
        </p:txBody>
      </p:sp>
    </p:spTree>
    <p:extLst>
      <p:ext uri="{BB962C8B-B14F-4D97-AF65-F5344CB8AC3E}">
        <p14:creationId xmlns:p14="http://schemas.microsoft.com/office/powerpoint/2010/main" val="289318782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92480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b="1" dirty="0" smtClean="0">
                <a:solidFill>
                  <a:srgbClr val="FF0080"/>
                </a:solidFill>
              </a:rPr>
              <a:t>2. Simile</a:t>
            </a:r>
          </a:p>
          <a:p>
            <a:pPr algn="just" eaLnBrk="1" hangingPunct="1">
              <a:spcBef>
                <a:spcPct val="50000"/>
              </a:spcBef>
            </a:pPr>
            <a:r>
              <a:rPr lang="en-US" altLang="en-US" sz="2000" dirty="0" smtClean="0">
                <a:solidFill>
                  <a:srgbClr val="FF0080"/>
                </a:solidFill>
              </a:rPr>
              <a:t>“His </a:t>
            </a:r>
            <a:r>
              <a:rPr lang="en-US" altLang="en-US" sz="2000" dirty="0">
                <a:solidFill>
                  <a:srgbClr val="FF0080"/>
                </a:solidFill>
              </a:rPr>
              <a:t>hands are like withered leaves‟.</a:t>
            </a:r>
          </a:p>
          <a:p>
            <a:pPr algn="just" eaLnBrk="1" hangingPunct="1">
              <a:spcBef>
                <a:spcPct val="50000"/>
              </a:spcBef>
            </a:pPr>
            <a:r>
              <a:rPr lang="en-US" altLang="en-US" sz="2000" dirty="0" smtClean="0">
                <a:solidFill>
                  <a:srgbClr val="FF0080"/>
                </a:solidFill>
              </a:rPr>
              <a:t>“Lips </a:t>
            </a:r>
            <a:r>
              <a:rPr lang="en-US" altLang="en-US" sz="2000" dirty="0">
                <a:solidFill>
                  <a:srgbClr val="FF0080"/>
                </a:solidFill>
              </a:rPr>
              <a:t>are red as pomegranate‟.</a:t>
            </a:r>
          </a:p>
          <a:p>
            <a:pPr algn="just" eaLnBrk="1" hangingPunct="1">
              <a:spcBef>
                <a:spcPct val="50000"/>
              </a:spcBef>
            </a:pPr>
            <a:r>
              <a:rPr lang="en-US" altLang="en-US" sz="2000" dirty="0" smtClean="0">
                <a:solidFill>
                  <a:srgbClr val="FF0080"/>
                </a:solidFill>
              </a:rPr>
              <a:t>“As </a:t>
            </a:r>
            <a:r>
              <a:rPr lang="en-US" altLang="en-US" sz="2000" dirty="0">
                <a:solidFill>
                  <a:srgbClr val="FF0080"/>
                </a:solidFill>
              </a:rPr>
              <a:t>blue as the great sea‟.</a:t>
            </a:r>
          </a:p>
          <a:p>
            <a:pPr algn="just" eaLnBrk="1" hangingPunct="1">
              <a:spcBef>
                <a:spcPct val="50000"/>
              </a:spcBef>
            </a:pPr>
            <a:r>
              <a:rPr lang="en-US" altLang="en-US" sz="2000" dirty="0" smtClean="0">
                <a:solidFill>
                  <a:srgbClr val="FF0080"/>
                </a:solidFill>
              </a:rPr>
              <a:t>“Who </a:t>
            </a:r>
            <a:r>
              <a:rPr lang="en-US" altLang="en-US" sz="2000" dirty="0">
                <a:solidFill>
                  <a:srgbClr val="FF0080"/>
                </a:solidFill>
              </a:rPr>
              <a:t>is as black as </a:t>
            </a:r>
            <a:r>
              <a:rPr lang="en-US" altLang="en-US" sz="2000" dirty="0" smtClean="0">
                <a:solidFill>
                  <a:srgbClr val="FF0080"/>
                </a:solidFill>
              </a:rPr>
              <a:t>ebony‟.</a:t>
            </a:r>
            <a:endParaRPr lang="en-US" altLang="en-US" sz="2000" dirty="0">
              <a:solidFill>
                <a:srgbClr val="FF0080"/>
              </a:solidFill>
            </a:endParaRPr>
          </a:p>
          <a:p>
            <a:pPr algn="just" eaLnBrk="1" hangingPunct="1">
              <a:spcBef>
                <a:spcPct val="50000"/>
              </a:spcBef>
            </a:pPr>
            <a:r>
              <a:rPr lang="en-US" altLang="en-US" sz="2000" dirty="0" smtClean="0">
                <a:solidFill>
                  <a:srgbClr val="FF0080"/>
                </a:solidFill>
              </a:rPr>
              <a:t>“They </a:t>
            </a:r>
            <a:r>
              <a:rPr lang="en-US" altLang="en-US" sz="2000" dirty="0">
                <a:solidFill>
                  <a:srgbClr val="FF0080"/>
                </a:solidFill>
              </a:rPr>
              <a:t>have eyes like green beryl‟</a:t>
            </a:r>
          </a:p>
          <a:p>
            <a:pPr algn="just" eaLnBrk="1" hangingPunct="1">
              <a:spcBef>
                <a:spcPct val="50000"/>
              </a:spcBef>
            </a:pPr>
            <a:r>
              <a:rPr lang="en-US" altLang="en-US" sz="2000" dirty="0">
                <a:solidFill>
                  <a:srgbClr val="FF0080"/>
                </a:solidFill>
              </a:rPr>
              <a:t>Wilde has set different visions or visual imagery as: „the</a:t>
            </a:r>
          </a:p>
          <a:p>
            <a:pPr algn="just" eaLnBrk="1" hangingPunct="1">
              <a:spcBef>
                <a:spcPct val="50000"/>
              </a:spcBef>
            </a:pPr>
            <a:r>
              <a:rPr lang="en-US" altLang="en-US" sz="2000" dirty="0">
                <a:solidFill>
                  <a:srgbClr val="FF0080"/>
                </a:solidFill>
              </a:rPr>
              <a:t>streets looked as if they were made of silver, they were so</a:t>
            </a:r>
          </a:p>
          <a:p>
            <a:pPr algn="just" eaLnBrk="1" hangingPunct="1">
              <a:spcBef>
                <a:spcPct val="50000"/>
              </a:spcBef>
            </a:pPr>
            <a:r>
              <a:rPr lang="en-US" altLang="en-US" sz="2000" dirty="0">
                <a:solidFill>
                  <a:srgbClr val="FF0080"/>
                </a:solidFill>
              </a:rPr>
              <a:t>bright, and glistering long icicles like crystal daggers………,</a:t>
            </a:r>
            <a:endParaRPr lang="en-US" altLang="en-US" sz="1000" dirty="0">
              <a:solidFill>
                <a:srgbClr val="4C4C4C"/>
              </a:solidFill>
            </a:endParaRP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17</a:t>
            </a:r>
            <a:endParaRPr lang="en-US" altLang="en-US" dirty="0">
              <a:solidFill>
                <a:srgbClr val="4C4C4C"/>
              </a:solidFill>
            </a:endParaRPr>
          </a:p>
        </p:txBody>
      </p:sp>
    </p:spTree>
    <p:extLst>
      <p:ext uri="{BB962C8B-B14F-4D97-AF65-F5344CB8AC3E}">
        <p14:creationId xmlns:p14="http://schemas.microsoft.com/office/powerpoint/2010/main" val="236135285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530988"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b="1" dirty="0" smtClean="0">
                <a:solidFill>
                  <a:srgbClr val="FF0080"/>
                </a:solidFill>
              </a:rPr>
              <a:t>3. Irony</a:t>
            </a:r>
            <a:endParaRPr lang="en-US" altLang="en-US" sz="2400" b="1" dirty="0">
              <a:solidFill>
                <a:srgbClr val="FF0080"/>
              </a:solidFill>
            </a:endParaRPr>
          </a:p>
          <a:p>
            <a:pPr algn="just" eaLnBrk="1" hangingPunct="1">
              <a:spcBef>
                <a:spcPct val="50000"/>
              </a:spcBef>
            </a:pPr>
            <a:r>
              <a:rPr lang="en-US" altLang="en-US" sz="2400" b="1" dirty="0">
                <a:solidFill>
                  <a:srgbClr val="FF0080"/>
                </a:solidFill>
              </a:rPr>
              <a:t>Oscar Wilde has used </a:t>
            </a:r>
            <a:r>
              <a:rPr lang="en-US" altLang="en-US" sz="2400" b="1" dirty="0" smtClean="0">
                <a:solidFill>
                  <a:srgbClr val="FF0080"/>
                </a:solidFill>
              </a:rPr>
              <a:t>the </a:t>
            </a:r>
            <a:r>
              <a:rPr lang="en-US" altLang="en-US" sz="2400" b="1" dirty="0">
                <a:solidFill>
                  <a:srgbClr val="FF0080"/>
                </a:solidFill>
              </a:rPr>
              <a:t>term irony in this story. He </a:t>
            </a:r>
            <a:r>
              <a:rPr lang="en-US" altLang="en-US" sz="2400" b="1" dirty="0" smtClean="0">
                <a:solidFill>
                  <a:srgbClr val="FF0080"/>
                </a:solidFill>
              </a:rPr>
              <a:t>has shown </a:t>
            </a:r>
            <a:r>
              <a:rPr lang="en-US" altLang="en-US" sz="2400" b="1" dirty="0">
                <a:solidFill>
                  <a:srgbClr val="FF0080"/>
                </a:solidFill>
              </a:rPr>
              <a:t>the contrast between rich and poor </a:t>
            </a:r>
            <a:r>
              <a:rPr lang="en-US" altLang="en-US" sz="2400" b="1" dirty="0" smtClean="0">
                <a:solidFill>
                  <a:srgbClr val="FF0080"/>
                </a:solidFill>
              </a:rPr>
              <a:t>people “Swallow </a:t>
            </a:r>
            <a:r>
              <a:rPr lang="en-US" altLang="en-US" sz="2400" b="1" dirty="0">
                <a:solidFill>
                  <a:srgbClr val="FF0080"/>
                </a:solidFill>
              </a:rPr>
              <a:t>flew over the city, and saw the rich taking merry </a:t>
            </a:r>
            <a:r>
              <a:rPr lang="en-US" altLang="en-US" sz="2400" b="1" dirty="0" smtClean="0">
                <a:solidFill>
                  <a:srgbClr val="FF0080"/>
                </a:solidFill>
              </a:rPr>
              <a:t>in their </a:t>
            </a:r>
            <a:r>
              <a:rPr lang="en-US" altLang="en-US" sz="2400" b="1" dirty="0">
                <a:solidFill>
                  <a:srgbClr val="FF0080"/>
                </a:solidFill>
              </a:rPr>
              <a:t>beautiful houses while the beggars were sitting at </a:t>
            </a:r>
            <a:r>
              <a:rPr lang="en-US" altLang="en-US" sz="2400" b="1" dirty="0" smtClean="0">
                <a:solidFill>
                  <a:srgbClr val="FF0080"/>
                </a:solidFill>
              </a:rPr>
              <a:t>the gates”. These </a:t>
            </a:r>
            <a:r>
              <a:rPr lang="en-US" altLang="en-US" sz="2400" b="1" dirty="0">
                <a:solidFill>
                  <a:srgbClr val="FF0080"/>
                </a:solidFill>
              </a:rPr>
              <a:t>lines show that rich people do not care about the </a:t>
            </a:r>
            <a:r>
              <a:rPr lang="en-US" altLang="en-US" sz="2400" b="1" dirty="0" smtClean="0">
                <a:solidFill>
                  <a:srgbClr val="FF0080"/>
                </a:solidFill>
              </a:rPr>
              <a:t>poor people</a:t>
            </a:r>
            <a:r>
              <a:rPr lang="en-US" altLang="en-US" sz="2400" b="1" dirty="0">
                <a:solidFill>
                  <a:srgbClr val="FF0080"/>
                </a:solidFill>
              </a:rPr>
              <a:t>. They were enjoying their site. </a:t>
            </a:r>
            <a:r>
              <a:rPr lang="en-US" altLang="en-US" sz="2400" b="1" dirty="0" smtClean="0">
                <a:solidFill>
                  <a:srgbClr val="FF0080"/>
                </a:solidFill>
              </a:rPr>
              <a:t>They are </a:t>
            </a:r>
            <a:r>
              <a:rPr lang="en-US" altLang="en-US" sz="2400" b="1" dirty="0">
                <a:solidFill>
                  <a:srgbClr val="FF0080"/>
                </a:solidFill>
              </a:rPr>
              <a:t>living in </a:t>
            </a:r>
            <a:r>
              <a:rPr lang="en-US" altLang="en-US" sz="2400" b="1" dirty="0" smtClean="0">
                <a:solidFill>
                  <a:srgbClr val="FF0080"/>
                </a:solidFill>
              </a:rPr>
              <a:t>their palace </a:t>
            </a:r>
            <a:r>
              <a:rPr lang="en-US" altLang="en-US" sz="2400" b="1" dirty="0">
                <a:solidFill>
                  <a:srgbClr val="FF0080"/>
                </a:solidFill>
              </a:rPr>
              <a:t>and do not know about the conditions of poor </a:t>
            </a:r>
            <a:r>
              <a:rPr lang="en-US" altLang="en-US" sz="2400" b="1" dirty="0" smtClean="0">
                <a:solidFill>
                  <a:srgbClr val="FF0080"/>
                </a:solidFill>
              </a:rPr>
              <a:t>people “what </a:t>
            </a:r>
            <a:r>
              <a:rPr lang="en-US" altLang="en-US" sz="2400" b="1" dirty="0">
                <a:solidFill>
                  <a:srgbClr val="FF0080"/>
                </a:solidFill>
              </a:rPr>
              <a:t>is the use of a </a:t>
            </a:r>
            <a:r>
              <a:rPr lang="en-US" altLang="en-US" sz="2400" b="1" dirty="0" smtClean="0">
                <a:solidFill>
                  <a:srgbClr val="FF0080"/>
                </a:solidFill>
              </a:rPr>
              <a:t>state </a:t>
            </a:r>
            <a:r>
              <a:rPr lang="en-US" altLang="en-US" sz="2400" b="1" dirty="0">
                <a:solidFill>
                  <a:srgbClr val="FF0080"/>
                </a:solidFill>
              </a:rPr>
              <a:t>if it cannot keep the </a:t>
            </a:r>
            <a:r>
              <a:rPr lang="en-US" altLang="en-US" sz="2400" b="1" dirty="0" smtClean="0">
                <a:solidFill>
                  <a:srgbClr val="FF0080"/>
                </a:solidFill>
              </a:rPr>
              <a:t>rain off</a:t>
            </a:r>
            <a:r>
              <a:rPr lang="en-US" altLang="en-US" sz="2400" b="1" dirty="0">
                <a:solidFill>
                  <a:srgbClr val="FF0080"/>
                </a:solidFill>
              </a:rPr>
              <a:t>?</a:t>
            </a:r>
            <a:endParaRPr lang="en-US" altLang="en-US" sz="1000" dirty="0">
              <a:solidFill>
                <a:srgbClr val="4C4C4C"/>
              </a:solidFill>
            </a:endParaRP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18</a:t>
            </a:r>
            <a:endParaRPr lang="en-US" altLang="en-US" dirty="0">
              <a:solidFill>
                <a:srgbClr val="4C4C4C"/>
              </a:solidFill>
            </a:endParaRPr>
          </a:p>
        </p:txBody>
      </p:sp>
    </p:spTree>
    <p:extLst>
      <p:ext uri="{BB962C8B-B14F-4D97-AF65-F5344CB8AC3E}">
        <p14:creationId xmlns:p14="http://schemas.microsoft.com/office/powerpoint/2010/main" val="2297843587"/>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92480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b="1" dirty="0" smtClean="0">
                <a:solidFill>
                  <a:srgbClr val="FF0080"/>
                </a:solidFill>
              </a:rPr>
              <a:t>4. Satire</a:t>
            </a:r>
            <a:endParaRPr lang="en-US" altLang="en-US" sz="2400" b="1" dirty="0">
              <a:solidFill>
                <a:srgbClr val="FF0080"/>
              </a:solidFill>
            </a:endParaRPr>
          </a:p>
          <a:p>
            <a:pPr algn="just" eaLnBrk="1" hangingPunct="1">
              <a:spcBef>
                <a:spcPct val="50000"/>
              </a:spcBef>
            </a:pPr>
            <a:r>
              <a:rPr lang="en-US" altLang="en-US" sz="2000" b="1" dirty="0">
                <a:solidFill>
                  <a:srgbClr val="FF0080"/>
                </a:solidFill>
              </a:rPr>
              <a:t>Oscar wild used the literary term satire in this story. Satire on</a:t>
            </a:r>
          </a:p>
          <a:p>
            <a:pPr algn="just" eaLnBrk="1" hangingPunct="1">
              <a:spcBef>
                <a:spcPct val="50000"/>
              </a:spcBef>
            </a:pPr>
            <a:r>
              <a:rPr lang="en-US" altLang="en-US" sz="2000" b="1" dirty="0">
                <a:solidFill>
                  <a:srgbClr val="FF0080"/>
                </a:solidFill>
              </a:rPr>
              <a:t>educational system and satire on social injustices in “the</a:t>
            </a:r>
          </a:p>
          <a:p>
            <a:pPr algn="just" eaLnBrk="1" hangingPunct="1">
              <a:spcBef>
                <a:spcPct val="50000"/>
              </a:spcBef>
            </a:pPr>
            <a:r>
              <a:rPr lang="en-US" altLang="en-US" sz="2000" b="1" dirty="0">
                <a:solidFill>
                  <a:srgbClr val="FF0080"/>
                </a:solidFill>
              </a:rPr>
              <a:t>happy prince” Wilde mentions a professor who was surprised</a:t>
            </a:r>
          </a:p>
          <a:p>
            <a:pPr algn="just" eaLnBrk="1" hangingPunct="1">
              <a:spcBef>
                <a:spcPct val="50000"/>
              </a:spcBef>
            </a:pPr>
            <a:r>
              <a:rPr lang="en-US" altLang="en-US" sz="2000" b="1" dirty="0">
                <a:solidFill>
                  <a:srgbClr val="FF0080"/>
                </a:solidFill>
              </a:rPr>
              <a:t>by seeing a swallow in </a:t>
            </a:r>
            <a:r>
              <a:rPr lang="en-US" altLang="en-US" sz="2000" b="1" dirty="0" smtClean="0">
                <a:solidFill>
                  <a:srgbClr val="FF0080"/>
                </a:solidFill>
              </a:rPr>
              <a:t>winter </a:t>
            </a:r>
            <a:r>
              <a:rPr lang="en-US" altLang="en-US" sz="2000" b="1" dirty="0">
                <a:solidFill>
                  <a:srgbClr val="FF0080"/>
                </a:solidFill>
              </a:rPr>
              <a:t>and he wrote a long letter</a:t>
            </a:r>
          </a:p>
          <a:p>
            <a:pPr algn="just" eaLnBrk="1" hangingPunct="1">
              <a:spcBef>
                <a:spcPct val="50000"/>
              </a:spcBef>
            </a:pPr>
            <a:r>
              <a:rPr lang="en-US" altLang="en-US" sz="2000" b="1" dirty="0">
                <a:solidFill>
                  <a:srgbClr val="FF0080"/>
                </a:solidFill>
              </a:rPr>
              <a:t>about it to the local newspaper. Everyone quoted it that it was</a:t>
            </a:r>
          </a:p>
          <a:p>
            <a:pPr algn="just" eaLnBrk="1" hangingPunct="1">
              <a:spcBef>
                <a:spcPct val="50000"/>
              </a:spcBef>
            </a:pPr>
            <a:r>
              <a:rPr lang="en-US" altLang="en-US" sz="2000" b="1" dirty="0">
                <a:solidFill>
                  <a:srgbClr val="FF0080"/>
                </a:solidFill>
              </a:rPr>
              <a:t>full of so many words that they could not understand”.</a:t>
            </a:r>
          </a:p>
          <a:p>
            <a:pPr algn="just" eaLnBrk="1" hangingPunct="1">
              <a:spcBef>
                <a:spcPct val="50000"/>
              </a:spcBef>
            </a:pPr>
            <a:r>
              <a:rPr lang="en-US" altLang="en-US" sz="2000" b="1" dirty="0">
                <a:solidFill>
                  <a:srgbClr val="FF0080"/>
                </a:solidFill>
              </a:rPr>
              <a:t>Though this fairy tale was written on the demand of his son</a:t>
            </a:r>
          </a:p>
          <a:p>
            <a:pPr algn="just" eaLnBrk="1" hangingPunct="1">
              <a:spcBef>
                <a:spcPct val="50000"/>
              </a:spcBef>
            </a:pPr>
            <a:r>
              <a:rPr lang="en-US" altLang="en-US" sz="2000" b="1" dirty="0">
                <a:solidFill>
                  <a:srgbClr val="FF0080"/>
                </a:solidFill>
              </a:rPr>
              <a:t>yet it is full of satiric characters, situations and issues</a:t>
            </a:r>
            <a:endParaRPr lang="en-US" altLang="en-US" sz="900" dirty="0">
              <a:solidFill>
                <a:srgbClr val="4C4C4C"/>
              </a:solidFill>
            </a:endParaRP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19</a:t>
            </a:r>
            <a:endParaRPr lang="en-US" altLang="en-US" dirty="0">
              <a:solidFill>
                <a:srgbClr val="4C4C4C"/>
              </a:solidFill>
            </a:endParaRPr>
          </a:p>
        </p:txBody>
      </p:sp>
    </p:spTree>
    <p:extLst>
      <p:ext uri="{BB962C8B-B14F-4D97-AF65-F5344CB8AC3E}">
        <p14:creationId xmlns:p14="http://schemas.microsoft.com/office/powerpoint/2010/main" val="216505873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dirty="0">
                <a:solidFill>
                  <a:srgbClr val="FF0080"/>
                </a:solidFill>
              </a:rPr>
              <a:t>WINTER</a:t>
            </a:r>
            <a:endParaRPr lang="en-US" altLang="en-US" sz="9600" dirty="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chemeClr val="bg2"/>
                </a:solidFill>
              </a:rPr>
              <a:t>Template</a:t>
            </a:r>
            <a:endParaRPr lang="en-US" altLang="en-US"/>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9248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dirty="0" smtClean="0"/>
              <a:t>Biographical Notes:</a:t>
            </a:r>
          </a:p>
          <a:p>
            <a:pPr marL="742950" indent="-742950" eaLnBrk="1" hangingPunct="1">
              <a:spcBef>
                <a:spcPct val="50000"/>
              </a:spcBef>
              <a:buAutoNum type="arabicPeriod"/>
            </a:pPr>
            <a:r>
              <a:rPr lang="en-US" altLang="en-US" sz="3600" dirty="0" smtClean="0"/>
              <a:t>Educated, literary, Irish family.</a:t>
            </a:r>
          </a:p>
          <a:p>
            <a:pPr marL="742950" indent="-742950" eaLnBrk="1" hangingPunct="1">
              <a:spcBef>
                <a:spcPct val="50000"/>
              </a:spcBef>
              <a:buAutoNum type="arabicPeriod"/>
            </a:pPr>
            <a:r>
              <a:rPr lang="en-US" altLang="en-US" sz="3600" dirty="0" smtClean="0"/>
              <a:t>Brought up like a girl.</a:t>
            </a:r>
          </a:p>
          <a:p>
            <a:pPr marL="742950" indent="-742950" eaLnBrk="1" hangingPunct="1">
              <a:spcBef>
                <a:spcPct val="50000"/>
              </a:spcBef>
              <a:buAutoNum type="arabicPeriod"/>
            </a:pPr>
            <a:r>
              <a:rPr lang="en-US" altLang="en-US" sz="3600" dirty="0" smtClean="0"/>
              <a:t>Imprisoned?</a:t>
            </a:r>
          </a:p>
          <a:p>
            <a:pPr marL="742950" indent="-742950" eaLnBrk="1" hangingPunct="1">
              <a:spcBef>
                <a:spcPct val="50000"/>
              </a:spcBef>
              <a:buAutoNum type="arabicPeriod"/>
            </a:pPr>
            <a:r>
              <a:rPr lang="en-US" altLang="en-US" sz="3600" dirty="0" smtClean="0"/>
              <a:t>Bad in mathematics, hates bombastic language.</a:t>
            </a:r>
            <a:endParaRPr lang="en-US" altLang="en-US" sz="3600" dirty="0" smtClean="0"/>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p>
        </p:txBody>
      </p:sp>
      <p:sp>
        <p:nvSpPr>
          <p:cNvPr id="5131" name="Text Box 108"/>
          <p:cNvSpPr txBox="1">
            <a:spLocks noChangeArrowheads="1"/>
          </p:cNvSpPr>
          <p:nvPr/>
        </p:nvSpPr>
        <p:spPr bwMode="auto">
          <a:xfrm>
            <a:off x="6629400" y="166688"/>
            <a:ext cx="1066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02</a:t>
            </a:r>
            <a:endParaRPr lang="en-US" altLang="en-US" dirty="0"/>
          </a:p>
        </p:txBody>
      </p:sp>
    </p:spTree>
    <p:extLst>
      <p:ext uri="{BB962C8B-B14F-4D97-AF65-F5344CB8AC3E}">
        <p14:creationId xmlns:p14="http://schemas.microsoft.com/office/powerpoint/2010/main" val="1268979270"/>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609600" y="1618530"/>
            <a:ext cx="65532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b="1" dirty="0" smtClean="0">
                <a:solidFill>
                  <a:srgbClr val="FF0080"/>
                </a:solidFill>
              </a:rPr>
              <a:t>5. Allegory: a story of two meanings; one is explicit, the second is implicit. </a:t>
            </a:r>
            <a:endParaRPr lang="en-US" altLang="en-US" sz="1050" dirty="0">
              <a:solidFill>
                <a:srgbClr val="4C4C4C"/>
              </a:solidFill>
            </a:endParaRP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20</a:t>
            </a:r>
            <a:endParaRPr lang="en-US" altLang="en-US" dirty="0">
              <a:solidFill>
                <a:srgbClr val="4C4C4C"/>
              </a:solidFill>
            </a:endParaRPr>
          </a:p>
        </p:txBody>
      </p:sp>
    </p:spTree>
    <p:extLst>
      <p:ext uri="{BB962C8B-B14F-4D97-AF65-F5344CB8AC3E}">
        <p14:creationId xmlns:p14="http://schemas.microsoft.com/office/powerpoint/2010/main" val="3072935583"/>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924800"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b="1" dirty="0" smtClean="0">
                <a:solidFill>
                  <a:srgbClr val="FF0080"/>
                </a:solidFill>
              </a:rPr>
              <a:t>Themes:</a:t>
            </a:r>
          </a:p>
          <a:p>
            <a:pPr marL="457200" indent="-457200" algn="just" eaLnBrk="1" hangingPunct="1">
              <a:spcBef>
                <a:spcPct val="50000"/>
              </a:spcBef>
              <a:buAutoNum type="arabicPeriod"/>
            </a:pPr>
            <a:r>
              <a:rPr lang="en-US" altLang="en-US" sz="2400" b="1" dirty="0" smtClean="0">
                <a:solidFill>
                  <a:srgbClr val="FF0080"/>
                </a:solidFill>
              </a:rPr>
              <a:t>Sacrifice and charity</a:t>
            </a:r>
          </a:p>
          <a:p>
            <a:pPr marL="457200" indent="-457200" algn="just" eaLnBrk="1" hangingPunct="1">
              <a:spcBef>
                <a:spcPct val="50000"/>
              </a:spcBef>
              <a:buAutoNum type="arabicPeriod"/>
            </a:pPr>
            <a:r>
              <a:rPr lang="en-US" altLang="en-US" sz="2400" b="1" dirty="0" smtClean="0">
                <a:solidFill>
                  <a:srgbClr val="FF0080"/>
                </a:solidFill>
              </a:rPr>
              <a:t>Social injustice</a:t>
            </a:r>
          </a:p>
          <a:p>
            <a:pPr marL="457200" indent="-457200" algn="just" eaLnBrk="1" hangingPunct="1">
              <a:spcBef>
                <a:spcPct val="50000"/>
              </a:spcBef>
              <a:buAutoNum type="arabicPeriod"/>
            </a:pPr>
            <a:r>
              <a:rPr lang="en-US" altLang="en-US" sz="2400" b="1" dirty="0" smtClean="0">
                <a:solidFill>
                  <a:srgbClr val="FF0080"/>
                </a:solidFill>
              </a:rPr>
              <a:t>Appearance vs. reality</a:t>
            </a:r>
          </a:p>
          <a:p>
            <a:pPr marL="457200" indent="-457200" algn="just" eaLnBrk="1" hangingPunct="1">
              <a:spcBef>
                <a:spcPct val="50000"/>
              </a:spcBef>
              <a:buAutoNum type="arabicPeriod"/>
            </a:pPr>
            <a:r>
              <a:rPr lang="en-US" altLang="en-US" sz="2400" b="1" dirty="0" smtClean="0">
                <a:solidFill>
                  <a:srgbClr val="FF0080"/>
                </a:solidFill>
              </a:rPr>
              <a:t>True friendship</a:t>
            </a:r>
          </a:p>
          <a:p>
            <a:pPr marL="457200" indent="-457200" algn="just" eaLnBrk="1" hangingPunct="1">
              <a:spcBef>
                <a:spcPct val="50000"/>
              </a:spcBef>
              <a:buAutoNum type="arabicPeriod"/>
            </a:pPr>
            <a:r>
              <a:rPr lang="en-US" altLang="en-US" sz="2400" b="1" dirty="0" smtClean="0">
                <a:solidFill>
                  <a:srgbClr val="FF0080"/>
                </a:solidFill>
              </a:rPr>
              <a:t>Materialism.</a:t>
            </a: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21</a:t>
            </a:r>
            <a:endParaRPr lang="en-US" altLang="en-US" dirty="0">
              <a:solidFill>
                <a:srgbClr val="4C4C4C"/>
              </a:solidFill>
            </a:endParaRPr>
          </a:p>
        </p:txBody>
      </p:sp>
    </p:spTree>
    <p:extLst>
      <p:ext uri="{BB962C8B-B14F-4D97-AF65-F5344CB8AC3E}">
        <p14:creationId xmlns:p14="http://schemas.microsoft.com/office/powerpoint/2010/main" val="245426440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530988"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dirty="0" smtClean="0">
                <a:solidFill>
                  <a:srgbClr val="FF0080"/>
                </a:solidFill>
              </a:rPr>
              <a:t>Plot Analysis:</a:t>
            </a:r>
          </a:p>
          <a:p>
            <a:pPr algn="just" eaLnBrk="1" hangingPunct="1">
              <a:spcBef>
                <a:spcPct val="50000"/>
              </a:spcBef>
            </a:pPr>
            <a:r>
              <a:rPr lang="en-US" altLang="en-US" sz="2400" dirty="0" smtClean="0">
                <a:solidFill>
                  <a:srgbClr val="FF0080"/>
                </a:solidFill>
              </a:rPr>
              <a:t>1. Exposition: At </a:t>
            </a:r>
            <a:r>
              <a:rPr lang="en-US" altLang="en-US" sz="2400" dirty="0">
                <a:solidFill>
                  <a:srgbClr val="FF0080"/>
                </a:solidFill>
              </a:rPr>
              <a:t>the beginning of this story, the author directly described the Happy Prince's appearance and then used the citizens' words to emphasize the "happy" image of the Happy Prince. However, after reading the whole story, we can </a:t>
            </a:r>
            <a:r>
              <a:rPr lang="en-US" altLang="en-US" sz="2400" dirty="0" smtClean="0">
                <a:solidFill>
                  <a:srgbClr val="FF0080"/>
                </a:solidFill>
              </a:rPr>
              <a:t>notice </a:t>
            </a:r>
            <a:r>
              <a:rPr lang="en-US" altLang="en-US" sz="2400" dirty="0">
                <a:solidFill>
                  <a:srgbClr val="FF0080"/>
                </a:solidFill>
              </a:rPr>
              <a:t>that the name of the Happy Prince is ironic, since he wasn't happy at all. The Swallow </a:t>
            </a:r>
            <a:r>
              <a:rPr lang="en-US" altLang="en-US" sz="2400" dirty="0" smtClean="0">
                <a:solidFill>
                  <a:srgbClr val="FF0080"/>
                </a:solidFill>
              </a:rPr>
              <a:t>falls </a:t>
            </a:r>
            <a:r>
              <a:rPr lang="en-US" altLang="en-US" sz="2400" dirty="0">
                <a:solidFill>
                  <a:srgbClr val="FF0080"/>
                </a:solidFill>
              </a:rPr>
              <a:t>in love with Reed, so he didn’t go to Egypt with the other </a:t>
            </a:r>
            <a:r>
              <a:rPr lang="en-US" altLang="en-US" sz="2400" dirty="0" smtClean="0">
                <a:solidFill>
                  <a:srgbClr val="FF0080"/>
                </a:solidFill>
              </a:rPr>
              <a:t>swallows</a:t>
            </a:r>
            <a:r>
              <a:rPr lang="en-US" altLang="en-US" sz="2400" dirty="0">
                <a:solidFill>
                  <a:srgbClr val="FF0080"/>
                </a:solidFill>
              </a:rPr>
              <a:t>. After other swallows had gone, he felt lonely and tired of his lover, the Reed. The swallow </a:t>
            </a:r>
            <a:r>
              <a:rPr lang="en-US" altLang="en-US" sz="2400" dirty="0" smtClean="0">
                <a:solidFill>
                  <a:srgbClr val="FF0080"/>
                </a:solidFill>
              </a:rPr>
              <a:t>thinks </a:t>
            </a:r>
            <a:r>
              <a:rPr lang="en-US" altLang="en-US" sz="2400" dirty="0">
                <a:solidFill>
                  <a:srgbClr val="FF0080"/>
                </a:solidFill>
              </a:rPr>
              <a:t>the Reed is a coquettish girl, so he decided to leave her.</a:t>
            </a:r>
            <a:endParaRPr lang="en-US" altLang="en-US" sz="900" dirty="0">
              <a:solidFill>
                <a:srgbClr val="4C4C4C"/>
              </a:solidFill>
            </a:endParaRP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03</a:t>
            </a:r>
            <a:endParaRPr lang="en-US" altLang="en-US" dirty="0">
              <a:solidFill>
                <a:srgbClr val="4C4C4C"/>
              </a:solidFill>
            </a:endParaRPr>
          </a:p>
        </p:txBody>
      </p:sp>
    </p:spTree>
    <p:extLst>
      <p:ext uri="{BB962C8B-B14F-4D97-AF65-F5344CB8AC3E}">
        <p14:creationId xmlns:p14="http://schemas.microsoft.com/office/powerpoint/2010/main" val="161671965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457200" y="1427308"/>
            <a:ext cx="7458980"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dirty="0" smtClean="0">
                <a:solidFill>
                  <a:srgbClr val="FF0080"/>
                </a:solidFill>
              </a:rPr>
              <a:t>2. Rising Action:</a:t>
            </a:r>
          </a:p>
          <a:p>
            <a:pPr algn="just" eaLnBrk="1" hangingPunct="1">
              <a:spcBef>
                <a:spcPct val="50000"/>
              </a:spcBef>
            </a:pPr>
            <a:r>
              <a:rPr lang="en-US" altLang="en-US" sz="2800" dirty="0" smtClean="0">
                <a:solidFill>
                  <a:srgbClr val="FF0080"/>
                </a:solidFill>
              </a:rPr>
              <a:t>The </a:t>
            </a:r>
            <a:r>
              <a:rPr lang="en-US" altLang="en-US" sz="2800" dirty="0">
                <a:solidFill>
                  <a:srgbClr val="FF0080"/>
                </a:solidFill>
              </a:rPr>
              <a:t>Swallow arrived at the city and alighted between the feet of the Happy Prince. A drop fell on the Swallow, and he found out that the drop was the Prince’s tear. The Happy Prince demanded the Swallow to be his messenger, helping him to bring the jewels to someone in need; however, the Swallow agreed reluctantly.</a:t>
            </a:r>
            <a:endParaRPr lang="en-US" altLang="en-US" sz="1000" dirty="0">
              <a:solidFill>
                <a:srgbClr val="4C4C4C"/>
              </a:solidFill>
            </a:endParaRP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04</a:t>
            </a:r>
            <a:endParaRPr lang="en-US" altLang="en-US" dirty="0">
              <a:solidFill>
                <a:srgbClr val="4C4C4C"/>
              </a:solidFill>
            </a:endParaRPr>
          </a:p>
        </p:txBody>
      </p:sp>
    </p:spTree>
    <p:extLst>
      <p:ext uri="{BB962C8B-B14F-4D97-AF65-F5344CB8AC3E}">
        <p14:creationId xmlns:p14="http://schemas.microsoft.com/office/powerpoint/2010/main" val="420180641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530988"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dirty="0" smtClean="0">
                <a:solidFill>
                  <a:srgbClr val="FF0080"/>
                </a:solidFill>
              </a:rPr>
              <a:t>3. Climax: The </a:t>
            </a:r>
            <a:r>
              <a:rPr lang="en-US" altLang="en-US" sz="2800" dirty="0">
                <a:solidFill>
                  <a:srgbClr val="FF0080"/>
                </a:solidFill>
              </a:rPr>
              <a:t>Happy Prince became blind, so the Swallow decided to stay with him and replaced his empty eyes, to watch the city and tell the Happy Prince what he </a:t>
            </a:r>
            <a:r>
              <a:rPr lang="en-US" altLang="en-US" sz="2800" dirty="0" smtClean="0">
                <a:solidFill>
                  <a:srgbClr val="FF0080"/>
                </a:solidFill>
              </a:rPr>
              <a:t>sees. The </a:t>
            </a:r>
            <a:r>
              <a:rPr lang="en-US" altLang="en-US" sz="2800" dirty="0">
                <a:solidFill>
                  <a:srgbClr val="FF0080"/>
                </a:solidFill>
              </a:rPr>
              <a:t>Happy Prince then requested the Swallow to take off the fine gold </a:t>
            </a:r>
            <a:r>
              <a:rPr lang="en-US" altLang="en-US" sz="2800" dirty="0" smtClean="0">
                <a:solidFill>
                  <a:srgbClr val="FF0080"/>
                </a:solidFill>
              </a:rPr>
              <a:t>covering </a:t>
            </a:r>
            <a:r>
              <a:rPr lang="en-US" altLang="en-US" sz="2800" dirty="0">
                <a:solidFill>
                  <a:srgbClr val="FF0080"/>
                </a:solidFill>
              </a:rPr>
              <a:t>him and sent the gold to the poor.</a:t>
            </a:r>
            <a:endParaRPr lang="en-US" altLang="en-US" sz="1000" dirty="0">
              <a:solidFill>
                <a:srgbClr val="4C4C4C"/>
              </a:solidFill>
            </a:endParaRP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05</a:t>
            </a:r>
            <a:endParaRPr lang="en-US" altLang="en-US" dirty="0">
              <a:solidFill>
                <a:srgbClr val="4C4C4C"/>
              </a:solidFill>
            </a:endParaRPr>
          </a:p>
        </p:txBody>
      </p:sp>
    </p:spTree>
    <p:extLst>
      <p:ext uri="{BB962C8B-B14F-4D97-AF65-F5344CB8AC3E}">
        <p14:creationId xmlns:p14="http://schemas.microsoft.com/office/powerpoint/2010/main" val="291832015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530988"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dirty="0" smtClean="0">
                <a:solidFill>
                  <a:srgbClr val="FF0080"/>
                </a:solidFill>
              </a:rPr>
              <a:t>4. Falling Action: The </a:t>
            </a:r>
            <a:r>
              <a:rPr lang="en-US" altLang="en-US" sz="2800" dirty="0">
                <a:solidFill>
                  <a:srgbClr val="FF0080"/>
                </a:solidFill>
              </a:rPr>
              <a:t>Swallow soon realized he would die because of the cold winter. He determined not to leave the Prince, because he loved him so much. The Prince asked the Swallow to kiss his lips, and the Swallow did so then fell down at the Prince's feet. At that moment, a crack sounded inside the statue as the Prince's heart broke. The statue was then pulled down and put into a furnace as it was no longer deemed “beautiful”.</a:t>
            </a:r>
            <a:endParaRPr lang="en-US" altLang="en-US" sz="1000" dirty="0">
              <a:solidFill>
                <a:srgbClr val="4C4C4C"/>
              </a:solidFill>
            </a:endParaRP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06</a:t>
            </a:r>
            <a:endParaRPr lang="en-US" altLang="en-US" dirty="0">
              <a:solidFill>
                <a:srgbClr val="4C4C4C"/>
              </a:solidFill>
            </a:endParaRPr>
          </a:p>
        </p:txBody>
      </p:sp>
    </p:spTree>
    <p:extLst>
      <p:ext uri="{BB962C8B-B14F-4D97-AF65-F5344CB8AC3E}">
        <p14:creationId xmlns:p14="http://schemas.microsoft.com/office/powerpoint/2010/main" val="397209916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666666"/>
                </a:solidFill>
              </a:rPr>
              <a:t>Template</a:t>
            </a:r>
            <a:endParaRPr lang="en-US" altLang="en-US">
              <a:solidFill>
                <a:srgbClr val="4C4C4C"/>
              </a:solidFill>
            </a:endParaRPr>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530988"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dirty="0" smtClean="0">
                <a:solidFill>
                  <a:srgbClr val="FF0080"/>
                </a:solidFill>
              </a:rPr>
              <a:t>5. Resolution: God </a:t>
            </a:r>
            <a:r>
              <a:rPr lang="en-US" altLang="en-US" sz="2800" dirty="0">
                <a:solidFill>
                  <a:srgbClr val="FF0080"/>
                </a:solidFill>
              </a:rPr>
              <a:t>asked his angels to find “the two most precious things in the </a:t>
            </a:r>
            <a:r>
              <a:rPr lang="en-US" altLang="en-US" sz="2800" dirty="0" smtClean="0">
                <a:solidFill>
                  <a:srgbClr val="FF0080"/>
                </a:solidFill>
              </a:rPr>
              <a:t>city." </a:t>
            </a:r>
            <a:r>
              <a:rPr lang="en-US" altLang="en-US" sz="2800" dirty="0">
                <a:solidFill>
                  <a:srgbClr val="FF0080"/>
                </a:solidFill>
              </a:rPr>
              <a:t>The Happy Prince’s broken heart would not melt and was brought up to heaven along with the dead </a:t>
            </a:r>
            <a:r>
              <a:rPr lang="en-US" altLang="en-US" sz="2800" dirty="0" smtClean="0">
                <a:solidFill>
                  <a:srgbClr val="FF0080"/>
                </a:solidFill>
              </a:rPr>
              <a:t>swallow.</a:t>
            </a:r>
          </a:p>
          <a:p>
            <a:pPr algn="just" eaLnBrk="1" hangingPunct="1">
              <a:spcBef>
                <a:spcPct val="50000"/>
              </a:spcBef>
            </a:pPr>
            <a:r>
              <a:rPr lang="en-US" altLang="en-US" sz="2800" b="1" dirty="0" smtClean="0">
                <a:solidFill>
                  <a:srgbClr val="FF0080"/>
                </a:solidFill>
              </a:rPr>
              <a:t>Conflict:</a:t>
            </a:r>
          </a:p>
          <a:p>
            <a:pPr algn="just" eaLnBrk="1" hangingPunct="1">
              <a:spcBef>
                <a:spcPct val="50000"/>
              </a:spcBef>
            </a:pPr>
            <a:r>
              <a:rPr lang="en-US" altLang="en-US" sz="2800" dirty="0" smtClean="0">
                <a:solidFill>
                  <a:srgbClr val="FF0080"/>
                </a:solidFill>
              </a:rPr>
              <a:t>-Human vs. Human (prince vs mayor)</a:t>
            </a:r>
          </a:p>
          <a:p>
            <a:pPr algn="just" eaLnBrk="1" hangingPunct="1">
              <a:spcBef>
                <a:spcPct val="50000"/>
              </a:spcBef>
            </a:pPr>
            <a:r>
              <a:rPr lang="en-US" altLang="en-US" sz="2800" dirty="0" smtClean="0">
                <a:solidFill>
                  <a:srgbClr val="FF0080"/>
                </a:solidFill>
              </a:rPr>
              <a:t>-human vs. Society (material society)</a:t>
            </a:r>
          </a:p>
          <a:p>
            <a:pPr algn="just" eaLnBrk="1" hangingPunct="1">
              <a:spcBef>
                <a:spcPct val="50000"/>
              </a:spcBef>
            </a:pPr>
            <a:r>
              <a:rPr lang="en-US" altLang="en-US" sz="2800" dirty="0" smtClean="0">
                <a:solidFill>
                  <a:srgbClr val="FF0080"/>
                </a:solidFill>
              </a:rPr>
              <a:t>-human vs. nature (swallow vs winter)</a:t>
            </a: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solidFill>
                <a:srgbClr val="4C4C4C"/>
              </a:solidFill>
            </a:endParaRPr>
          </a:p>
        </p:txBody>
      </p:sp>
      <p:sp>
        <p:nvSpPr>
          <p:cNvPr id="5131" name="Text Box 108"/>
          <p:cNvSpPr txBox="1">
            <a:spLocks noChangeArrowheads="1"/>
          </p:cNvSpPr>
          <p:nvPr/>
        </p:nvSpPr>
        <p:spPr bwMode="auto">
          <a:xfrm>
            <a:off x="6629400" y="166688"/>
            <a:ext cx="1066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07</a:t>
            </a:r>
            <a:endParaRPr lang="en-US" altLang="en-US" dirty="0">
              <a:solidFill>
                <a:srgbClr val="4C4C4C"/>
              </a:solidFill>
            </a:endParaRPr>
          </a:p>
        </p:txBody>
      </p:sp>
    </p:spTree>
    <p:extLst>
      <p:ext uri="{BB962C8B-B14F-4D97-AF65-F5344CB8AC3E}">
        <p14:creationId xmlns:p14="http://schemas.microsoft.com/office/powerpoint/2010/main" val="384655041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chemeClr val="bg2"/>
                </a:solidFill>
              </a:rPr>
              <a:t>Template</a:t>
            </a:r>
            <a:endParaRPr lang="en-US" altLang="en-US"/>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924800" cy="4678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dirty="0" smtClean="0">
                <a:solidFill>
                  <a:schemeClr val="tx2"/>
                </a:solidFill>
              </a:rPr>
              <a:t>Major Characters:</a:t>
            </a:r>
          </a:p>
          <a:p>
            <a:pPr eaLnBrk="1" hangingPunct="1">
              <a:spcBef>
                <a:spcPct val="50000"/>
              </a:spcBef>
            </a:pPr>
            <a:r>
              <a:rPr lang="en-US" altLang="en-US" sz="2000" b="1" dirty="0" smtClean="0">
                <a:solidFill>
                  <a:schemeClr val="tx2"/>
                </a:solidFill>
              </a:rPr>
              <a:t>1</a:t>
            </a:r>
            <a:r>
              <a:rPr lang="en-US" altLang="en-US" sz="2000" b="1" dirty="0">
                <a:solidFill>
                  <a:schemeClr val="tx2"/>
                </a:solidFill>
              </a:rPr>
              <a:t>. The Happy </a:t>
            </a:r>
            <a:r>
              <a:rPr lang="en-US" altLang="en-US" sz="2000" b="1" dirty="0" smtClean="0">
                <a:solidFill>
                  <a:schemeClr val="tx2"/>
                </a:solidFill>
              </a:rPr>
              <a:t>Prince (protagonist)</a:t>
            </a:r>
            <a:endParaRPr lang="en-US" altLang="en-US" sz="2000" b="1" dirty="0">
              <a:solidFill>
                <a:schemeClr val="tx2"/>
              </a:solidFill>
            </a:endParaRPr>
          </a:p>
          <a:p>
            <a:pPr algn="just" eaLnBrk="1" hangingPunct="1">
              <a:spcBef>
                <a:spcPct val="50000"/>
              </a:spcBef>
            </a:pPr>
            <a:r>
              <a:rPr lang="en-US" altLang="en-US" sz="2000" dirty="0">
                <a:solidFill>
                  <a:schemeClr val="tx2"/>
                </a:solidFill>
              </a:rPr>
              <a:t>Golden statue that can see what is going on around him but</a:t>
            </a:r>
          </a:p>
          <a:p>
            <a:pPr algn="just" eaLnBrk="1" hangingPunct="1">
              <a:spcBef>
                <a:spcPct val="50000"/>
              </a:spcBef>
            </a:pPr>
            <a:r>
              <a:rPr lang="en-US" altLang="en-US" sz="2000" dirty="0">
                <a:solidFill>
                  <a:schemeClr val="tx2"/>
                </a:solidFill>
              </a:rPr>
              <a:t>cannot </a:t>
            </a:r>
            <a:r>
              <a:rPr lang="en-US" altLang="en-US" sz="2000" dirty="0" smtClean="0">
                <a:solidFill>
                  <a:schemeClr val="tx2"/>
                </a:solidFill>
              </a:rPr>
              <a:t>move. He </a:t>
            </a:r>
            <a:r>
              <a:rPr lang="en-US" altLang="en-US" sz="2000" dirty="0">
                <a:solidFill>
                  <a:schemeClr val="tx2"/>
                </a:solidFill>
              </a:rPr>
              <a:t>was </a:t>
            </a:r>
            <a:r>
              <a:rPr lang="en-US" altLang="en-US" sz="2000" dirty="0" smtClean="0">
                <a:solidFill>
                  <a:schemeClr val="tx2"/>
                </a:solidFill>
              </a:rPr>
              <a:t>a happy </a:t>
            </a:r>
            <a:r>
              <a:rPr lang="en-US" altLang="en-US" sz="2000" dirty="0">
                <a:solidFill>
                  <a:schemeClr val="tx2"/>
                </a:solidFill>
              </a:rPr>
              <a:t>prince, but he weeps for all the</a:t>
            </a:r>
          </a:p>
          <a:p>
            <a:pPr algn="just" eaLnBrk="1" hangingPunct="1">
              <a:spcBef>
                <a:spcPct val="50000"/>
              </a:spcBef>
            </a:pPr>
            <a:r>
              <a:rPr lang="en-US" altLang="en-US" sz="2000" dirty="0" smtClean="0">
                <a:solidFill>
                  <a:schemeClr val="tx2"/>
                </a:solidFill>
              </a:rPr>
              <a:t>hardships </a:t>
            </a:r>
            <a:r>
              <a:rPr lang="en-US" altLang="en-US" sz="2000" dirty="0">
                <a:solidFill>
                  <a:schemeClr val="tx2"/>
                </a:solidFill>
              </a:rPr>
              <a:t>that are faced by the people of this city. He asks the</a:t>
            </a:r>
          </a:p>
          <a:p>
            <a:pPr algn="just" eaLnBrk="1" hangingPunct="1">
              <a:spcBef>
                <a:spcPct val="50000"/>
              </a:spcBef>
            </a:pPr>
            <a:r>
              <a:rPr lang="en-US" altLang="en-US" sz="2000" dirty="0">
                <a:solidFill>
                  <a:schemeClr val="tx2"/>
                </a:solidFill>
              </a:rPr>
              <a:t>swallow to take pieces of him (the gold leaf of the statue the</a:t>
            </a:r>
          </a:p>
          <a:p>
            <a:pPr algn="just" eaLnBrk="1" hangingPunct="1">
              <a:spcBef>
                <a:spcPct val="50000"/>
              </a:spcBef>
            </a:pPr>
            <a:r>
              <a:rPr lang="en-US" altLang="en-US" sz="2000" dirty="0">
                <a:solidFill>
                  <a:schemeClr val="tx2"/>
                </a:solidFill>
              </a:rPr>
              <a:t>sapphires that are his eyes, and the ruby that is the hilt of his</a:t>
            </a:r>
          </a:p>
          <a:p>
            <a:pPr algn="just" eaLnBrk="1" hangingPunct="1">
              <a:spcBef>
                <a:spcPct val="50000"/>
              </a:spcBef>
            </a:pPr>
            <a:r>
              <a:rPr lang="en-US" altLang="en-US" sz="2000" dirty="0">
                <a:solidFill>
                  <a:schemeClr val="tx2"/>
                </a:solidFill>
              </a:rPr>
              <a:t>sword) and </a:t>
            </a:r>
            <a:r>
              <a:rPr lang="en-US" altLang="en-US" sz="2000" dirty="0" smtClean="0">
                <a:solidFill>
                  <a:schemeClr val="tx2"/>
                </a:solidFill>
              </a:rPr>
              <a:t>give </a:t>
            </a:r>
            <a:r>
              <a:rPr lang="en-US" altLang="en-US" sz="2000" dirty="0">
                <a:solidFill>
                  <a:schemeClr val="tx2"/>
                </a:solidFill>
              </a:rPr>
              <a:t>them to the poor of the city. In the end, he</a:t>
            </a:r>
          </a:p>
          <a:p>
            <a:pPr algn="just" eaLnBrk="1" hangingPunct="1">
              <a:spcBef>
                <a:spcPct val="50000"/>
              </a:spcBef>
            </a:pPr>
            <a:r>
              <a:rPr lang="en-US" altLang="en-US" sz="2000" dirty="0">
                <a:solidFill>
                  <a:schemeClr val="tx2"/>
                </a:solidFill>
              </a:rPr>
              <a:t>is melted and the statue is not beautiful without its</a:t>
            </a:r>
          </a:p>
          <a:p>
            <a:pPr algn="just" eaLnBrk="1" hangingPunct="1">
              <a:spcBef>
                <a:spcPct val="50000"/>
              </a:spcBef>
            </a:pPr>
            <a:r>
              <a:rPr lang="en-US" altLang="en-US" sz="2000" dirty="0">
                <a:solidFill>
                  <a:schemeClr val="tx2"/>
                </a:solidFill>
              </a:rPr>
              <a:t>decorations</a:t>
            </a:r>
            <a:endParaRPr lang="en-US" altLang="en-US" sz="1000" dirty="0"/>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p>
        </p:txBody>
      </p:sp>
      <p:sp>
        <p:nvSpPr>
          <p:cNvPr id="5131" name="Text Box 108"/>
          <p:cNvSpPr txBox="1">
            <a:spLocks noChangeArrowheads="1"/>
          </p:cNvSpPr>
          <p:nvPr/>
        </p:nvSpPr>
        <p:spPr bwMode="auto">
          <a:xfrm>
            <a:off x="6629400" y="166688"/>
            <a:ext cx="1066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08</a:t>
            </a:r>
            <a:endParaRPr lang="en-US" altLang="en-US" dirty="0"/>
          </a:p>
        </p:txBody>
      </p:sp>
    </p:spTree>
    <p:extLst>
      <p:ext uri="{BB962C8B-B14F-4D97-AF65-F5344CB8AC3E}">
        <p14:creationId xmlns:p14="http://schemas.microsoft.com/office/powerpoint/2010/main" val="20974048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3"/>
          <p:cNvSpPr txBox="1">
            <a:spLocks noChangeArrowheads="1"/>
          </p:cNvSpPr>
          <p:nvPr/>
        </p:nvSpPr>
        <p:spPr bwMode="auto">
          <a:xfrm>
            <a:off x="3124200" y="442913"/>
            <a:ext cx="5105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9600" b="1">
                <a:solidFill>
                  <a:srgbClr val="FF0080"/>
                </a:solidFill>
              </a:rPr>
              <a:t>WINTER</a:t>
            </a:r>
            <a:endParaRPr lang="en-US" altLang="en-US" sz="9600">
              <a:solidFill>
                <a:srgbClr val="FF0080"/>
              </a:solidFill>
            </a:endParaRPr>
          </a:p>
        </p:txBody>
      </p:sp>
      <p:sp>
        <p:nvSpPr>
          <p:cNvPr id="5127" name="Text Box 90"/>
          <p:cNvSpPr txBox="1">
            <a:spLocks noChangeArrowheads="1"/>
          </p:cNvSpPr>
          <p:nvPr/>
        </p:nvSpPr>
        <p:spPr bwMode="auto">
          <a:xfrm>
            <a:off x="3352800" y="1677988"/>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chemeClr val="bg2"/>
                </a:solidFill>
              </a:rPr>
              <a:t>Template</a:t>
            </a:r>
            <a:endParaRPr lang="en-US" altLang="en-US"/>
          </a:p>
        </p:txBody>
      </p:sp>
      <p:pic>
        <p:nvPicPr>
          <p:cNvPr id="5128"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103"/>
          <p:cNvSpPr txBox="1">
            <a:spLocks noChangeArrowheads="1"/>
          </p:cNvSpPr>
          <p:nvPr/>
        </p:nvSpPr>
        <p:spPr bwMode="auto">
          <a:xfrm>
            <a:off x="533400" y="1509713"/>
            <a:ext cx="7458980" cy="4862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000" b="1" dirty="0" smtClean="0">
                <a:solidFill>
                  <a:schemeClr val="tx2"/>
                </a:solidFill>
              </a:rPr>
              <a:t>2. The Swallow (protagonist)</a:t>
            </a:r>
            <a:endParaRPr lang="en-US" altLang="en-US" sz="2000" b="1" dirty="0">
              <a:solidFill>
                <a:schemeClr val="tx2"/>
              </a:solidFill>
            </a:endParaRPr>
          </a:p>
          <a:p>
            <a:pPr algn="just" eaLnBrk="1" hangingPunct="1">
              <a:spcBef>
                <a:spcPct val="50000"/>
              </a:spcBef>
            </a:pPr>
            <a:r>
              <a:rPr lang="en-US" altLang="en-US" sz="2000" dirty="0">
                <a:solidFill>
                  <a:schemeClr val="tx2"/>
                </a:solidFill>
              </a:rPr>
              <a:t>A bird stayed behind when the rest of his block migrated </a:t>
            </a:r>
            <a:r>
              <a:rPr lang="en-US" altLang="en-US" sz="2000" dirty="0" smtClean="0">
                <a:solidFill>
                  <a:schemeClr val="tx2"/>
                </a:solidFill>
              </a:rPr>
              <a:t>to Egypt </a:t>
            </a:r>
            <a:r>
              <a:rPr lang="en-US" altLang="en-US" sz="2000" dirty="0">
                <a:solidFill>
                  <a:schemeClr val="tx2"/>
                </a:solidFill>
              </a:rPr>
              <a:t>in order to court river plant that he had fallen in </a:t>
            </a:r>
            <a:r>
              <a:rPr lang="en-US" altLang="en-US" sz="2000" dirty="0" smtClean="0">
                <a:solidFill>
                  <a:schemeClr val="tx2"/>
                </a:solidFill>
              </a:rPr>
              <a:t>love with</a:t>
            </a:r>
            <a:r>
              <a:rPr lang="en-US" altLang="en-US" sz="2000" dirty="0">
                <a:solidFill>
                  <a:schemeClr val="tx2"/>
                </a:solidFill>
              </a:rPr>
              <a:t>. His friends disapproved and thought that this was </a:t>
            </a:r>
            <a:r>
              <a:rPr lang="en-US" altLang="en-US" sz="2000" dirty="0" smtClean="0">
                <a:solidFill>
                  <a:schemeClr val="tx2"/>
                </a:solidFill>
              </a:rPr>
              <a:t>a foolish </a:t>
            </a:r>
            <a:r>
              <a:rPr lang="en-US" altLang="en-US" sz="2000" dirty="0">
                <a:solidFill>
                  <a:schemeClr val="tx2"/>
                </a:solidFill>
              </a:rPr>
              <a:t>decision. The reed eventually decides that she will </a:t>
            </a:r>
            <a:r>
              <a:rPr lang="en-US" altLang="en-US" sz="2000" dirty="0" smtClean="0">
                <a:solidFill>
                  <a:schemeClr val="tx2"/>
                </a:solidFill>
              </a:rPr>
              <a:t>not accompany </a:t>
            </a:r>
            <a:r>
              <a:rPr lang="en-US" altLang="en-US" sz="2000" dirty="0">
                <a:solidFill>
                  <a:schemeClr val="tx2"/>
                </a:solidFill>
              </a:rPr>
              <a:t>him. The swallow is infuriated and he decides </a:t>
            </a:r>
            <a:r>
              <a:rPr lang="en-US" altLang="en-US" sz="2000" dirty="0" smtClean="0">
                <a:solidFill>
                  <a:schemeClr val="tx2"/>
                </a:solidFill>
              </a:rPr>
              <a:t>to migrate </a:t>
            </a:r>
            <a:r>
              <a:rPr lang="en-US" altLang="en-US" sz="2000" dirty="0">
                <a:solidFill>
                  <a:schemeClr val="tx2"/>
                </a:solidFill>
              </a:rPr>
              <a:t>to Egypt by himself at all. However before he </a:t>
            </a:r>
            <a:r>
              <a:rPr lang="en-US" altLang="en-US" sz="2000" dirty="0" smtClean="0">
                <a:solidFill>
                  <a:schemeClr val="tx2"/>
                </a:solidFill>
              </a:rPr>
              <a:t>leaves, he </a:t>
            </a:r>
            <a:r>
              <a:rPr lang="en-US" altLang="en-US" sz="2000" dirty="0">
                <a:solidFill>
                  <a:schemeClr val="tx2"/>
                </a:solidFill>
              </a:rPr>
              <a:t>tries to sleep one night under the statue of the happy </a:t>
            </a:r>
            <a:r>
              <a:rPr lang="en-US" altLang="en-US" sz="2000" dirty="0" smtClean="0">
                <a:solidFill>
                  <a:schemeClr val="tx2"/>
                </a:solidFill>
              </a:rPr>
              <a:t>prince the </a:t>
            </a:r>
            <a:r>
              <a:rPr lang="en-US" altLang="en-US" sz="2000" dirty="0">
                <a:solidFill>
                  <a:schemeClr val="tx2"/>
                </a:solidFill>
              </a:rPr>
              <a:t>statue begins crying because he is saddened by </a:t>
            </a:r>
            <a:r>
              <a:rPr lang="en-US" altLang="en-US" sz="2000" dirty="0" smtClean="0">
                <a:solidFill>
                  <a:schemeClr val="tx2"/>
                </a:solidFill>
              </a:rPr>
              <a:t>everything that </a:t>
            </a:r>
            <a:r>
              <a:rPr lang="en-US" altLang="en-US" sz="2000" dirty="0">
                <a:solidFill>
                  <a:schemeClr val="tx2"/>
                </a:solidFill>
              </a:rPr>
              <a:t>he sees going on in the city, the swallow is the agent </a:t>
            </a:r>
            <a:r>
              <a:rPr lang="en-US" altLang="en-US" sz="2000" dirty="0" smtClean="0">
                <a:solidFill>
                  <a:schemeClr val="tx2"/>
                </a:solidFill>
              </a:rPr>
              <a:t>of the </a:t>
            </a:r>
            <a:r>
              <a:rPr lang="en-US" altLang="en-US" sz="2000" dirty="0">
                <a:solidFill>
                  <a:schemeClr val="tx2"/>
                </a:solidFill>
              </a:rPr>
              <a:t>happy </a:t>
            </a:r>
            <a:r>
              <a:rPr lang="en-US" altLang="en-US" sz="2000" dirty="0" smtClean="0">
                <a:solidFill>
                  <a:schemeClr val="tx2"/>
                </a:solidFill>
              </a:rPr>
              <a:t>prince’s </a:t>
            </a:r>
            <a:r>
              <a:rPr lang="en-US" altLang="en-US" sz="2000" dirty="0">
                <a:solidFill>
                  <a:schemeClr val="tx2"/>
                </a:solidFill>
              </a:rPr>
              <a:t>generosity, bringing the germs and gold </a:t>
            </a:r>
            <a:r>
              <a:rPr lang="en-US" altLang="en-US" sz="2000" dirty="0" smtClean="0">
                <a:solidFill>
                  <a:schemeClr val="tx2"/>
                </a:solidFill>
              </a:rPr>
              <a:t>to the </a:t>
            </a:r>
            <a:r>
              <a:rPr lang="en-US" altLang="en-US" sz="2000" dirty="0">
                <a:solidFill>
                  <a:schemeClr val="tx2"/>
                </a:solidFill>
              </a:rPr>
              <a:t>poor as instructed, and the two become fast </a:t>
            </a:r>
            <a:r>
              <a:rPr lang="en-US" altLang="en-US" sz="2000" dirty="0" smtClean="0">
                <a:solidFill>
                  <a:schemeClr val="tx2"/>
                </a:solidFill>
              </a:rPr>
              <a:t>friends. Eventually</a:t>
            </a:r>
            <a:r>
              <a:rPr lang="en-US" altLang="en-US" sz="2000" dirty="0">
                <a:solidFill>
                  <a:schemeClr val="tx2"/>
                </a:solidFill>
              </a:rPr>
              <a:t>, the swallow dies because he chooses to </a:t>
            </a:r>
            <a:r>
              <a:rPr lang="en-US" altLang="en-US" sz="2000" dirty="0" smtClean="0">
                <a:solidFill>
                  <a:schemeClr val="tx2"/>
                </a:solidFill>
              </a:rPr>
              <a:t>remain with </a:t>
            </a:r>
            <a:r>
              <a:rPr lang="en-US" altLang="en-US" sz="2000" dirty="0">
                <a:solidFill>
                  <a:schemeClr val="tx2"/>
                </a:solidFill>
              </a:rPr>
              <a:t>blind prince rather than abandon fly to Egypt, and </a:t>
            </a:r>
            <a:r>
              <a:rPr lang="en-US" altLang="en-US" sz="2000" dirty="0" smtClean="0">
                <a:solidFill>
                  <a:schemeClr val="tx2"/>
                </a:solidFill>
              </a:rPr>
              <a:t>the winter </a:t>
            </a:r>
            <a:r>
              <a:rPr lang="en-US" altLang="en-US" sz="2000" dirty="0">
                <a:solidFill>
                  <a:schemeClr val="tx2"/>
                </a:solidFill>
              </a:rPr>
              <a:t>gets too cold. He dies at the feet of statue.</a:t>
            </a:r>
          </a:p>
        </p:txBody>
      </p:sp>
      <p:sp>
        <p:nvSpPr>
          <p:cNvPr id="5130"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en-US"/>
          </a:p>
        </p:txBody>
      </p:sp>
      <p:sp>
        <p:nvSpPr>
          <p:cNvPr id="5131" name="Text Box 108"/>
          <p:cNvSpPr txBox="1">
            <a:spLocks noChangeArrowheads="1"/>
          </p:cNvSpPr>
          <p:nvPr/>
        </p:nvSpPr>
        <p:spPr bwMode="auto">
          <a:xfrm>
            <a:off x="6629400" y="166688"/>
            <a:ext cx="1066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6000" dirty="0" smtClean="0">
                <a:solidFill>
                  <a:srgbClr val="F2FDF7"/>
                </a:solidFill>
              </a:rPr>
              <a:t>09</a:t>
            </a:r>
            <a:endParaRPr lang="en-US" altLang="en-US" dirty="0"/>
          </a:p>
        </p:txBody>
      </p:sp>
    </p:spTree>
    <p:extLst>
      <p:ext uri="{BB962C8B-B14F-4D97-AF65-F5344CB8AC3E}">
        <p14:creationId xmlns:p14="http://schemas.microsoft.com/office/powerpoint/2010/main" val="16874612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4C4C4C"/>
      </a:dk1>
      <a:lt1>
        <a:srgbClr val="CCCCCC"/>
      </a:lt1>
      <a:dk2>
        <a:srgbClr val="FF0080"/>
      </a:dk2>
      <a:lt2>
        <a:srgbClr val="666666"/>
      </a:lt2>
      <a:accent1>
        <a:srgbClr val="333333"/>
      </a:accent1>
      <a:accent2>
        <a:srgbClr val="66CCFF"/>
      </a:accent2>
      <a:accent3>
        <a:srgbClr val="E2E2E2"/>
      </a:accent3>
      <a:accent4>
        <a:srgbClr val="404040"/>
      </a:accent4>
      <a:accent5>
        <a:srgbClr val="ADADAD"/>
      </a:accent5>
      <a:accent6>
        <a:srgbClr val="5CB9E7"/>
      </a:accent6>
      <a:hlink>
        <a:srgbClr val="FF0080"/>
      </a:hlink>
      <a:folHlink>
        <a:srgbClr val="666666"/>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3364</TotalTime>
  <Words>1545</Words>
  <Application>Microsoft Office PowerPoint</Application>
  <PresentationFormat>On-screen Show (4:3)</PresentationFormat>
  <Paragraphs>164</Paragraphs>
  <Slides>21</Slides>
  <Notes>21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21</vt:i4>
      </vt:variant>
    </vt:vector>
  </HeadingPairs>
  <TitlesOfParts>
    <vt:vector size="23"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Presentation Magazine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Coloured slides template background</dc:title>
  <dc:creator>Presentation Magazine</dc:creator>
  <cp:lastModifiedBy>Shamfuture</cp:lastModifiedBy>
  <cp:revision>153</cp:revision>
  <dcterms:modified xsi:type="dcterms:W3CDTF">2015-11-22T20:29:46Z</dcterms:modified>
</cp:coreProperties>
</file>