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67" r:id="rId2"/>
    <p:sldId id="256" r:id="rId3"/>
    <p:sldId id="262" r:id="rId4"/>
    <p:sldId id="263" r:id="rId5"/>
    <p:sldId id="264" r:id="rId6"/>
    <p:sldId id="265" r:id="rId7"/>
    <p:sldId id="266" r:id="rId8"/>
    <p:sldId id="257" r:id="rId9"/>
    <p:sldId id="258" r:id="rId10"/>
    <p:sldId id="259" r:id="rId11"/>
    <p:sldId id="260" r:id="rId12"/>
    <p:sldId id="261"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cer" initials="a" lastIdx="1" clrIdx="0">
    <p:extLst>
      <p:ext uri="{19B8F6BF-5375-455C-9EA6-DF929625EA0E}">
        <p15:presenceInfo xmlns:p15="http://schemas.microsoft.com/office/powerpoint/2012/main" userId="acer"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en-US"/>
              <a:t>Click to edit Master title style</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48A87A34-81AB-432B-8DAE-1953F412C126}" type="datetimeFigureOut">
              <a:rPr lang="en-US" dirty="0"/>
              <a:t>11/29/2022</a:t>
            </a:fld>
            <a:endParaRPr lang="en-US" dirty="0"/>
          </a:p>
        </p:txBody>
      </p:sp>
      <p:sp>
        <p:nvSpPr>
          <p:cNvPr id="5" name="Footer Placeholder 4"/>
          <p:cNvSpPr>
            <a:spLocks noGrp="1"/>
          </p:cNvSpPr>
          <p:nvPr>
            <p:ph type="ftr" sz="quarter" idx="11"/>
          </p:nvPr>
        </p:nvSpPr>
        <p:spPr>
          <a:xfrm>
            <a:off x="1876424" y="5410201"/>
            <a:ext cx="5124886" cy="365125"/>
          </a:xfrm>
        </p:spPr>
        <p:txBody>
          <a:bodyPr/>
          <a:lstStyle/>
          <a:p>
            <a:endParaRPr lang="en-US" dirty="0"/>
          </a:p>
        </p:txBody>
      </p:sp>
      <p:sp>
        <p:nvSpPr>
          <p:cNvPr id="6" name="Slide Number Placeholder 5"/>
          <p:cNvSpPr>
            <a:spLocks noGrp="1"/>
          </p:cNvSpPr>
          <p:nvPr>
            <p:ph type="sldNum" sz="quarter" idx="12"/>
          </p:nvPr>
        </p:nvSpPr>
        <p:spPr>
          <a:xfrm>
            <a:off x="9896911" y="5410199"/>
            <a:ext cx="771089"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en-US"/>
              <a:t>Click icon to add picture</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11/29/2022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11/29/2022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11/29/2022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11/29/2022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en-US"/>
              <a:t>Click to edit Master title style</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11/29/2022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11/29/2022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11/29/2022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11/29/2022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11/29/2022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11/29/2022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11/29/2022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en-US"/>
              <a:t>Click to edit Master title style</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41410" y="3073397"/>
            <a:ext cx="4878391" cy="27178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3073397"/>
            <a:ext cx="4875210" cy="27178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11/29/2022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11/29/2022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11/29/2022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11/29/2022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11/29/2022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11/29/2022</a:t>
            </a:fld>
            <a:endParaRPr lang="en-US" dirty="0"/>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l" defTabSz="914400" rtl="1"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r" defTabSz="914400" rtl="1"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r" defTabSz="914400" rtl="1"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r" defTabSz="914400" rtl="1"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r" defTabSz="914400" rtl="1"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r" defTabSz="914400" rtl="1"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r" defTabSz="914400" rtl="1"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r" defTabSz="914400" rtl="1"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r" defTabSz="914400" rtl="1"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r" defTabSz="914400" rtl="1"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2E659F-3D89-4498-861B-750F1E821A92}"/>
              </a:ext>
            </a:extLst>
          </p:cNvPr>
          <p:cNvSpPr>
            <a:spLocks noGrp="1"/>
          </p:cNvSpPr>
          <p:nvPr>
            <p:ph type="ctrTitle"/>
          </p:nvPr>
        </p:nvSpPr>
        <p:spPr>
          <a:xfrm>
            <a:off x="1876424" y="1122363"/>
            <a:ext cx="9622849" cy="3214110"/>
          </a:xfrm>
        </p:spPr>
        <p:txBody>
          <a:bodyPr>
            <a:normAutofit/>
          </a:bodyPr>
          <a:lstStyle/>
          <a:p>
            <a:r>
              <a:rPr lang="en-US" sz="8800" b="1" dirty="0">
                <a:solidFill>
                  <a:schemeClr val="bg1"/>
                </a:solidFill>
              </a:rPr>
              <a:t>TRANSLITERATION</a:t>
            </a:r>
          </a:p>
        </p:txBody>
      </p:sp>
    </p:spTree>
    <p:extLst>
      <p:ext uri="{BB962C8B-B14F-4D97-AF65-F5344CB8AC3E}">
        <p14:creationId xmlns:p14="http://schemas.microsoft.com/office/powerpoint/2010/main" val="31896482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1412" y="348343"/>
            <a:ext cx="10237788" cy="6008914"/>
          </a:xfrm>
        </p:spPr>
        <p:txBody>
          <a:bodyPr>
            <a:normAutofit/>
          </a:bodyPr>
          <a:lstStyle/>
          <a:p>
            <a:pPr marL="363538" indent="-363538" algn="just" rtl="0">
              <a:buNone/>
            </a:pPr>
            <a:r>
              <a:rPr lang="en-US" dirty="0">
                <a:solidFill>
                  <a:schemeClr val="bg1"/>
                </a:solidFill>
              </a:rPr>
              <a:t>5. Any doubtful pronunciation of Arabic words should be checked first in a reliable reference before being transliterated. For example:</a:t>
            </a:r>
          </a:p>
          <a:p>
            <a:pPr marL="0" indent="0" algn="just" rtl="0">
              <a:buNone/>
            </a:pPr>
            <a:r>
              <a:rPr lang="en-US" b="1" i="1" dirty="0">
                <a:solidFill>
                  <a:schemeClr val="bg1"/>
                </a:solidFill>
              </a:rPr>
              <a:t>            Abu Rauh</a:t>
            </a:r>
            <a:r>
              <a:rPr lang="ar-IQ" b="1" i="1" dirty="0">
                <a:solidFill>
                  <a:schemeClr val="bg1"/>
                </a:solidFill>
              </a:rPr>
              <a:t>ابو روح    </a:t>
            </a:r>
            <a:r>
              <a:rPr lang="en-US" b="1" i="1" dirty="0">
                <a:solidFill>
                  <a:schemeClr val="bg1"/>
                </a:solidFill>
              </a:rPr>
              <a:t>                        Ibn Muhriz </a:t>
            </a:r>
            <a:r>
              <a:rPr lang="ar-IQ" b="1" i="1" dirty="0">
                <a:solidFill>
                  <a:schemeClr val="bg1"/>
                </a:solidFill>
              </a:rPr>
              <a:t>ابن محرز</a:t>
            </a:r>
          </a:p>
          <a:p>
            <a:pPr marL="0" indent="0" algn="just" rtl="0">
              <a:buNone/>
            </a:pPr>
            <a:r>
              <a:rPr lang="en-US" b="1" i="1" dirty="0">
                <a:solidFill>
                  <a:schemeClr val="bg1"/>
                </a:solidFill>
              </a:rPr>
              <a:t>             Abu Burdah   </a:t>
            </a:r>
            <a:r>
              <a:rPr lang="ar-IQ" b="1" i="1" dirty="0">
                <a:solidFill>
                  <a:schemeClr val="bg1"/>
                </a:solidFill>
              </a:rPr>
              <a:t>أبو بردة</a:t>
            </a:r>
            <a:r>
              <a:rPr lang="en-US" b="1" i="1" dirty="0">
                <a:solidFill>
                  <a:schemeClr val="bg1"/>
                </a:solidFill>
              </a:rPr>
              <a:t>                        </a:t>
            </a:r>
          </a:p>
          <a:p>
            <a:pPr marL="0" indent="0" algn="just" rtl="0">
              <a:buNone/>
            </a:pPr>
            <a:endParaRPr lang="en-US" dirty="0">
              <a:solidFill>
                <a:schemeClr val="bg1"/>
              </a:solidFill>
            </a:endParaRPr>
          </a:p>
          <a:p>
            <a:pPr marL="363538" indent="-363538" algn="just" rtl="0">
              <a:buNone/>
            </a:pPr>
            <a:r>
              <a:rPr lang="en-US" dirty="0">
                <a:solidFill>
                  <a:schemeClr val="bg1"/>
                </a:solidFill>
              </a:rPr>
              <a:t>6. No special consideration is given to the inflectional position of an Arabic word in Arabic sentences. Even if the name is given different vowel marks in different locations, it should be written the same in all instances. For example:</a:t>
            </a:r>
          </a:p>
          <a:p>
            <a:pPr marL="0" indent="0" algn="just" rtl="0">
              <a:buNone/>
            </a:pPr>
            <a:r>
              <a:rPr lang="en-US" b="1" i="1" dirty="0">
                <a:solidFill>
                  <a:schemeClr val="bg1"/>
                </a:solidFill>
              </a:rPr>
              <a:t>        `Abdullah narrated   </a:t>
            </a:r>
            <a:r>
              <a:rPr lang="ar-IQ" b="1" i="1" dirty="0">
                <a:solidFill>
                  <a:schemeClr val="bg1"/>
                </a:solidFill>
              </a:rPr>
              <a:t>عن عبدالله </a:t>
            </a:r>
          </a:p>
          <a:p>
            <a:pPr marL="0" indent="0" algn="just" rtl="0">
              <a:buNone/>
            </a:pPr>
            <a:r>
              <a:rPr lang="en-US" b="1" i="1" dirty="0">
                <a:solidFill>
                  <a:schemeClr val="bg1"/>
                </a:solidFill>
              </a:rPr>
              <a:t>         In Dhul-Hijjah  </a:t>
            </a:r>
            <a:r>
              <a:rPr lang="ar-IQ" b="1" i="1" dirty="0">
                <a:solidFill>
                  <a:schemeClr val="bg1"/>
                </a:solidFill>
              </a:rPr>
              <a:t>في ذي الحجة</a:t>
            </a:r>
          </a:p>
        </p:txBody>
      </p:sp>
    </p:spTree>
    <p:extLst>
      <p:ext uri="{BB962C8B-B14F-4D97-AF65-F5344CB8AC3E}">
        <p14:creationId xmlns:p14="http://schemas.microsoft.com/office/powerpoint/2010/main" val="32660044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48228" y="377371"/>
            <a:ext cx="10261600" cy="5892800"/>
          </a:xfrm>
        </p:spPr>
        <p:txBody>
          <a:bodyPr>
            <a:noAutofit/>
          </a:bodyPr>
          <a:lstStyle/>
          <a:p>
            <a:pPr marL="363538" indent="-363538" algn="just" rtl="0">
              <a:buNone/>
            </a:pPr>
            <a:r>
              <a:rPr lang="en-US" dirty="0">
                <a:solidFill>
                  <a:schemeClr val="bg1"/>
                </a:solidFill>
              </a:rPr>
              <a:t>7. To make plural form of a transliterated noun, just add </a:t>
            </a:r>
            <a:r>
              <a:rPr lang="en-US" i="1" dirty="0">
                <a:solidFill>
                  <a:schemeClr val="bg1"/>
                </a:solidFill>
              </a:rPr>
              <a:t>s </a:t>
            </a:r>
            <a:r>
              <a:rPr lang="en-US" dirty="0">
                <a:solidFill>
                  <a:schemeClr val="bg1"/>
                </a:solidFill>
              </a:rPr>
              <a:t>at the end of the singular form. For example:</a:t>
            </a:r>
          </a:p>
          <a:p>
            <a:pPr marL="0" indent="0" algn="just" rtl="0">
              <a:buNone/>
            </a:pPr>
            <a:r>
              <a:rPr lang="en-US" dirty="0">
                <a:solidFill>
                  <a:schemeClr val="bg1"/>
                </a:solidFill>
              </a:rPr>
              <a:t>            </a:t>
            </a:r>
          </a:p>
          <a:p>
            <a:pPr marL="0" indent="0" algn="just" rtl="0">
              <a:buNone/>
            </a:pPr>
            <a:endParaRPr lang="en-US" dirty="0">
              <a:solidFill>
                <a:schemeClr val="bg1"/>
              </a:solidFill>
            </a:endParaRPr>
          </a:p>
          <a:p>
            <a:pPr marL="0" indent="0" algn="just" rtl="0">
              <a:buNone/>
            </a:pPr>
            <a:endParaRPr lang="en-US" dirty="0">
              <a:solidFill>
                <a:schemeClr val="bg1"/>
              </a:solidFill>
            </a:endParaRPr>
          </a:p>
          <a:p>
            <a:pPr marL="0" indent="0" algn="just" rtl="0">
              <a:buNone/>
            </a:pPr>
            <a:endParaRPr lang="en-US" dirty="0">
              <a:solidFill>
                <a:schemeClr val="bg1"/>
              </a:solidFill>
            </a:endParaRPr>
          </a:p>
          <a:p>
            <a:pPr marL="0" indent="0" algn="just" rtl="0">
              <a:buNone/>
            </a:pPr>
            <a:endParaRPr lang="en-US" dirty="0">
              <a:solidFill>
                <a:schemeClr val="bg1"/>
              </a:solidFill>
            </a:endParaRPr>
          </a:p>
          <a:p>
            <a:pPr marL="0" indent="0" algn="just" rtl="0">
              <a:buNone/>
            </a:pPr>
            <a:r>
              <a:rPr lang="en-US" dirty="0">
                <a:solidFill>
                  <a:schemeClr val="bg1"/>
                </a:solidFill>
              </a:rPr>
              <a:t>However, some Arabic plural forms are popular in literature. You can use them, but just be consistent. For example:</a:t>
            </a:r>
          </a:p>
          <a:p>
            <a:pPr marL="0" indent="0" algn="just" rtl="0">
              <a:buNone/>
            </a:pPr>
            <a:r>
              <a:rPr lang="en-US" dirty="0">
                <a:solidFill>
                  <a:schemeClr val="bg1"/>
                </a:solidFill>
              </a:rPr>
              <a:t>                          </a:t>
            </a:r>
            <a:r>
              <a:rPr lang="en-US" b="1" i="1" dirty="0">
                <a:solidFill>
                  <a:schemeClr val="bg1"/>
                </a:solidFill>
              </a:rPr>
              <a:t>Ansar</a:t>
            </a:r>
            <a:r>
              <a:rPr lang="ar-IQ" b="1" i="1" dirty="0">
                <a:solidFill>
                  <a:schemeClr val="bg1"/>
                </a:solidFill>
              </a:rPr>
              <a:t>انصار   </a:t>
            </a:r>
            <a:r>
              <a:rPr lang="en-US" b="1" i="1" dirty="0">
                <a:solidFill>
                  <a:schemeClr val="bg1"/>
                </a:solidFill>
              </a:rPr>
              <a:t>             Muhajirin </a:t>
            </a:r>
            <a:r>
              <a:rPr lang="ar-IQ" b="1" i="1" dirty="0">
                <a:solidFill>
                  <a:schemeClr val="bg1"/>
                </a:solidFill>
              </a:rPr>
              <a:t>مهاجرين     </a:t>
            </a:r>
          </a:p>
          <a:p>
            <a:pPr marL="0" indent="0" algn="just" rtl="0">
              <a:buNone/>
            </a:pPr>
            <a:r>
              <a:rPr lang="en-US" b="1" i="1" dirty="0">
                <a:solidFill>
                  <a:schemeClr val="bg1"/>
                </a:solidFill>
              </a:rPr>
              <a:t>                         fatawa </a:t>
            </a:r>
            <a:r>
              <a:rPr lang="ar-IQ" b="1" i="1" dirty="0">
                <a:solidFill>
                  <a:schemeClr val="bg1"/>
                </a:solidFill>
              </a:rPr>
              <a:t>               فتاوى</a:t>
            </a:r>
            <a:r>
              <a:rPr lang="en-US" b="1" i="1" dirty="0">
                <a:solidFill>
                  <a:schemeClr val="bg1"/>
                </a:solidFill>
              </a:rPr>
              <a:t>mujahidin </a:t>
            </a:r>
            <a:r>
              <a:rPr lang="ar-IQ" b="1" i="1" dirty="0">
                <a:solidFill>
                  <a:schemeClr val="bg1"/>
                </a:solidFill>
              </a:rPr>
              <a:t>مجاهدين</a:t>
            </a:r>
            <a:r>
              <a:rPr lang="ar-IQ" dirty="0">
                <a:solidFill>
                  <a:schemeClr val="bg1"/>
                </a:solidFill>
              </a:rPr>
              <a:t>      </a:t>
            </a:r>
          </a:p>
        </p:txBody>
      </p:sp>
      <p:graphicFrame>
        <p:nvGraphicFramePr>
          <p:cNvPr id="4" name="Table 3"/>
          <p:cNvGraphicFramePr>
            <a:graphicFrameLocks noGrp="1"/>
          </p:cNvGraphicFramePr>
          <p:nvPr>
            <p:extLst>
              <p:ext uri="{D42A27DB-BD31-4B8C-83A1-F6EECF244321}">
                <p14:modId xmlns:p14="http://schemas.microsoft.com/office/powerpoint/2010/main" val="310772189"/>
              </p:ext>
            </p:extLst>
          </p:nvPr>
        </p:nvGraphicFramePr>
        <p:xfrm>
          <a:off x="2032000" y="1497148"/>
          <a:ext cx="8128000" cy="2286000"/>
        </p:xfrm>
        <a:graphic>
          <a:graphicData uri="http://schemas.openxmlformats.org/drawingml/2006/table">
            <a:tbl>
              <a:tblPr rtl="1" firstRow="1" bandRow="1">
                <a:tableStyleId>{5C22544A-7EE6-4342-B048-85BDC9FD1C3A}</a:tableStyleId>
              </a:tblPr>
              <a:tblGrid>
                <a:gridCol w="4064000">
                  <a:extLst>
                    <a:ext uri="{9D8B030D-6E8A-4147-A177-3AD203B41FA5}">
                      <a16:colId xmlns:a16="http://schemas.microsoft.com/office/drawing/2014/main" val="20000"/>
                    </a:ext>
                  </a:extLst>
                </a:gridCol>
                <a:gridCol w="4064000">
                  <a:extLst>
                    <a:ext uri="{9D8B030D-6E8A-4147-A177-3AD203B41FA5}">
                      <a16:colId xmlns:a16="http://schemas.microsoft.com/office/drawing/2014/main" val="20001"/>
                    </a:ext>
                  </a:extLst>
                </a:gridCol>
              </a:tblGrid>
              <a:tr h="0">
                <a:tc>
                  <a:txBody>
                    <a:bodyPr/>
                    <a:lstStyle/>
                    <a:p>
                      <a:pPr algn="ctr" rtl="0"/>
                      <a:r>
                        <a:rPr lang="en-US" dirty="0">
                          <a:solidFill>
                            <a:schemeClr val="bg1"/>
                          </a:solidFill>
                        </a:rPr>
                        <a:t>PLURAL</a:t>
                      </a:r>
                      <a:endParaRPr lang="ar-IQ" dirty="0"/>
                    </a:p>
                  </a:txBody>
                  <a:tcPr/>
                </a:tc>
                <a:tc>
                  <a:txBody>
                    <a:bodyPr/>
                    <a:lstStyle/>
                    <a:p>
                      <a:pPr algn="ctr" rtl="0"/>
                      <a:r>
                        <a:rPr lang="en-US" dirty="0">
                          <a:solidFill>
                            <a:schemeClr val="bg1"/>
                          </a:solidFill>
                        </a:rPr>
                        <a:t>SINGULAR </a:t>
                      </a:r>
                      <a:endParaRPr lang="ar-IQ" dirty="0"/>
                    </a:p>
                  </a:txBody>
                  <a:tcPr/>
                </a:tc>
                <a:extLst>
                  <a:ext uri="{0D108BD9-81ED-4DB2-BD59-A6C34878D82A}">
                    <a16:rowId xmlns:a16="http://schemas.microsoft.com/office/drawing/2014/main" val="10000"/>
                  </a:ext>
                </a:extLst>
              </a:tr>
              <a:tr h="492411">
                <a:tc>
                  <a:txBody>
                    <a:bodyPr/>
                    <a:lstStyle/>
                    <a:p>
                      <a:pPr algn="ctr" rtl="0"/>
                      <a:r>
                        <a:rPr lang="en-US" b="1" i="1" dirty="0">
                          <a:solidFill>
                            <a:schemeClr val="bg1"/>
                          </a:solidFill>
                        </a:rPr>
                        <a:t>hadiths</a:t>
                      </a:r>
                      <a:endParaRPr lang="ar-IQ" b="1" i="1"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b="1" i="1" dirty="0">
                          <a:solidFill>
                            <a:schemeClr val="bg1"/>
                          </a:solidFill>
                        </a:rPr>
                        <a:t>hadith</a:t>
                      </a:r>
                    </a:p>
                    <a:p>
                      <a:pPr algn="ctr" rtl="0"/>
                      <a:endParaRPr lang="ar-IQ" b="1" i="1" dirty="0"/>
                    </a:p>
                  </a:txBody>
                  <a:tcPr/>
                </a:tc>
                <a:extLst>
                  <a:ext uri="{0D108BD9-81ED-4DB2-BD59-A6C34878D82A}">
                    <a16:rowId xmlns:a16="http://schemas.microsoft.com/office/drawing/2014/main" val="10001"/>
                  </a:ext>
                </a:extLst>
              </a:tr>
              <a:tr h="492411">
                <a:tc>
                  <a:txBody>
                    <a:bodyPr/>
                    <a:lstStyle/>
                    <a:p>
                      <a:pPr algn="ctr" rtl="0"/>
                      <a:r>
                        <a:rPr lang="en-US" b="1" i="1" dirty="0">
                          <a:solidFill>
                            <a:schemeClr val="bg1"/>
                          </a:solidFill>
                        </a:rPr>
                        <a:t>dirhams</a:t>
                      </a:r>
                      <a:endParaRPr lang="ar-IQ" b="1" i="1"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b="1" i="1" dirty="0">
                          <a:solidFill>
                            <a:schemeClr val="bg1"/>
                          </a:solidFill>
                        </a:rPr>
                        <a:t>Dirham</a:t>
                      </a:r>
                    </a:p>
                    <a:p>
                      <a:pPr algn="ctr" rtl="0"/>
                      <a:endParaRPr lang="ar-IQ" b="1" i="1" dirty="0"/>
                    </a:p>
                  </a:txBody>
                  <a:tcPr/>
                </a:tc>
                <a:extLst>
                  <a:ext uri="{0D108BD9-81ED-4DB2-BD59-A6C34878D82A}">
                    <a16:rowId xmlns:a16="http://schemas.microsoft.com/office/drawing/2014/main" val="10002"/>
                  </a:ext>
                </a:extLst>
              </a:tr>
              <a:tr h="492411">
                <a:tc>
                  <a:txBody>
                    <a:bodyPr/>
                    <a:lstStyle/>
                    <a:p>
                      <a:pPr algn="ctr" rtl="0"/>
                      <a:r>
                        <a:rPr lang="en-US" b="1" i="1" dirty="0">
                          <a:solidFill>
                            <a:schemeClr val="bg1"/>
                          </a:solidFill>
                        </a:rPr>
                        <a:t>dinars</a:t>
                      </a:r>
                      <a:endParaRPr lang="ar-IQ" b="1" i="1"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b="1" i="1" dirty="0">
                          <a:solidFill>
                            <a:schemeClr val="bg1"/>
                          </a:solidFill>
                        </a:rPr>
                        <a:t>dinar</a:t>
                      </a:r>
                    </a:p>
                    <a:p>
                      <a:pPr algn="ctr" rtl="0"/>
                      <a:endParaRPr lang="ar-IQ" b="1" i="1" dirty="0"/>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5245570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1411" y="261258"/>
            <a:ext cx="10397445" cy="6255656"/>
          </a:xfrm>
        </p:spPr>
        <p:txBody>
          <a:bodyPr>
            <a:normAutofit fontScale="92500" lnSpcReduction="20000"/>
          </a:bodyPr>
          <a:lstStyle/>
          <a:p>
            <a:pPr marL="363538" indent="-363538" algn="just" rtl="0">
              <a:buNone/>
            </a:pPr>
            <a:r>
              <a:rPr lang="en-US" dirty="0">
                <a:solidFill>
                  <a:schemeClr val="bg1"/>
                </a:solidFill>
              </a:rPr>
              <a:t>8. When Arabic letters – which are represented with one English letter – are doubled, the English equivalent should also be doubled. Example:</a:t>
            </a:r>
          </a:p>
          <a:p>
            <a:pPr marL="0" indent="0" algn="l" rtl="0">
              <a:buNone/>
            </a:pPr>
            <a:r>
              <a:rPr lang="en-US" b="1" i="1" dirty="0">
                <a:solidFill>
                  <a:schemeClr val="bg1"/>
                </a:solidFill>
              </a:rPr>
              <a:t>           Shaddad    </a:t>
            </a:r>
            <a:r>
              <a:rPr lang="ar-IQ" b="1" i="1" dirty="0">
                <a:solidFill>
                  <a:schemeClr val="bg1"/>
                </a:solidFill>
              </a:rPr>
              <a:t>شداد</a:t>
            </a:r>
            <a:r>
              <a:rPr lang="en-US" b="1" i="1" dirty="0">
                <a:solidFill>
                  <a:schemeClr val="bg1"/>
                </a:solidFill>
              </a:rPr>
              <a:t>            Ghassan </a:t>
            </a:r>
            <a:r>
              <a:rPr lang="ar-IQ" b="1" i="1" dirty="0">
                <a:solidFill>
                  <a:schemeClr val="bg1"/>
                </a:solidFill>
              </a:rPr>
              <a:t>غسان   </a:t>
            </a:r>
            <a:r>
              <a:rPr lang="en-US" b="1" i="1" dirty="0">
                <a:solidFill>
                  <a:schemeClr val="bg1"/>
                </a:solidFill>
              </a:rPr>
              <a:t>      Muttalib </a:t>
            </a:r>
            <a:r>
              <a:rPr lang="ar-IQ" b="1" i="1" dirty="0">
                <a:solidFill>
                  <a:schemeClr val="bg1"/>
                </a:solidFill>
              </a:rPr>
              <a:t>مطلب  </a:t>
            </a:r>
          </a:p>
          <a:p>
            <a:pPr marL="0" indent="0" algn="l" rtl="0">
              <a:buNone/>
            </a:pPr>
            <a:endParaRPr lang="en-US" sz="100" dirty="0">
              <a:solidFill>
                <a:schemeClr val="bg1"/>
              </a:solidFill>
            </a:endParaRPr>
          </a:p>
          <a:p>
            <a:pPr marL="0" indent="0" algn="l" rtl="0">
              <a:buNone/>
            </a:pPr>
            <a:r>
              <a:rPr lang="en-US" dirty="0">
                <a:solidFill>
                  <a:schemeClr val="bg1"/>
                </a:solidFill>
              </a:rPr>
              <a:t>    Sometimes an Arabic letter is represented by a combination of two English letters. In this case when the Arabic letter is doubled, the English equivalent is not. For example:</a:t>
            </a:r>
          </a:p>
          <a:p>
            <a:pPr marL="0" indent="0" algn="l" rtl="0">
              <a:buNone/>
            </a:pPr>
            <a:r>
              <a:rPr lang="en-US" b="1" i="1" dirty="0">
                <a:solidFill>
                  <a:schemeClr val="bg1"/>
                </a:solidFill>
              </a:rPr>
              <a:t>            Bashar </a:t>
            </a:r>
            <a:r>
              <a:rPr lang="ar-IQ" b="1" i="1" dirty="0">
                <a:solidFill>
                  <a:schemeClr val="bg1"/>
                </a:solidFill>
              </a:rPr>
              <a:t>                                      بشار </a:t>
            </a:r>
            <a:r>
              <a:rPr lang="en-US" b="1" i="1" dirty="0">
                <a:solidFill>
                  <a:schemeClr val="bg1"/>
                </a:solidFill>
              </a:rPr>
              <a:t>Nakhal </a:t>
            </a:r>
            <a:r>
              <a:rPr lang="ar-IQ" b="1" i="1" dirty="0">
                <a:solidFill>
                  <a:schemeClr val="bg1"/>
                </a:solidFill>
              </a:rPr>
              <a:t>نخال </a:t>
            </a:r>
            <a:endParaRPr lang="en-US" b="1" i="1" dirty="0">
              <a:solidFill>
                <a:schemeClr val="bg1"/>
              </a:solidFill>
            </a:endParaRPr>
          </a:p>
          <a:p>
            <a:pPr marL="0" indent="0" algn="l" rtl="0">
              <a:buNone/>
            </a:pPr>
            <a:endParaRPr lang="en-US" b="1" i="1" dirty="0">
              <a:solidFill>
                <a:schemeClr val="bg1"/>
              </a:solidFill>
            </a:endParaRPr>
          </a:p>
          <a:p>
            <a:pPr marL="261938" indent="-261938" algn="just" rtl="0">
              <a:buNone/>
            </a:pPr>
            <a:r>
              <a:rPr lang="en-US" dirty="0">
                <a:solidFill>
                  <a:schemeClr val="bg1"/>
                </a:solidFill>
              </a:rPr>
              <a:t>9. Names beginning with the Arabic word </a:t>
            </a:r>
            <a:r>
              <a:rPr lang="en-US" i="1" dirty="0">
                <a:solidFill>
                  <a:schemeClr val="bg1"/>
                </a:solidFill>
              </a:rPr>
              <a:t>`abd </a:t>
            </a:r>
            <a:r>
              <a:rPr lang="en-US" dirty="0">
                <a:solidFill>
                  <a:schemeClr val="bg1"/>
                </a:solidFill>
              </a:rPr>
              <a:t>(</a:t>
            </a:r>
            <a:r>
              <a:rPr lang="ar-IQ" dirty="0">
                <a:solidFill>
                  <a:schemeClr val="bg1"/>
                </a:solidFill>
              </a:rPr>
              <a:t>( عبد </a:t>
            </a:r>
            <a:r>
              <a:rPr lang="en-US" dirty="0">
                <a:solidFill>
                  <a:schemeClr val="bg1"/>
                </a:solidFill>
              </a:rPr>
              <a:t> are transliterated as “`Abdul-”. For example:</a:t>
            </a:r>
          </a:p>
          <a:p>
            <a:pPr marL="0" indent="0" algn="l" rtl="0">
              <a:buNone/>
            </a:pPr>
            <a:r>
              <a:rPr lang="en-US" b="1" i="1" dirty="0">
                <a:solidFill>
                  <a:schemeClr val="bg1"/>
                </a:solidFill>
              </a:rPr>
              <a:t>                            `Abdul-Rahman </a:t>
            </a:r>
            <a:r>
              <a:rPr lang="ar-IQ" b="1" i="1" dirty="0">
                <a:solidFill>
                  <a:schemeClr val="bg1"/>
                </a:solidFill>
              </a:rPr>
              <a:t>عبدالرحمن</a:t>
            </a:r>
            <a:r>
              <a:rPr lang="en-US" b="1" i="1" dirty="0">
                <a:solidFill>
                  <a:schemeClr val="bg1"/>
                </a:solidFill>
              </a:rPr>
              <a:t>                     Abdul-</a:t>
            </a:r>
            <a:r>
              <a:rPr lang="en-US" b="1" i="1" dirty="0" err="1">
                <a:solidFill>
                  <a:schemeClr val="bg1"/>
                </a:solidFill>
              </a:rPr>
              <a:t>Razzaq</a:t>
            </a:r>
            <a:r>
              <a:rPr lang="en-US" b="1" i="1" dirty="0">
                <a:solidFill>
                  <a:schemeClr val="bg1"/>
                </a:solidFill>
              </a:rPr>
              <a:t> </a:t>
            </a:r>
            <a:r>
              <a:rPr lang="ar-IQ" b="1" i="1" dirty="0">
                <a:solidFill>
                  <a:schemeClr val="bg1"/>
                </a:solidFill>
              </a:rPr>
              <a:t>عبدالرزاق  </a:t>
            </a:r>
          </a:p>
          <a:p>
            <a:pPr marL="0" indent="0" algn="l" rtl="0">
              <a:buNone/>
            </a:pPr>
            <a:r>
              <a:rPr lang="en-US" b="1" i="1" dirty="0">
                <a:solidFill>
                  <a:schemeClr val="bg1"/>
                </a:solidFill>
              </a:rPr>
              <a:t>                             `Abdul-</a:t>
            </a:r>
            <a:r>
              <a:rPr lang="en-US" b="1" i="1" dirty="0" err="1">
                <a:solidFill>
                  <a:schemeClr val="bg1"/>
                </a:solidFill>
              </a:rPr>
              <a:t>Qadir</a:t>
            </a:r>
            <a:r>
              <a:rPr lang="en-US" b="1" i="1" dirty="0">
                <a:solidFill>
                  <a:schemeClr val="bg1"/>
                </a:solidFill>
              </a:rPr>
              <a:t> </a:t>
            </a:r>
            <a:r>
              <a:rPr lang="ar-IQ" b="1" i="1" dirty="0">
                <a:solidFill>
                  <a:schemeClr val="bg1"/>
                </a:solidFill>
              </a:rPr>
              <a:t>عبدالقادر   </a:t>
            </a:r>
          </a:p>
          <a:p>
            <a:pPr marL="0" indent="0" algn="l" rtl="0">
              <a:buNone/>
            </a:pPr>
            <a:r>
              <a:rPr lang="en-US" dirty="0">
                <a:solidFill>
                  <a:schemeClr val="bg1"/>
                </a:solidFill>
              </a:rPr>
              <a:t>     However, there are some exceptions to this rule with names that are usually written as one block. For example:</a:t>
            </a:r>
          </a:p>
          <a:p>
            <a:pPr marL="0" indent="0" algn="l" rtl="0">
              <a:buNone/>
            </a:pPr>
            <a:r>
              <a:rPr lang="en-US" dirty="0">
                <a:solidFill>
                  <a:schemeClr val="bg1"/>
                </a:solidFill>
              </a:rPr>
              <a:t>                               `Abdullah </a:t>
            </a:r>
            <a:r>
              <a:rPr lang="ar-IQ" dirty="0">
                <a:solidFill>
                  <a:schemeClr val="bg1"/>
                </a:solidFill>
              </a:rPr>
              <a:t>                  عبدالله    </a:t>
            </a:r>
            <a:r>
              <a:rPr lang="en-US" dirty="0">
                <a:solidFill>
                  <a:schemeClr val="bg1"/>
                </a:solidFill>
              </a:rPr>
              <a:t>`Ubaidullah </a:t>
            </a:r>
            <a:r>
              <a:rPr lang="ar-IQ" dirty="0">
                <a:solidFill>
                  <a:schemeClr val="bg1"/>
                </a:solidFill>
              </a:rPr>
              <a:t>عبيد الله      </a:t>
            </a:r>
            <a:endParaRPr lang="ar-IQ" b="1" i="1" dirty="0">
              <a:solidFill>
                <a:schemeClr val="bg1"/>
              </a:solidFill>
            </a:endParaRPr>
          </a:p>
        </p:txBody>
      </p:sp>
    </p:spTree>
    <p:extLst>
      <p:ext uri="{BB962C8B-B14F-4D97-AF65-F5344CB8AC3E}">
        <p14:creationId xmlns:p14="http://schemas.microsoft.com/office/powerpoint/2010/main" val="17106931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3" y="618518"/>
            <a:ext cx="9905998" cy="1048917"/>
          </a:xfrm>
        </p:spPr>
        <p:txBody>
          <a:bodyPr/>
          <a:lstStyle/>
          <a:p>
            <a:pPr algn="ctr" rtl="0"/>
            <a:r>
              <a:rPr lang="en-US" sz="4400" dirty="0">
                <a:solidFill>
                  <a:schemeClr val="bg1"/>
                </a:solidFill>
              </a:rPr>
              <a:t>transliteration</a:t>
            </a:r>
            <a:endParaRPr lang="ar-IQ" dirty="0">
              <a:solidFill>
                <a:schemeClr val="bg1"/>
              </a:solidFill>
            </a:endParaRPr>
          </a:p>
        </p:txBody>
      </p:sp>
      <p:sp>
        <p:nvSpPr>
          <p:cNvPr id="3" name="Content Placeholder 2"/>
          <p:cNvSpPr>
            <a:spLocks noGrp="1"/>
          </p:cNvSpPr>
          <p:nvPr>
            <p:ph idx="1"/>
          </p:nvPr>
        </p:nvSpPr>
        <p:spPr>
          <a:xfrm>
            <a:off x="1141412" y="1532965"/>
            <a:ext cx="9905999" cy="5002306"/>
          </a:xfrm>
        </p:spPr>
        <p:txBody>
          <a:bodyPr>
            <a:normAutofit/>
          </a:bodyPr>
          <a:lstStyle/>
          <a:p>
            <a:pPr marL="0" indent="0" algn="just" rtl="0">
              <a:buNone/>
            </a:pPr>
            <a:r>
              <a:rPr lang="en-US" dirty="0">
                <a:solidFill>
                  <a:schemeClr val="bg1"/>
                </a:solidFill>
              </a:rPr>
              <a:t>It is meant the replacement of source language letters ( i.e. graphological units ) by non-equivalent target language letters, on the basis of a set of conventionally established rules. Also, Transliteration means transferring the letters or characters (of a word) from one alphabet to another .</a:t>
            </a:r>
          </a:p>
          <a:p>
            <a:pPr marL="0" indent="0" algn="just" rtl="0">
              <a:buNone/>
            </a:pPr>
            <a:r>
              <a:rPr lang="en-US" dirty="0">
                <a:solidFill>
                  <a:schemeClr val="bg1"/>
                </a:solidFill>
              </a:rPr>
              <a:t>For example:</a:t>
            </a:r>
          </a:p>
          <a:p>
            <a:pPr marL="0" indent="0" algn="just" rtl="0">
              <a:buNone/>
            </a:pPr>
            <a:r>
              <a:rPr lang="en-US" b="1" i="1" dirty="0">
                <a:solidFill>
                  <a:schemeClr val="bg1"/>
                </a:solidFill>
              </a:rPr>
              <a:t>Garage = </a:t>
            </a:r>
            <a:r>
              <a:rPr lang="ar-IQ" b="1" i="1" dirty="0">
                <a:solidFill>
                  <a:schemeClr val="bg1"/>
                </a:solidFill>
              </a:rPr>
              <a:t>كراج</a:t>
            </a:r>
          </a:p>
          <a:p>
            <a:pPr marL="0" indent="0" algn="just" rtl="0">
              <a:buNone/>
            </a:pPr>
            <a:r>
              <a:rPr lang="en-US" b="1" i="1" dirty="0">
                <a:solidFill>
                  <a:schemeClr val="bg1"/>
                </a:solidFill>
              </a:rPr>
              <a:t>Alcohol = </a:t>
            </a:r>
            <a:r>
              <a:rPr lang="ar-IQ" b="1" i="1" dirty="0">
                <a:solidFill>
                  <a:schemeClr val="bg1"/>
                </a:solidFill>
              </a:rPr>
              <a:t>الكحول</a:t>
            </a:r>
          </a:p>
          <a:p>
            <a:pPr marL="0" indent="0" algn="just" rtl="0">
              <a:buNone/>
            </a:pPr>
            <a:r>
              <a:rPr lang="en-US" b="1" i="1" dirty="0">
                <a:solidFill>
                  <a:schemeClr val="bg1"/>
                </a:solidFill>
              </a:rPr>
              <a:t>Bank =</a:t>
            </a:r>
            <a:r>
              <a:rPr lang="ar-IQ" b="1" i="1" dirty="0">
                <a:solidFill>
                  <a:schemeClr val="bg1"/>
                </a:solidFill>
              </a:rPr>
              <a:t>بنك   </a:t>
            </a:r>
            <a:endParaRPr lang="en-US" b="1" i="1" dirty="0">
              <a:solidFill>
                <a:schemeClr val="bg1"/>
              </a:solidFill>
            </a:endParaRPr>
          </a:p>
        </p:txBody>
      </p:sp>
    </p:spTree>
    <p:extLst>
      <p:ext uri="{BB962C8B-B14F-4D97-AF65-F5344CB8AC3E}">
        <p14:creationId xmlns:p14="http://schemas.microsoft.com/office/powerpoint/2010/main" val="14746331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F14286F-573F-4E84-8F0F-C5699C403AAB}"/>
              </a:ext>
            </a:extLst>
          </p:cNvPr>
          <p:cNvSpPr>
            <a:spLocks noGrp="1"/>
          </p:cNvSpPr>
          <p:nvPr>
            <p:ph idx="1"/>
          </p:nvPr>
        </p:nvSpPr>
        <p:spPr>
          <a:xfrm>
            <a:off x="1141412" y="278296"/>
            <a:ext cx="10387979" cy="5512905"/>
          </a:xfrm>
        </p:spPr>
        <p:txBody>
          <a:bodyPr>
            <a:normAutofit fontScale="92500" lnSpcReduction="10000"/>
          </a:bodyPr>
          <a:lstStyle/>
          <a:p>
            <a:pPr algn="just"/>
            <a:r>
              <a:rPr lang="ar-IQ" dirty="0">
                <a:solidFill>
                  <a:schemeClr val="bg1"/>
                </a:solidFill>
              </a:rPr>
              <a:t>التعريب غير الترجمة فالترجمة كما سبق ان قلنا نقل معنى و أسلوب من لغة الى أخرى بينما التعريب هو رسم لفظة اجنبية بحروف عربية . و يطلق عليه أيضا </a:t>
            </a:r>
            <a:r>
              <a:rPr lang="en-US" dirty="0">
                <a:solidFill>
                  <a:schemeClr val="bg1"/>
                </a:solidFill>
              </a:rPr>
              <a:t>(Transcription)</a:t>
            </a:r>
            <a:r>
              <a:rPr lang="ar-IQ" dirty="0">
                <a:solidFill>
                  <a:schemeClr val="bg1"/>
                </a:solidFill>
              </a:rPr>
              <a:t> "الترجمة الصوتية" و الطريقة المتبعة فيها هي نفس طريقة قدماء العرب، أي كتابة الحروف التي لا نظير لها في العربية بما يقاربها في النطق مع اصطلاح الحروف التالية لما ليس من حروفنا الابجدية، و هي مقتبسة من الفارسية :</a:t>
            </a:r>
          </a:p>
          <a:p>
            <a:pPr marL="0" indent="0" algn="just">
              <a:buNone/>
            </a:pPr>
            <a:r>
              <a:rPr lang="ar-IQ" dirty="0">
                <a:solidFill>
                  <a:schemeClr val="bg1"/>
                </a:solidFill>
              </a:rPr>
              <a:t>- </a:t>
            </a:r>
            <a:r>
              <a:rPr lang="ar-SA" dirty="0">
                <a:solidFill>
                  <a:schemeClr val="bg1"/>
                </a:solidFill>
              </a:rPr>
              <a:t>پ</a:t>
            </a:r>
            <a:r>
              <a:rPr lang="en-US" dirty="0">
                <a:solidFill>
                  <a:schemeClr val="bg1"/>
                </a:solidFill>
              </a:rPr>
              <a:t> P </a:t>
            </a:r>
            <a:r>
              <a:rPr lang="ar-IQ" dirty="0">
                <a:solidFill>
                  <a:schemeClr val="bg1"/>
                </a:solidFill>
              </a:rPr>
              <a:t>                                                              -  </a:t>
            </a:r>
            <a:r>
              <a:rPr lang="ar-SA" dirty="0">
                <a:solidFill>
                  <a:schemeClr val="bg1"/>
                </a:solidFill>
              </a:rPr>
              <a:t>چ</a:t>
            </a:r>
            <a:r>
              <a:rPr lang="ar-IQ" dirty="0">
                <a:solidFill>
                  <a:schemeClr val="bg1"/>
                </a:solidFill>
              </a:rPr>
              <a:t>  </a:t>
            </a:r>
            <a:r>
              <a:rPr lang="en-US" dirty="0">
                <a:solidFill>
                  <a:schemeClr val="bg1"/>
                </a:solidFill>
              </a:rPr>
              <a:t> CH</a:t>
            </a:r>
            <a:r>
              <a:rPr lang="ar-IQ" dirty="0">
                <a:solidFill>
                  <a:schemeClr val="bg1"/>
                </a:solidFill>
              </a:rPr>
              <a:t> </a:t>
            </a:r>
          </a:p>
          <a:p>
            <a:pPr marL="0" indent="0" algn="just">
              <a:buNone/>
            </a:pPr>
            <a:r>
              <a:rPr lang="ar-IQ" dirty="0">
                <a:solidFill>
                  <a:schemeClr val="bg1"/>
                </a:solidFill>
              </a:rPr>
              <a:t> -</a:t>
            </a:r>
            <a:r>
              <a:rPr lang="en-US" dirty="0">
                <a:solidFill>
                  <a:schemeClr val="bg1"/>
                </a:solidFill>
              </a:rPr>
              <a:t> </a:t>
            </a:r>
            <a:r>
              <a:rPr lang="ar-SA" dirty="0">
                <a:solidFill>
                  <a:schemeClr val="bg1"/>
                </a:solidFill>
              </a:rPr>
              <a:t>ژ</a:t>
            </a:r>
            <a:r>
              <a:rPr lang="ar-IQ" dirty="0">
                <a:solidFill>
                  <a:schemeClr val="bg1"/>
                </a:solidFill>
              </a:rPr>
              <a:t>  (الحرف المتوسط بين الزاي و الشين كما في كلمة </a:t>
            </a:r>
            <a:r>
              <a:rPr lang="en-US" dirty="0">
                <a:solidFill>
                  <a:schemeClr val="bg1"/>
                </a:solidFill>
              </a:rPr>
              <a:t>Treasure</a:t>
            </a:r>
            <a:r>
              <a:rPr lang="ar-IQ" dirty="0">
                <a:solidFill>
                  <a:schemeClr val="bg1"/>
                </a:solidFill>
              </a:rPr>
              <a:t> )(كنز) </a:t>
            </a:r>
          </a:p>
          <a:p>
            <a:pPr marL="0" indent="0" algn="just">
              <a:buNone/>
            </a:pPr>
            <a:r>
              <a:rPr lang="ar-IQ" dirty="0">
                <a:solidFill>
                  <a:schemeClr val="bg1"/>
                </a:solidFill>
              </a:rPr>
              <a:t>– </a:t>
            </a:r>
            <a:r>
              <a:rPr lang="ar-SA" dirty="0">
                <a:solidFill>
                  <a:schemeClr val="bg1"/>
                </a:solidFill>
              </a:rPr>
              <a:t>گ</a:t>
            </a:r>
            <a:r>
              <a:rPr lang="ar-IQ" dirty="0">
                <a:solidFill>
                  <a:schemeClr val="bg1"/>
                </a:solidFill>
              </a:rPr>
              <a:t>ـ  </a:t>
            </a:r>
            <a:r>
              <a:rPr lang="en-US" dirty="0">
                <a:solidFill>
                  <a:schemeClr val="bg1"/>
                </a:solidFill>
              </a:rPr>
              <a:t>G</a:t>
            </a:r>
            <a:r>
              <a:rPr lang="ar-IQ" dirty="0">
                <a:solidFill>
                  <a:schemeClr val="bg1"/>
                </a:solidFill>
              </a:rPr>
              <a:t>                                                           -  </a:t>
            </a:r>
            <a:r>
              <a:rPr lang="ar-SA" dirty="0">
                <a:solidFill>
                  <a:schemeClr val="bg1"/>
                </a:solidFill>
              </a:rPr>
              <a:t>ڤ</a:t>
            </a:r>
            <a:r>
              <a:rPr lang="en-US" dirty="0">
                <a:solidFill>
                  <a:schemeClr val="bg1"/>
                </a:solidFill>
              </a:rPr>
              <a:t> </a:t>
            </a:r>
            <a:r>
              <a:rPr lang="ar-IQ" dirty="0">
                <a:solidFill>
                  <a:schemeClr val="bg1"/>
                </a:solidFill>
              </a:rPr>
              <a:t> </a:t>
            </a:r>
            <a:r>
              <a:rPr lang="en-US" dirty="0">
                <a:solidFill>
                  <a:schemeClr val="bg1"/>
                </a:solidFill>
              </a:rPr>
              <a:t>V</a:t>
            </a:r>
            <a:r>
              <a:rPr lang="ar-IQ" dirty="0">
                <a:solidFill>
                  <a:schemeClr val="bg1"/>
                </a:solidFill>
              </a:rPr>
              <a:t>.</a:t>
            </a:r>
            <a:endParaRPr lang="en-US" dirty="0">
              <a:solidFill>
                <a:schemeClr val="bg1"/>
              </a:solidFill>
            </a:endParaRPr>
          </a:p>
          <a:p>
            <a:pPr marL="0" indent="0" algn="just">
              <a:buNone/>
            </a:pPr>
            <a:r>
              <a:rPr lang="ar-IQ" dirty="0">
                <a:solidFill>
                  <a:schemeClr val="bg1"/>
                </a:solidFill>
              </a:rPr>
              <a:t>اما العكس أي كتابة الالفاظ الأجنبية بحروف عربية فالطريقة المتبعة هي ما اصطلح عليه مؤتمر المستشرقين المنعقد في استوكهولم سنة 1898 من اتباع الجدول التالي مرجعا لهذا الغرض:</a:t>
            </a:r>
          </a:p>
          <a:p>
            <a:pPr marL="0" indent="0" algn="just">
              <a:buNone/>
            </a:pPr>
            <a:r>
              <a:rPr lang="ar-IQ" dirty="0">
                <a:solidFill>
                  <a:schemeClr val="bg1"/>
                </a:solidFill>
              </a:rPr>
              <a:t>أ </a:t>
            </a:r>
            <a:r>
              <a:rPr lang="en-US" dirty="0">
                <a:solidFill>
                  <a:schemeClr val="bg1"/>
                </a:solidFill>
              </a:rPr>
              <a:t>A </a:t>
            </a:r>
            <a:r>
              <a:rPr lang="ar-IQ" dirty="0">
                <a:solidFill>
                  <a:schemeClr val="bg1"/>
                </a:solidFill>
              </a:rPr>
              <a:t>  -  ب  </a:t>
            </a:r>
            <a:r>
              <a:rPr lang="en-US" dirty="0">
                <a:solidFill>
                  <a:schemeClr val="bg1"/>
                </a:solidFill>
              </a:rPr>
              <a:t>B</a:t>
            </a:r>
            <a:r>
              <a:rPr lang="ar-IQ" dirty="0">
                <a:solidFill>
                  <a:schemeClr val="bg1"/>
                </a:solidFill>
              </a:rPr>
              <a:t>  -  ت  </a:t>
            </a:r>
            <a:r>
              <a:rPr lang="en-US" dirty="0">
                <a:solidFill>
                  <a:schemeClr val="bg1"/>
                </a:solidFill>
              </a:rPr>
              <a:t>T</a:t>
            </a:r>
            <a:r>
              <a:rPr lang="ar-IQ" dirty="0">
                <a:solidFill>
                  <a:schemeClr val="bg1"/>
                </a:solidFill>
              </a:rPr>
              <a:t>   -  ث  </a:t>
            </a:r>
            <a:r>
              <a:rPr lang="en-US" dirty="0">
                <a:solidFill>
                  <a:schemeClr val="bg1"/>
                </a:solidFill>
              </a:rPr>
              <a:t>Th</a:t>
            </a:r>
            <a:r>
              <a:rPr lang="ar-IQ" dirty="0">
                <a:solidFill>
                  <a:schemeClr val="bg1"/>
                </a:solidFill>
              </a:rPr>
              <a:t>   -   ج  </a:t>
            </a:r>
            <a:r>
              <a:rPr lang="en-US" dirty="0">
                <a:solidFill>
                  <a:schemeClr val="bg1"/>
                </a:solidFill>
              </a:rPr>
              <a:t>J</a:t>
            </a:r>
            <a:r>
              <a:rPr lang="ar-IQ" dirty="0">
                <a:solidFill>
                  <a:schemeClr val="bg1"/>
                </a:solidFill>
              </a:rPr>
              <a:t>   -   ح  </a:t>
            </a:r>
            <a:r>
              <a:rPr lang="en-US" dirty="0">
                <a:solidFill>
                  <a:schemeClr val="bg1"/>
                </a:solidFill>
              </a:rPr>
              <a:t>H</a:t>
            </a:r>
            <a:r>
              <a:rPr lang="ar-IQ" dirty="0">
                <a:solidFill>
                  <a:schemeClr val="bg1"/>
                </a:solidFill>
              </a:rPr>
              <a:t>  -   خ  </a:t>
            </a:r>
            <a:r>
              <a:rPr lang="en-US" dirty="0" err="1">
                <a:solidFill>
                  <a:schemeClr val="bg1"/>
                </a:solidFill>
              </a:rPr>
              <a:t>Kh</a:t>
            </a:r>
            <a:r>
              <a:rPr lang="ar-IQ" dirty="0">
                <a:solidFill>
                  <a:schemeClr val="bg1"/>
                </a:solidFill>
              </a:rPr>
              <a:t>  -   د   </a:t>
            </a:r>
            <a:r>
              <a:rPr lang="en-US" dirty="0">
                <a:solidFill>
                  <a:schemeClr val="bg1"/>
                </a:solidFill>
              </a:rPr>
              <a:t>D</a:t>
            </a:r>
            <a:r>
              <a:rPr lang="ar-IQ" dirty="0">
                <a:solidFill>
                  <a:schemeClr val="bg1"/>
                </a:solidFill>
              </a:rPr>
              <a:t>  -   ذ  </a:t>
            </a:r>
            <a:r>
              <a:rPr lang="en-US" dirty="0">
                <a:solidFill>
                  <a:schemeClr val="bg1"/>
                </a:solidFill>
              </a:rPr>
              <a:t>Dh</a:t>
            </a:r>
            <a:r>
              <a:rPr lang="ar-IQ" dirty="0">
                <a:solidFill>
                  <a:schemeClr val="bg1"/>
                </a:solidFill>
              </a:rPr>
              <a:t>  -   ر  </a:t>
            </a:r>
            <a:r>
              <a:rPr lang="en-US" dirty="0">
                <a:solidFill>
                  <a:schemeClr val="bg1"/>
                </a:solidFill>
              </a:rPr>
              <a:t>R</a:t>
            </a:r>
            <a:r>
              <a:rPr lang="ar-IQ" dirty="0">
                <a:solidFill>
                  <a:schemeClr val="bg1"/>
                </a:solidFill>
              </a:rPr>
              <a:t>  -  ز </a:t>
            </a:r>
            <a:r>
              <a:rPr lang="en-US" dirty="0">
                <a:solidFill>
                  <a:schemeClr val="bg1"/>
                </a:solidFill>
              </a:rPr>
              <a:t>Z</a:t>
            </a:r>
            <a:r>
              <a:rPr lang="ar-IQ" dirty="0">
                <a:solidFill>
                  <a:schemeClr val="bg1"/>
                </a:solidFill>
              </a:rPr>
              <a:t>  -   س  </a:t>
            </a:r>
            <a:r>
              <a:rPr lang="en-US" dirty="0">
                <a:solidFill>
                  <a:schemeClr val="bg1"/>
                </a:solidFill>
              </a:rPr>
              <a:t>S</a:t>
            </a:r>
            <a:r>
              <a:rPr lang="ar-IQ" dirty="0">
                <a:solidFill>
                  <a:schemeClr val="bg1"/>
                </a:solidFill>
              </a:rPr>
              <a:t>  -   ش  </a:t>
            </a:r>
            <a:r>
              <a:rPr lang="en-US" dirty="0" err="1">
                <a:solidFill>
                  <a:schemeClr val="bg1"/>
                </a:solidFill>
              </a:rPr>
              <a:t>Sh</a:t>
            </a:r>
            <a:r>
              <a:rPr lang="ar-IQ" dirty="0">
                <a:solidFill>
                  <a:schemeClr val="bg1"/>
                </a:solidFill>
              </a:rPr>
              <a:t>  -   ص  </a:t>
            </a:r>
            <a:r>
              <a:rPr lang="en-US" dirty="0">
                <a:solidFill>
                  <a:schemeClr val="bg1"/>
                </a:solidFill>
              </a:rPr>
              <a:t>S</a:t>
            </a:r>
            <a:r>
              <a:rPr lang="ar-IQ" dirty="0">
                <a:solidFill>
                  <a:schemeClr val="bg1"/>
                </a:solidFill>
              </a:rPr>
              <a:t>  -   ض  </a:t>
            </a:r>
            <a:r>
              <a:rPr lang="en-US" dirty="0">
                <a:solidFill>
                  <a:schemeClr val="bg1"/>
                </a:solidFill>
              </a:rPr>
              <a:t>D</a:t>
            </a:r>
            <a:r>
              <a:rPr lang="ar-IQ" dirty="0">
                <a:solidFill>
                  <a:schemeClr val="bg1"/>
                </a:solidFill>
              </a:rPr>
              <a:t>  -   ط  </a:t>
            </a:r>
            <a:r>
              <a:rPr lang="en-US" dirty="0">
                <a:solidFill>
                  <a:schemeClr val="bg1"/>
                </a:solidFill>
              </a:rPr>
              <a:t>T</a:t>
            </a:r>
            <a:r>
              <a:rPr lang="ar-IQ" dirty="0">
                <a:solidFill>
                  <a:schemeClr val="bg1"/>
                </a:solidFill>
              </a:rPr>
              <a:t>  -   ظ  </a:t>
            </a:r>
            <a:r>
              <a:rPr lang="en-US" dirty="0" err="1">
                <a:solidFill>
                  <a:schemeClr val="bg1"/>
                </a:solidFill>
              </a:rPr>
              <a:t>Zh</a:t>
            </a:r>
            <a:r>
              <a:rPr lang="ar-IQ" dirty="0">
                <a:solidFill>
                  <a:schemeClr val="bg1"/>
                </a:solidFill>
              </a:rPr>
              <a:t>  -   ع  </a:t>
            </a:r>
            <a:r>
              <a:rPr lang="en-US" dirty="0">
                <a:solidFill>
                  <a:schemeClr val="bg1"/>
                </a:solidFill>
              </a:rPr>
              <a:t>A</a:t>
            </a:r>
            <a:r>
              <a:rPr lang="ar-IQ" dirty="0">
                <a:solidFill>
                  <a:schemeClr val="bg1"/>
                </a:solidFill>
              </a:rPr>
              <a:t>  -   غ  </a:t>
            </a:r>
            <a:r>
              <a:rPr lang="en-US" dirty="0" err="1">
                <a:solidFill>
                  <a:schemeClr val="bg1"/>
                </a:solidFill>
              </a:rPr>
              <a:t>Gh</a:t>
            </a:r>
            <a:r>
              <a:rPr lang="ar-IQ" dirty="0">
                <a:solidFill>
                  <a:schemeClr val="bg1"/>
                </a:solidFill>
              </a:rPr>
              <a:t>  -   ف  </a:t>
            </a:r>
            <a:r>
              <a:rPr lang="en-US" dirty="0">
                <a:solidFill>
                  <a:schemeClr val="bg1"/>
                </a:solidFill>
              </a:rPr>
              <a:t>F</a:t>
            </a:r>
            <a:r>
              <a:rPr lang="ar-IQ" dirty="0">
                <a:solidFill>
                  <a:schemeClr val="bg1"/>
                </a:solidFill>
              </a:rPr>
              <a:t>  -   ق  </a:t>
            </a:r>
            <a:r>
              <a:rPr lang="en-US" dirty="0">
                <a:solidFill>
                  <a:schemeClr val="bg1"/>
                </a:solidFill>
              </a:rPr>
              <a:t>Q</a:t>
            </a:r>
            <a:r>
              <a:rPr lang="ar-IQ" dirty="0">
                <a:solidFill>
                  <a:schemeClr val="bg1"/>
                </a:solidFill>
              </a:rPr>
              <a:t>  -   ك  </a:t>
            </a:r>
            <a:r>
              <a:rPr lang="en-US" dirty="0">
                <a:solidFill>
                  <a:schemeClr val="bg1"/>
                </a:solidFill>
              </a:rPr>
              <a:t>K</a:t>
            </a:r>
            <a:r>
              <a:rPr lang="ar-IQ" dirty="0">
                <a:solidFill>
                  <a:schemeClr val="bg1"/>
                </a:solidFill>
              </a:rPr>
              <a:t>  -   ل  </a:t>
            </a:r>
            <a:r>
              <a:rPr lang="en-US" dirty="0">
                <a:solidFill>
                  <a:schemeClr val="bg1"/>
                </a:solidFill>
              </a:rPr>
              <a:t>L</a:t>
            </a:r>
            <a:r>
              <a:rPr lang="ar-IQ" dirty="0">
                <a:solidFill>
                  <a:schemeClr val="bg1"/>
                </a:solidFill>
              </a:rPr>
              <a:t>   -   م   </a:t>
            </a:r>
            <a:r>
              <a:rPr lang="en-US" dirty="0">
                <a:solidFill>
                  <a:schemeClr val="bg1"/>
                </a:solidFill>
              </a:rPr>
              <a:t>M</a:t>
            </a:r>
            <a:r>
              <a:rPr lang="ar-IQ" dirty="0">
                <a:solidFill>
                  <a:schemeClr val="bg1"/>
                </a:solidFill>
              </a:rPr>
              <a:t>  -   ن   </a:t>
            </a:r>
            <a:r>
              <a:rPr lang="en-US" dirty="0">
                <a:solidFill>
                  <a:schemeClr val="bg1"/>
                </a:solidFill>
              </a:rPr>
              <a:t>N</a:t>
            </a:r>
            <a:r>
              <a:rPr lang="ar-IQ" dirty="0">
                <a:solidFill>
                  <a:schemeClr val="bg1"/>
                </a:solidFill>
              </a:rPr>
              <a:t>  -   هـ   </a:t>
            </a:r>
            <a:r>
              <a:rPr lang="en-US" dirty="0">
                <a:solidFill>
                  <a:schemeClr val="bg1"/>
                </a:solidFill>
              </a:rPr>
              <a:t>H</a:t>
            </a:r>
            <a:r>
              <a:rPr lang="ar-IQ" dirty="0">
                <a:solidFill>
                  <a:schemeClr val="bg1"/>
                </a:solidFill>
              </a:rPr>
              <a:t>   -   و  </a:t>
            </a:r>
            <a:r>
              <a:rPr lang="en-US" dirty="0">
                <a:solidFill>
                  <a:schemeClr val="bg1"/>
                </a:solidFill>
              </a:rPr>
              <a:t>W</a:t>
            </a:r>
            <a:r>
              <a:rPr lang="ar-IQ" dirty="0">
                <a:solidFill>
                  <a:schemeClr val="bg1"/>
                </a:solidFill>
              </a:rPr>
              <a:t>  -   ي   </a:t>
            </a:r>
            <a:r>
              <a:rPr lang="en-US" dirty="0">
                <a:solidFill>
                  <a:schemeClr val="bg1"/>
                </a:solidFill>
              </a:rPr>
              <a:t>Y</a:t>
            </a:r>
            <a:r>
              <a:rPr lang="ar-IQ" dirty="0">
                <a:solidFill>
                  <a:schemeClr val="bg1"/>
                </a:solidFill>
              </a:rPr>
              <a:t> .</a:t>
            </a:r>
          </a:p>
          <a:p>
            <a:pPr marL="0" indent="0" algn="just">
              <a:buNone/>
            </a:pPr>
            <a:endParaRPr lang="ar-IQ" dirty="0">
              <a:solidFill>
                <a:schemeClr val="bg1"/>
              </a:solidFill>
            </a:endParaRPr>
          </a:p>
          <a:p>
            <a:pPr marL="0" indent="0" algn="just">
              <a:buNone/>
            </a:pPr>
            <a:endParaRPr lang="en-US" dirty="0">
              <a:solidFill>
                <a:schemeClr val="bg1"/>
              </a:solidFill>
            </a:endParaRPr>
          </a:p>
          <a:p>
            <a:endParaRPr lang="en-US" dirty="0"/>
          </a:p>
        </p:txBody>
      </p:sp>
    </p:spTree>
    <p:extLst>
      <p:ext uri="{BB962C8B-B14F-4D97-AF65-F5344CB8AC3E}">
        <p14:creationId xmlns:p14="http://schemas.microsoft.com/office/powerpoint/2010/main" val="31393142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7D87928-E81E-4E9D-BFBA-0AB1532AEE39}"/>
              </a:ext>
            </a:extLst>
          </p:cNvPr>
          <p:cNvSpPr>
            <a:spLocks noGrp="1"/>
          </p:cNvSpPr>
          <p:nvPr>
            <p:ph idx="1"/>
          </p:nvPr>
        </p:nvSpPr>
        <p:spPr>
          <a:xfrm>
            <a:off x="622660" y="132974"/>
            <a:ext cx="11060003" cy="6559373"/>
          </a:xfrm>
        </p:spPr>
        <p:txBody>
          <a:bodyPr>
            <a:normAutofit fontScale="85000" lnSpcReduction="20000"/>
          </a:bodyPr>
          <a:lstStyle/>
          <a:p>
            <a:pPr marL="0" indent="0">
              <a:buNone/>
            </a:pPr>
            <a:r>
              <a:rPr lang="ar-IQ" dirty="0">
                <a:solidFill>
                  <a:schemeClr val="bg1"/>
                </a:solidFill>
                <a:cs typeface="+mj-cs"/>
              </a:rPr>
              <a:t>و يرمز للهمزة بالضمة أو بعلامة القطع ( </a:t>
            </a:r>
            <a:r>
              <a:rPr lang="en-US" dirty="0">
                <a:solidFill>
                  <a:schemeClr val="bg1"/>
                </a:solidFill>
                <a:cs typeface="+mj-cs"/>
              </a:rPr>
              <a:t>’</a:t>
            </a:r>
            <a:r>
              <a:rPr lang="ar-IQ" dirty="0">
                <a:solidFill>
                  <a:schemeClr val="bg1"/>
                </a:solidFill>
                <a:cs typeface="+mj-cs"/>
              </a:rPr>
              <a:t> ) </a:t>
            </a:r>
            <a:r>
              <a:rPr lang="en-US" dirty="0">
                <a:solidFill>
                  <a:schemeClr val="bg1"/>
                </a:solidFill>
                <a:cs typeface="+mj-cs"/>
              </a:rPr>
              <a:t>apostrophe</a:t>
            </a:r>
            <a:r>
              <a:rPr lang="ar-IQ" dirty="0">
                <a:solidFill>
                  <a:schemeClr val="bg1"/>
                </a:solidFill>
                <a:cs typeface="+mj-cs"/>
              </a:rPr>
              <a:t> و هي عكس رسم (ع) و لا يجوز تمثيل حرف العلة الممدودة بتكراره و انما يوضع خط فوقه حسب الترتيب التالي:</a:t>
            </a:r>
          </a:p>
          <a:p>
            <a:pPr marL="0" indent="0">
              <a:buNone/>
            </a:pPr>
            <a:r>
              <a:rPr lang="en-US" dirty="0">
                <a:solidFill>
                  <a:schemeClr val="bg1"/>
                </a:solidFill>
                <a:cs typeface="+mj-cs"/>
              </a:rPr>
              <a:t>AA  =  A          </a:t>
            </a:r>
            <a:r>
              <a:rPr lang="ar-IQ" dirty="0">
                <a:solidFill>
                  <a:schemeClr val="bg1"/>
                </a:solidFill>
                <a:cs typeface="+mj-cs"/>
              </a:rPr>
              <a:t>                   و  </a:t>
            </a:r>
            <a:r>
              <a:rPr lang="en-US" dirty="0">
                <a:solidFill>
                  <a:schemeClr val="bg1"/>
                </a:solidFill>
                <a:cs typeface="+mj-cs"/>
              </a:rPr>
              <a:t>U</a:t>
            </a:r>
            <a:r>
              <a:rPr lang="ar-IQ" dirty="0">
                <a:solidFill>
                  <a:schemeClr val="bg1"/>
                </a:solidFill>
                <a:cs typeface="+mj-cs"/>
              </a:rPr>
              <a:t>  =   </a:t>
            </a:r>
            <a:r>
              <a:rPr lang="en-US" dirty="0">
                <a:solidFill>
                  <a:schemeClr val="bg1"/>
                </a:solidFill>
                <a:cs typeface="+mj-cs"/>
              </a:rPr>
              <a:t>OO</a:t>
            </a:r>
            <a:r>
              <a:rPr lang="ar-IQ" dirty="0">
                <a:solidFill>
                  <a:schemeClr val="bg1"/>
                </a:solidFill>
                <a:cs typeface="+mj-cs"/>
              </a:rPr>
              <a:t>             ي  </a:t>
            </a:r>
            <a:r>
              <a:rPr lang="en-US" dirty="0">
                <a:solidFill>
                  <a:schemeClr val="bg1"/>
                </a:solidFill>
                <a:cs typeface="+mj-cs"/>
              </a:rPr>
              <a:t>I </a:t>
            </a:r>
            <a:r>
              <a:rPr lang="ar-IQ" dirty="0">
                <a:solidFill>
                  <a:schemeClr val="bg1"/>
                </a:solidFill>
                <a:cs typeface="+mj-cs"/>
              </a:rPr>
              <a:t>  =  </a:t>
            </a:r>
            <a:r>
              <a:rPr lang="en-US" dirty="0">
                <a:solidFill>
                  <a:schemeClr val="bg1"/>
                </a:solidFill>
                <a:cs typeface="+mj-cs"/>
              </a:rPr>
              <a:t>EE</a:t>
            </a:r>
          </a:p>
          <a:p>
            <a:pPr marL="0" indent="0">
              <a:buNone/>
            </a:pPr>
            <a:r>
              <a:rPr lang="ar-IQ" dirty="0">
                <a:solidFill>
                  <a:schemeClr val="bg1"/>
                </a:solidFill>
                <a:cs typeface="+mj-cs"/>
              </a:rPr>
              <a:t>فلفظة  ( آمال ) تكتب بهذا الرسم :  </a:t>
            </a:r>
            <a:r>
              <a:rPr lang="en-US" dirty="0">
                <a:solidFill>
                  <a:schemeClr val="bg1"/>
                </a:solidFill>
                <a:cs typeface="+mj-cs"/>
              </a:rPr>
              <a:t>AMAL</a:t>
            </a:r>
            <a:r>
              <a:rPr lang="ar-IQ" dirty="0">
                <a:solidFill>
                  <a:schemeClr val="bg1"/>
                </a:solidFill>
                <a:cs typeface="+mj-cs"/>
              </a:rPr>
              <a:t>      لفظة ( خليل ) :   </a:t>
            </a:r>
            <a:r>
              <a:rPr lang="en-US" dirty="0">
                <a:solidFill>
                  <a:schemeClr val="bg1"/>
                </a:solidFill>
                <a:cs typeface="+mj-cs"/>
              </a:rPr>
              <a:t>KHALIL</a:t>
            </a:r>
            <a:r>
              <a:rPr lang="ar-IQ" dirty="0">
                <a:solidFill>
                  <a:schemeClr val="bg1"/>
                </a:solidFill>
                <a:cs typeface="+mj-cs"/>
              </a:rPr>
              <a:t>         لفظة ( محمود ):  </a:t>
            </a:r>
            <a:r>
              <a:rPr lang="en-US" dirty="0">
                <a:solidFill>
                  <a:schemeClr val="bg1"/>
                </a:solidFill>
                <a:cs typeface="+mj-cs"/>
              </a:rPr>
              <a:t>MAHMUD</a:t>
            </a:r>
          </a:p>
          <a:p>
            <a:pPr algn="l" rtl="0">
              <a:buFontTx/>
              <a:buChar char="-"/>
            </a:pPr>
            <a:r>
              <a:rPr lang="en-US" sz="2800" b="1" dirty="0">
                <a:solidFill>
                  <a:schemeClr val="bg1"/>
                </a:solidFill>
                <a:cs typeface="+mj-cs"/>
              </a:rPr>
              <a:t>Vowels:</a:t>
            </a:r>
          </a:p>
          <a:p>
            <a:pPr algn="l" rtl="0">
              <a:buFontTx/>
              <a:buChar char="-"/>
            </a:pPr>
            <a:r>
              <a:rPr lang="en-US" sz="2800" b="1" dirty="0">
                <a:solidFill>
                  <a:schemeClr val="bg1"/>
                </a:solidFill>
                <a:cs typeface="+mj-cs"/>
              </a:rPr>
              <a:t>The vowels are represented as follows:</a:t>
            </a:r>
          </a:p>
          <a:p>
            <a:pPr marL="457200" indent="-457200" algn="l" rtl="0">
              <a:buAutoNum type="arabicPeriod"/>
            </a:pPr>
            <a:r>
              <a:rPr lang="en-US" dirty="0">
                <a:solidFill>
                  <a:schemeClr val="bg1"/>
                </a:solidFill>
                <a:cs typeface="+mj-cs"/>
              </a:rPr>
              <a:t>Short Vowels like :</a:t>
            </a:r>
          </a:p>
          <a:p>
            <a:pPr marL="0" indent="0" algn="l" rtl="0">
              <a:buNone/>
            </a:pPr>
            <a:r>
              <a:rPr lang="en-US" dirty="0">
                <a:solidFill>
                  <a:schemeClr val="bg1"/>
                </a:solidFill>
                <a:cs typeface="+mj-cs"/>
              </a:rPr>
              <a:t>    ‘fathah as (u) in tub …………. a</a:t>
            </a:r>
          </a:p>
          <a:p>
            <a:pPr marL="0" indent="0" algn="l" rtl="0">
              <a:buNone/>
            </a:pPr>
            <a:r>
              <a:rPr lang="en-US" dirty="0">
                <a:solidFill>
                  <a:schemeClr val="bg1"/>
                </a:solidFill>
                <a:cs typeface="+mj-cs"/>
              </a:rPr>
              <a:t>    ‘kasrah as  (</a:t>
            </a:r>
            <a:r>
              <a:rPr lang="en-US" dirty="0" err="1">
                <a:solidFill>
                  <a:schemeClr val="bg1"/>
                </a:solidFill>
                <a:cs typeface="+mj-cs"/>
              </a:rPr>
              <a:t>i</a:t>
            </a:r>
            <a:r>
              <a:rPr lang="en-US" dirty="0">
                <a:solidFill>
                  <a:schemeClr val="bg1"/>
                </a:solidFill>
                <a:cs typeface="+mj-cs"/>
              </a:rPr>
              <a:t>) in pin ……….. I</a:t>
            </a:r>
          </a:p>
          <a:p>
            <a:pPr marL="0" indent="0" algn="l" rtl="0">
              <a:buNone/>
            </a:pPr>
            <a:r>
              <a:rPr lang="en-US" dirty="0">
                <a:solidFill>
                  <a:schemeClr val="bg1"/>
                </a:solidFill>
                <a:cs typeface="+mj-cs"/>
              </a:rPr>
              <a:t>2. Long Vowels like :</a:t>
            </a:r>
          </a:p>
          <a:p>
            <a:pPr marL="0" indent="0" algn="l" rtl="0">
              <a:buNone/>
            </a:pPr>
            <a:r>
              <a:rPr lang="en-US" dirty="0">
                <a:solidFill>
                  <a:schemeClr val="bg1"/>
                </a:solidFill>
                <a:cs typeface="+mj-cs"/>
              </a:rPr>
              <a:t>   ‘long fathah  as  (a) in father ………. ᾱ</a:t>
            </a:r>
          </a:p>
          <a:p>
            <a:pPr marL="0" indent="0" algn="l" rtl="0">
              <a:buNone/>
            </a:pPr>
            <a:r>
              <a:rPr lang="en-US" dirty="0">
                <a:solidFill>
                  <a:schemeClr val="bg1"/>
                </a:solidFill>
                <a:cs typeface="+mj-cs"/>
              </a:rPr>
              <a:t>     long kasrah as (</a:t>
            </a:r>
            <a:r>
              <a:rPr lang="en-US" dirty="0" err="1">
                <a:solidFill>
                  <a:schemeClr val="bg1"/>
                </a:solidFill>
                <a:cs typeface="+mj-cs"/>
              </a:rPr>
              <a:t>ee</a:t>
            </a:r>
            <a:r>
              <a:rPr lang="en-US" dirty="0">
                <a:solidFill>
                  <a:schemeClr val="bg1"/>
                </a:solidFill>
                <a:cs typeface="+mj-cs"/>
              </a:rPr>
              <a:t>) in deep  …………….</a:t>
            </a:r>
            <a:r>
              <a:rPr lang="en-US" dirty="0" err="1">
                <a:solidFill>
                  <a:schemeClr val="bg1"/>
                </a:solidFill>
                <a:cs typeface="+mj-cs"/>
              </a:rPr>
              <a:t>i</a:t>
            </a:r>
            <a:endParaRPr lang="en-US" dirty="0">
              <a:solidFill>
                <a:schemeClr val="bg1"/>
              </a:solidFill>
              <a:cs typeface="+mj-cs"/>
            </a:endParaRPr>
          </a:p>
          <a:p>
            <a:pPr marL="0" indent="0" algn="l" rtl="0">
              <a:buNone/>
            </a:pPr>
            <a:r>
              <a:rPr lang="en-US" dirty="0">
                <a:solidFill>
                  <a:schemeClr val="bg1"/>
                </a:solidFill>
                <a:cs typeface="+mj-cs"/>
              </a:rPr>
              <a:t>    ‘long ‘</a:t>
            </a:r>
            <a:r>
              <a:rPr lang="en-US" dirty="0" err="1">
                <a:solidFill>
                  <a:schemeClr val="bg1"/>
                </a:solidFill>
                <a:cs typeface="+mj-cs"/>
              </a:rPr>
              <a:t>dammah</a:t>
            </a:r>
            <a:r>
              <a:rPr lang="en-US" dirty="0">
                <a:solidFill>
                  <a:schemeClr val="bg1"/>
                </a:solidFill>
                <a:cs typeface="+mj-cs"/>
              </a:rPr>
              <a:t> as (</a:t>
            </a:r>
            <a:r>
              <a:rPr lang="en-US" dirty="0" err="1">
                <a:solidFill>
                  <a:schemeClr val="bg1"/>
                </a:solidFill>
                <a:cs typeface="+mj-cs"/>
              </a:rPr>
              <a:t>oo</a:t>
            </a:r>
            <a:r>
              <a:rPr lang="en-US" dirty="0">
                <a:solidFill>
                  <a:schemeClr val="bg1"/>
                </a:solidFill>
                <a:cs typeface="+mj-cs"/>
              </a:rPr>
              <a:t>) in moot  ……………. ῡ</a:t>
            </a:r>
          </a:p>
          <a:p>
            <a:pPr marL="0" indent="0" algn="l" rtl="0">
              <a:buNone/>
            </a:pPr>
            <a:r>
              <a:rPr lang="en-US" dirty="0">
                <a:solidFill>
                  <a:schemeClr val="bg1"/>
                </a:solidFill>
                <a:cs typeface="+mj-cs"/>
              </a:rPr>
              <a:t>     fathah before w   ……………….  au</a:t>
            </a:r>
          </a:p>
          <a:p>
            <a:pPr marL="0" indent="0" algn="l" rtl="0">
              <a:buNone/>
            </a:pPr>
            <a:r>
              <a:rPr lang="en-US" dirty="0">
                <a:solidFill>
                  <a:schemeClr val="bg1"/>
                </a:solidFill>
                <a:cs typeface="+mj-cs"/>
              </a:rPr>
              <a:t>     fathah before y ……………….. ai</a:t>
            </a:r>
          </a:p>
          <a:p>
            <a:pPr marL="0" indent="0" algn="l" rtl="0">
              <a:buNone/>
            </a:pPr>
            <a:endParaRPr lang="en-US" dirty="0">
              <a:solidFill>
                <a:schemeClr val="bg1"/>
              </a:solidFill>
              <a:cs typeface="+mj-cs"/>
            </a:endParaRPr>
          </a:p>
          <a:p>
            <a:pPr marL="0" indent="0" algn="l" rtl="0">
              <a:buNone/>
            </a:pPr>
            <a:endParaRPr lang="en-US" dirty="0">
              <a:solidFill>
                <a:schemeClr val="bg1"/>
              </a:solidFill>
              <a:cs typeface="+mj-cs"/>
            </a:endParaRPr>
          </a:p>
          <a:p>
            <a:pPr marL="0" indent="0" algn="l" rtl="0">
              <a:buNone/>
            </a:pPr>
            <a:endParaRPr lang="en-US" dirty="0">
              <a:solidFill>
                <a:schemeClr val="bg1"/>
              </a:solidFill>
              <a:cs typeface="+mj-cs"/>
            </a:endParaRPr>
          </a:p>
        </p:txBody>
      </p:sp>
    </p:spTree>
    <p:extLst>
      <p:ext uri="{BB962C8B-B14F-4D97-AF65-F5344CB8AC3E}">
        <p14:creationId xmlns:p14="http://schemas.microsoft.com/office/powerpoint/2010/main" val="12906229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FD737DB-FED6-4BBB-9252-00C04D271665}"/>
              </a:ext>
            </a:extLst>
          </p:cNvPr>
          <p:cNvSpPr>
            <a:spLocks noGrp="1"/>
          </p:cNvSpPr>
          <p:nvPr>
            <p:ph idx="1"/>
          </p:nvPr>
        </p:nvSpPr>
        <p:spPr>
          <a:xfrm>
            <a:off x="483704" y="351183"/>
            <a:ext cx="11105321" cy="6506817"/>
          </a:xfrm>
        </p:spPr>
        <p:txBody>
          <a:bodyPr>
            <a:normAutofit fontScale="85000" lnSpcReduction="20000"/>
          </a:bodyPr>
          <a:lstStyle/>
          <a:p>
            <a:pPr algn="l" rtl="0">
              <a:buFontTx/>
              <a:buChar char="-"/>
            </a:pPr>
            <a:r>
              <a:rPr lang="en-US" dirty="0">
                <a:solidFill>
                  <a:schemeClr val="bg1"/>
                </a:solidFill>
                <a:cs typeface="+mj-cs"/>
              </a:rPr>
              <a:t>Transliteration of Proper Names:</a:t>
            </a:r>
          </a:p>
          <a:p>
            <a:pPr marL="0" indent="0" algn="just" rtl="0">
              <a:buNone/>
            </a:pPr>
            <a:r>
              <a:rPr lang="en-US" dirty="0">
                <a:solidFill>
                  <a:schemeClr val="bg1"/>
                </a:solidFill>
                <a:cs typeface="+mj-cs"/>
              </a:rPr>
              <a:t>    Biblical proper names are not transliterated, but their Biblical form is adopted; other according to the rules of transliteration. Hence the reader will notice a change in such names as (Mecca) which should be written as (Makkah), and (Medina) which should be written as (Madinah), and (Yemen) should be written as (</a:t>
            </a:r>
            <a:r>
              <a:rPr lang="en-US" dirty="0" err="1">
                <a:solidFill>
                  <a:schemeClr val="bg1"/>
                </a:solidFill>
                <a:cs typeface="+mj-cs"/>
              </a:rPr>
              <a:t>Yaman</a:t>
            </a:r>
            <a:r>
              <a:rPr lang="en-US" dirty="0">
                <a:solidFill>
                  <a:schemeClr val="bg1"/>
                </a:solidFill>
                <a:cs typeface="+mj-cs"/>
              </a:rPr>
              <a:t>), and so on.</a:t>
            </a:r>
          </a:p>
          <a:p>
            <a:pPr marL="0" indent="0" algn="just" rtl="0">
              <a:buNone/>
            </a:pPr>
            <a:endParaRPr lang="en-US" sz="1200" dirty="0">
              <a:solidFill>
                <a:schemeClr val="bg1"/>
              </a:solidFill>
              <a:cs typeface="+mj-cs"/>
            </a:endParaRPr>
          </a:p>
          <a:p>
            <a:pPr marL="0" indent="0" algn="just" rtl="0">
              <a:buNone/>
            </a:pPr>
            <a:r>
              <a:rPr lang="en-US" dirty="0">
                <a:solidFill>
                  <a:schemeClr val="bg1"/>
                </a:solidFill>
                <a:cs typeface="+mj-cs"/>
              </a:rPr>
              <a:t>-The following list shows the Biblical names and their Arabic equivalents:</a:t>
            </a:r>
          </a:p>
          <a:p>
            <a:pPr marL="0" indent="0" algn="just" rtl="0">
              <a:buNone/>
            </a:pPr>
            <a:r>
              <a:rPr lang="ar-IQ" dirty="0">
                <a:solidFill>
                  <a:schemeClr val="bg1"/>
                </a:solidFill>
                <a:cs typeface="+mj-cs"/>
              </a:rPr>
              <a:t>    </a:t>
            </a:r>
            <a:r>
              <a:rPr lang="en-US" dirty="0">
                <a:solidFill>
                  <a:schemeClr val="bg1"/>
                </a:solidFill>
                <a:cs typeface="+mj-cs"/>
              </a:rPr>
              <a:t> Biblical Names                                             Arabic Form </a:t>
            </a:r>
            <a:endParaRPr lang="ar-IQ" dirty="0">
              <a:solidFill>
                <a:schemeClr val="bg1"/>
              </a:solidFill>
              <a:cs typeface="+mj-cs"/>
            </a:endParaRPr>
          </a:p>
          <a:p>
            <a:pPr marL="0" indent="0" algn="l" rtl="0">
              <a:buNone/>
            </a:pPr>
            <a:r>
              <a:rPr lang="ar-IQ" dirty="0">
                <a:solidFill>
                  <a:schemeClr val="bg1"/>
                </a:solidFill>
                <a:cs typeface="+mj-cs"/>
              </a:rPr>
              <a:t>          </a:t>
            </a:r>
            <a:r>
              <a:rPr lang="en-US" dirty="0">
                <a:solidFill>
                  <a:schemeClr val="bg1"/>
                </a:solidFill>
                <a:cs typeface="+mj-cs"/>
              </a:rPr>
              <a:t> Aaron </a:t>
            </a:r>
            <a:r>
              <a:rPr lang="ar-IQ" dirty="0">
                <a:solidFill>
                  <a:schemeClr val="bg1"/>
                </a:solidFill>
                <a:cs typeface="+mj-cs"/>
              </a:rPr>
              <a:t>         </a:t>
            </a:r>
            <a:r>
              <a:rPr lang="en-US" dirty="0">
                <a:solidFill>
                  <a:schemeClr val="bg1"/>
                </a:solidFill>
                <a:cs typeface="+mj-cs"/>
              </a:rPr>
              <a:t>     </a:t>
            </a:r>
            <a:r>
              <a:rPr lang="ar-IQ" dirty="0">
                <a:solidFill>
                  <a:schemeClr val="bg1"/>
                </a:solidFill>
                <a:cs typeface="+mj-cs"/>
              </a:rPr>
              <a:t>                                             </a:t>
            </a:r>
            <a:r>
              <a:rPr lang="en-US" dirty="0" err="1">
                <a:solidFill>
                  <a:schemeClr val="bg1"/>
                </a:solidFill>
                <a:cs typeface="+mj-cs"/>
              </a:rPr>
              <a:t>Hᾱrῡn</a:t>
            </a:r>
            <a:endParaRPr lang="en-US" dirty="0">
              <a:solidFill>
                <a:schemeClr val="bg1"/>
              </a:solidFill>
              <a:cs typeface="+mj-cs"/>
            </a:endParaRPr>
          </a:p>
          <a:p>
            <a:pPr marL="0" indent="0" algn="l" rtl="0">
              <a:buNone/>
            </a:pPr>
            <a:r>
              <a:rPr lang="en-US" dirty="0">
                <a:solidFill>
                  <a:schemeClr val="bg1"/>
                </a:solidFill>
                <a:cs typeface="+mj-cs"/>
              </a:rPr>
              <a:t>   </a:t>
            </a:r>
            <a:r>
              <a:rPr lang="ar-IQ" dirty="0">
                <a:solidFill>
                  <a:schemeClr val="bg1"/>
                </a:solidFill>
                <a:cs typeface="+mj-cs"/>
              </a:rPr>
              <a:t>   </a:t>
            </a:r>
            <a:r>
              <a:rPr lang="en-US" dirty="0">
                <a:solidFill>
                  <a:schemeClr val="bg1"/>
                </a:solidFill>
                <a:cs typeface="+mj-cs"/>
              </a:rPr>
              <a:t>  Abraham              </a:t>
            </a:r>
            <a:r>
              <a:rPr lang="ar-IQ" dirty="0">
                <a:solidFill>
                  <a:schemeClr val="bg1"/>
                </a:solidFill>
                <a:cs typeface="+mj-cs"/>
              </a:rPr>
              <a:t>       </a:t>
            </a:r>
            <a:r>
              <a:rPr lang="en-US" dirty="0">
                <a:solidFill>
                  <a:schemeClr val="bg1"/>
                </a:solidFill>
                <a:cs typeface="+mj-cs"/>
              </a:rPr>
              <a:t>                               </a:t>
            </a:r>
            <a:r>
              <a:rPr lang="en-US" dirty="0" err="1">
                <a:solidFill>
                  <a:schemeClr val="bg1"/>
                </a:solidFill>
                <a:cs typeface="+mj-cs"/>
              </a:rPr>
              <a:t>Ibrᾱhim</a:t>
            </a:r>
            <a:endParaRPr lang="ar-IQ" dirty="0">
              <a:solidFill>
                <a:schemeClr val="bg1"/>
              </a:solidFill>
              <a:cs typeface="+mj-cs"/>
            </a:endParaRPr>
          </a:p>
          <a:p>
            <a:pPr marL="0" indent="0" algn="l" rtl="0">
              <a:buNone/>
            </a:pPr>
            <a:r>
              <a:rPr lang="ar-IQ" dirty="0">
                <a:solidFill>
                  <a:schemeClr val="bg1"/>
                </a:solidFill>
                <a:cs typeface="+mj-cs"/>
              </a:rPr>
              <a:t>          </a:t>
            </a:r>
            <a:r>
              <a:rPr lang="en-US" dirty="0">
                <a:solidFill>
                  <a:schemeClr val="bg1"/>
                </a:solidFill>
                <a:cs typeface="+mj-cs"/>
              </a:rPr>
              <a:t>Adam</a:t>
            </a:r>
            <a:r>
              <a:rPr lang="ar-IQ" dirty="0">
                <a:solidFill>
                  <a:schemeClr val="bg1"/>
                </a:solidFill>
                <a:cs typeface="+mj-cs"/>
              </a:rPr>
              <a:t>                </a:t>
            </a:r>
            <a:r>
              <a:rPr lang="en-US" dirty="0">
                <a:solidFill>
                  <a:schemeClr val="bg1"/>
                </a:solidFill>
                <a:cs typeface="+mj-cs"/>
              </a:rPr>
              <a:t>                                        Adam</a:t>
            </a:r>
          </a:p>
          <a:p>
            <a:pPr marL="0" indent="0" algn="l" rtl="0">
              <a:buNone/>
            </a:pPr>
            <a:r>
              <a:rPr lang="en-US" dirty="0">
                <a:solidFill>
                  <a:schemeClr val="bg1"/>
                </a:solidFill>
                <a:cs typeface="+mj-cs"/>
              </a:rPr>
              <a:t>     </a:t>
            </a:r>
            <a:r>
              <a:rPr lang="ar-IQ" dirty="0">
                <a:solidFill>
                  <a:schemeClr val="bg1"/>
                </a:solidFill>
                <a:cs typeface="+mj-cs"/>
              </a:rPr>
              <a:t>    </a:t>
            </a:r>
            <a:r>
              <a:rPr lang="en-US" dirty="0">
                <a:solidFill>
                  <a:schemeClr val="bg1"/>
                </a:solidFill>
                <a:cs typeface="+mj-cs"/>
              </a:rPr>
              <a:t> </a:t>
            </a:r>
            <a:r>
              <a:rPr lang="en-US" dirty="0" err="1">
                <a:solidFill>
                  <a:schemeClr val="bg1"/>
                </a:solidFill>
                <a:cs typeface="+mj-cs"/>
              </a:rPr>
              <a:t>Amran</a:t>
            </a:r>
            <a:r>
              <a:rPr lang="en-US" dirty="0">
                <a:solidFill>
                  <a:schemeClr val="bg1"/>
                </a:solidFill>
                <a:cs typeface="+mj-cs"/>
              </a:rPr>
              <a:t>                                                       ‘</a:t>
            </a:r>
            <a:r>
              <a:rPr lang="en-US" dirty="0" err="1">
                <a:solidFill>
                  <a:schemeClr val="bg1"/>
                </a:solidFill>
                <a:cs typeface="+mj-cs"/>
              </a:rPr>
              <a:t>Imrᾱn</a:t>
            </a:r>
            <a:endParaRPr lang="en-US" dirty="0">
              <a:solidFill>
                <a:schemeClr val="bg1"/>
              </a:solidFill>
              <a:cs typeface="+mj-cs"/>
            </a:endParaRPr>
          </a:p>
          <a:p>
            <a:pPr marL="0" indent="0" algn="l" rtl="0">
              <a:buNone/>
            </a:pPr>
            <a:r>
              <a:rPr lang="en-US" dirty="0">
                <a:solidFill>
                  <a:schemeClr val="bg1"/>
                </a:solidFill>
                <a:cs typeface="+mj-cs"/>
              </a:rPr>
              <a:t> </a:t>
            </a:r>
            <a:r>
              <a:rPr lang="ar-IQ" dirty="0">
                <a:solidFill>
                  <a:schemeClr val="bg1"/>
                </a:solidFill>
                <a:cs typeface="+mj-cs"/>
              </a:rPr>
              <a:t>         </a:t>
            </a:r>
            <a:r>
              <a:rPr lang="en-US" dirty="0">
                <a:solidFill>
                  <a:schemeClr val="bg1"/>
                </a:solidFill>
                <a:cs typeface="+mj-cs"/>
              </a:rPr>
              <a:t>Babel                                                         </a:t>
            </a:r>
            <a:r>
              <a:rPr lang="en-US" dirty="0" err="1">
                <a:solidFill>
                  <a:schemeClr val="bg1"/>
                </a:solidFill>
                <a:cs typeface="+mj-cs"/>
              </a:rPr>
              <a:t>Bᾱbil</a:t>
            </a:r>
            <a:endParaRPr lang="en-US" dirty="0">
              <a:solidFill>
                <a:schemeClr val="bg1"/>
              </a:solidFill>
              <a:cs typeface="+mj-cs"/>
            </a:endParaRPr>
          </a:p>
          <a:p>
            <a:pPr marL="0" indent="0" algn="l" rtl="0">
              <a:buNone/>
            </a:pPr>
            <a:r>
              <a:rPr lang="en-US" dirty="0">
                <a:solidFill>
                  <a:schemeClr val="bg1"/>
                </a:solidFill>
                <a:cs typeface="+mj-cs"/>
              </a:rPr>
              <a:t>     </a:t>
            </a:r>
            <a:r>
              <a:rPr lang="ar-IQ" dirty="0">
                <a:solidFill>
                  <a:schemeClr val="bg1"/>
                </a:solidFill>
                <a:cs typeface="+mj-cs"/>
              </a:rPr>
              <a:t>     </a:t>
            </a:r>
            <a:r>
              <a:rPr lang="en-US" dirty="0">
                <a:solidFill>
                  <a:schemeClr val="bg1"/>
                </a:solidFill>
                <a:cs typeface="+mj-cs"/>
              </a:rPr>
              <a:t>David                                                        </a:t>
            </a:r>
            <a:r>
              <a:rPr lang="en-US" dirty="0" err="1">
                <a:solidFill>
                  <a:schemeClr val="bg1"/>
                </a:solidFill>
                <a:cs typeface="+mj-cs"/>
              </a:rPr>
              <a:t>Dawῡd</a:t>
            </a:r>
            <a:endParaRPr lang="ar-IQ" dirty="0">
              <a:solidFill>
                <a:schemeClr val="bg1"/>
              </a:solidFill>
              <a:cs typeface="+mj-cs"/>
            </a:endParaRPr>
          </a:p>
          <a:p>
            <a:pPr marL="0" indent="0" algn="l" rtl="0">
              <a:buNone/>
            </a:pPr>
            <a:r>
              <a:rPr lang="ar-IQ" dirty="0">
                <a:solidFill>
                  <a:schemeClr val="bg1"/>
                </a:solidFill>
                <a:cs typeface="+mj-cs"/>
              </a:rPr>
              <a:t>          </a:t>
            </a:r>
            <a:r>
              <a:rPr lang="en-US" dirty="0">
                <a:solidFill>
                  <a:schemeClr val="bg1"/>
                </a:solidFill>
                <a:cs typeface="+mj-cs"/>
              </a:rPr>
              <a:t>Egypt                                                         </a:t>
            </a:r>
            <a:r>
              <a:rPr lang="en-US" dirty="0" err="1">
                <a:solidFill>
                  <a:schemeClr val="bg1"/>
                </a:solidFill>
                <a:cs typeface="+mj-cs"/>
              </a:rPr>
              <a:t>Misr</a:t>
            </a:r>
            <a:endParaRPr lang="en-US" dirty="0">
              <a:solidFill>
                <a:schemeClr val="bg1"/>
              </a:solidFill>
              <a:cs typeface="+mj-cs"/>
            </a:endParaRPr>
          </a:p>
          <a:p>
            <a:pPr marL="0" indent="0" algn="l" rtl="0">
              <a:buNone/>
            </a:pPr>
            <a:r>
              <a:rPr lang="en-US" dirty="0">
                <a:solidFill>
                  <a:schemeClr val="bg1"/>
                </a:solidFill>
                <a:cs typeface="+mj-cs"/>
              </a:rPr>
              <a:t> </a:t>
            </a:r>
            <a:r>
              <a:rPr lang="ar-IQ" dirty="0">
                <a:solidFill>
                  <a:schemeClr val="bg1"/>
                </a:solidFill>
                <a:cs typeface="+mj-cs"/>
              </a:rPr>
              <a:t>         </a:t>
            </a:r>
            <a:r>
              <a:rPr lang="en-US" dirty="0">
                <a:solidFill>
                  <a:schemeClr val="bg1"/>
                </a:solidFill>
                <a:cs typeface="+mj-cs"/>
              </a:rPr>
              <a:t> Elias                                                          </a:t>
            </a:r>
            <a:r>
              <a:rPr lang="en-US" dirty="0" err="1">
                <a:solidFill>
                  <a:schemeClr val="bg1"/>
                </a:solidFill>
                <a:cs typeface="+mj-cs"/>
              </a:rPr>
              <a:t>Ilyᾱs</a:t>
            </a:r>
            <a:endParaRPr lang="en-US" dirty="0">
              <a:solidFill>
                <a:schemeClr val="bg1"/>
              </a:solidFill>
              <a:cs typeface="+mj-cs"/>
            </a:endParaRPr>
          </a:p>
          <a:p>
            <a:pPr marL="0" indent="0" algn="l" rtl="0">
              <a:buNone/>
            </a:pPr>
            <a:endParaRPr lang="en-US" dirty="0">
              <a:solidFill>
                <a:schemeClr val="bg1"/>
              </a:solidFill>
              <a:cs typeface="+mj-cs"/>
            </a:endParaRPr>
          </a:p>
          <a:p>
            <a:pPr marL="0" indent="0" algn="l" rtl="0">
              <a:buNone/>
            </a:pPr>
            <a:endParaRPr lang="en-US" dirty="0">
              <a:solidFill>
                <a:schemeClr val="bg1"/>
              </a:solidFill>
              <a:cs typeface="+mj-cs"/>
            </a:endParaRPr>
          </a:p>
        </p:txBody>
      </p:sp>
      <p:cxnSp>
        <p:nvCxnSpPr>
          <p:cNvPr id="5" name="Straight Connector 4">
            <a:extLst>
              <a:ext uri="{FF2B5EF4-FFF2-40B4-BE49-F238E27FC236}">
                <a16:creationId xmlns:a16="http://schemas.microsoft.com/office/drawing/2014/main" id="{CE9E1890-AA9B-41CA-82F7-1F3FFF1D11BA}"/>
              </a:ext>
            </a:extLst>
          </p:cNvPr>
          <p:cNvCxnSpPr/>
          <p:nvPr/>
        </p:nvCxnSpPr>
        <p:spPr>
          <a:xfrm>
            <a:off x="808378" y="3220277"/>
            <a:ext cx="1842052" cy="0"/>
          </a:xfrm>
          <a:prstGeom prst="line">
            <a:avLst/>
          </a:prstGeom>
          <a:ln w="28575"/>
        </p:spPr>
        <p:style>
          <a:lnRef idx="1">
            <a:schemeClr val="dk1"/>
          </a:lnRef>
          <a:fillRef idx="0">
            <a:schemeClr val="dk1"/>
          </a:fillRef>
          <a:effectRef idx="0">
            <a:schemeClr val="dk1"/>
          </a:effectRef>
          <a:fontRef idx="minor">
            <a:schemeClr val="tx1"/>
          </a:fontRef>
        </p:style>
      </p:cxnSp>
      <p:cxnSp>
        <p:nvCxnSpPr>
          <p:cNvPr id="6" name="Straight Connector 5">
            <a:extLst>
              <a:ext uri="{FF2B5EF4-FFF2-40B4-BE49-F238E27FC236}">
                <a16:creationId xmlns:a16="http://schemas.microsoft.com/office/drawing/2014/main" id="{77B94603-59E2-4924-9743-D6780656CC91}"/>
              </a:ext>
            </a:extLst>
          </p:cNvPr>
          <p:cNvCxnSpPr/>
          <p:nvPr/>
        </p:nvCxnSpPr>
        <p:spPr>
          <a:xfrm>
            <a:off x="5174974" y="3326294"/>
            <a:ext cx="1842052" cy="0"/>
          </a:xfrm>
          <a:prstGeom prst="line">
            <a:avLst/>
          </a:prstGeom>
          <a:ln w="28575"/>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649846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4D9922E-01A5-4E92-ADF4-F696052B4EFA}"/>
              </a:ext>
            </a:extLst>
          </p:cNvPr>
          <p:cNvSpPr>
            <a:spLocks noGrp="1"/>
          </p:cNvSpPr>
          <p:nvPr>
            <p:ph idx="1"/>
          </p:nvPr>
        </p:nvSpPr>
        <p:spPr>
          <a:xfrm>
            <a:off x="318052" y="265043"/>
            <a:ext cx="11370365" cy="6414053"/>
          </a:xfrm>
        </p:spPr>
        <p:txBody>
          <a:bodyPr>
            <a:normAutofit fontScale="92500" lnSpcReduction="10000"/>
          </a:bodyPr>
          <a:lstStyle/>
          <a:p>
            <a:pPr marL="0" indent="0" algn="l" rtl="0">
              <a:buNone/>
            </a:pPr>
            <a:r>
              <a:rPr lang="en-US" dirty="0">
                <a:solidFill>
                  <a:schemeClr val="bg1"/>
                </a:solidFill>
                <a:latin typeface="Times New Roman" panose="02020603050405020304" pitchFamily="18" charset="0"/>
                <a:cs typeface="Times New Roman" panose="02020603050405020304" pitchFamily="18" charset="0"/>
              </a:rPr>
              <a:t>             Biblical Names                                               Arabic Form</a:t>
            </a:r>
          </a:p>
          <a:p>
            <a:pPr marL="0" indent="0" algn="l" rtl="0">
              <a:buNone/>
            </a:pPr>
            <a:r>
              <a:rPr lang="en-US" sz="2000" dirty="0">
                <a:solidFill>
                  <a:schemeClr val="bg1"/>
                </a:solidFill>
                <a:latin typeface="Times New Roman" panose="02020603050405020304" pitchFamily="18" charset="0"/>
                <a:cs typeface="Times New Roman" panose="02020603050405020304" pitchFamily="18" charset="0"/>
              </a:rPr>
              <a:t>                       Ezra                                                                           Uzair</a:t>
            </a:r>
          </a:p>
          <a:p>
            <a:pPr marL="0" indent="0" algn="l" rtl="0">
              <a:buNone/>
            </a:pPr>
            <a:r>
              <a:rPr lang="en-US" sz="2000" dirty="0">
                <a:solidFill>
                  <a:schemeClr val="bg1"/>
                </a:solidFill>
                <a:latin typeface="Times New Roman" panose="02020603050405020304" pitchFamily="18" charset="0"/>
                <a:cs typeface="Times New Roman" panose="02020603050405020304" pitchFamily="18" charset="0"/>
              </a:rPr>
              <a:t>                      Elisha                                                                        Al-</a:t>
            </a:r>
            <a:r>
              <a:rPr lang="en-US" sz="2000" dirty="0" err="1">
                <a:solidFill>
                  <a:schemeClr val="bg1"/>
                </a:solidFill>
                <a:latin typeface="Times New Roman" panose="02020603050405020304" pitchFamily="18" charset="0"/>
                <a:cs typeface="Times New Roman" panose="02020603050405020304" pitchFamily="18" charset="0"/>
              </a:rPr>
              <a:t>Yash’a</a:t>
            </a:r>
            <a:endParaRPr lang="en-US" sz="2000" dirty="0">
              <a:solidFill>
                <a:schemeClr val="bg1"/>
              </a:solidFill>
              <a:latin typeface="Times New Roman" panose="02020603050405020304" pitchFamily="18" charset="0"/>
              <a:cs typeface="Times New Roman" panose="02020603050405020304" pitchFamily="18" charset="0"/>
            </a:endParaRPr>
          </a:p>
          <a:p>
            <a:pPr marL="0" indent="0" algn="l" rtl="0">
              <a:buNone/>
            </a:pPr>
            <a:r>
              <a:rPr lang="en-US" sz="2000" dirty="0">
                <a:solidFill>
                  <a:schemeClr val="bg1"/>
                </a:solidFill>
                <a:latin typeface="Times New Roman" panose="02020603050405020304" pitchFamily="18" charset="0"/>
                <a:cs typeface="Times New Roman" panose="02020603050405020304" pitchFamily="18" charset="0"/>
              </a:rPr>
              <a:t>                     Gabriel                                                                       Jibril   </a:t>
            </a:r>
          </a:p>
          <a:p>
            <a:pPr marL="0" indent="0" algn="l" rtl="0">
              <a:buNone/>
            </a:pPr>
            <a:r>
              <a:rPr lang="en-US" sz="2000" dirty="0">
                <a:solidFill>
                  <a:schemeClr val="bg1"/>
                </a:solidFill>
                <a:latin typeface="Times New Roman" panose="02020603050405020304" pitchFamily="18" charset="0"/>
                <a:cs typeface="Times New Roman" panose="02020603050405020304" pitchFamily="18" charset="0"/>
              </a:rPr>
              <a:t>                      Gog                                                                           Ya’jῡj</a:t>
            </a:r>
          </a:p>
          <a:p>
            <a:pPr marL="0" indent="0" algn="l" rtl="0">
              <a:buNone/>
            </a:pPr>
            <a:r>
              <a:rPr lang="en-US" sz="2000" dirty="0">
                <a:solidFill>
                  <a:schemeClr val="bg1"/>
                </a:solidFill>
                <a:latin typeface="Times New Roman" panose="02020603050405020304" pitchFamily="18" charset="0"/>
                <a:cs typeface="Times New Roman" panose="02020603050405020304" pitchFamily="18" charset="0"/>
              </a:rPr>
              <a:t>                     Goliath                                                                        Jᾱlῡt</a:t>
            </a:r>
          </a:p>
          <a:p>
            <a:pPr marL="0" indent="0" algn="l" rtl="0">
              <a:buNone/>
            </a:pPr>
            <a:r>
              <a:rPr lang="en-US" sz="2000" dirty="0">
                <a:solidFill>
                  <a:schemeClr val="bg1"/>
                </a:solidFill>
                <a:latin typeface="Times New Roman" panose="02020603050405020304" pitchFamily="18" charset="0"/>
                <a:cs typeface="Times New Roman" panose="02020603050405020304" pitchFamily="18" charset="0"/>
              </a:rPr>
              <a:t>                     Gospel                                                                          Injil</a:t>
            </a:r>
          </a:p>
          <a:p>
            <a:pPr marL="0" indent="0" algn="l" rtl="0">
              <a:buNone/>
            </a:pPr>
            <a:r>
              <a:rPr lang="en-US" sz="2000" dirty="0">
                <a:solidFill>
                  <a:schemeClr val="bg1"/>
                </a:solidFill>
                <a:latin typeface="Times New Roman" panose="02020603050405020304" pitchFamily="18" charset="0"/>
                <a:cs typeface="Times New Roman" panose="02020603050405020304" pitchFamily="18" charset="0"/>
              </a:rPr>
              <a:t>                      Isaac                                                                          Ishᾱa</a:t>
            </a:r>
          </a:p>
          <a:p>
            <a:pPr marL="0" indent="0" algn="l" rtl="0">
              <a:buNone/>
            </a:pPr>
            <a:r>
              <a:rPr lang="en-US" sz="2000" dirty="0">
                <a:solidFill>
                  <a:schemeClr val="bg1"/>
                </a:solidFill>
                <a:latin typeface="Times New Roman" panose="02020603050405020304" pitchFamily="18" charset="0"/>
                <a:cs typeface="Times New Roman" panose="02020603050405020304" pitchFamily="18" charset="0"/>
              </a:rPr>
              <a:t>                     Ishmael                                                                        Ismᾱil</a:t>
            </a:r>
          </a:p>
          <a:p>
            <a:pPr marL="0" indent="0" algn="l" rtl="0">
              <a:buNone/>
            </a:pPr>
            <a:r>
              <a:rPr lang="en-US" sz="2000" dirty="0">
                <a:solidFill>
                  <a:schemeClr val="bg1"/>
                </a:solidFill>
                <a:latin typeface="Times New Roman" panose="02020603050405020304" pitchFamily="18" charset="0"/>
                <a:cs typeface="Times New Roman" panose="02020603050405020304" pitchFamily="18" charset="0"/>
              </a:rPr>
              <a:t>                      Jacob                                                                         Ya’qῡb</a:t>
            </a:r>
          </a:p>
          <a:p>
            <a:pPr marL="0" indent="0" algn="l" rtl="0">
              <a:buNone/>
            </a:pPr>
            <a:r>
              <a:rPr lang="en-US" sz="2000" dirty="0">
                <a:solidFill>
                  <a:schemeClr val="bg1"/>
                </a:solidFill>
                <a:latin typeface="Times New Roman" panose="02020603050405020304" pitchFamily="18" charset="0"/>
                <a:cs typeface="Times New Roman" panose="02020603050405020304" pitchFamily="18" charset="0"/>
              </a:rPr>
              <a:t>                      Jesus                                                                            ‘Isᾱ</a:t>
            </a:r>
          </a:p>
          <a:p>
            <a:pPr marL="0" indent="0" algn="l" rtl="0">
              <a:buNone/>
            </a:pPr>
            <a:r>
              <a:rPr lang="en-US" sz="2000" dirty="0">
                <a:solidFill>
                  <a:schemeClr val="bg1"/>
                </a:solidFill>
                <a:latin typeface="Times New Roman" panose="02020603050405020304" pitchFamily="18" charset="0"/>
                <a:cs typeface="Times New Roman" panose="02020603050405020304" pitchFamily="18" charset="0"/>
              </a:rPr>
              <a:t>                       Jew                                                                           Yahῡdi</a:t>
            </a:r>
          </a:p>
          <a:p>
            <a:pPr marL="0" indent="0" algn="l" rtl="0">
              <a:buNone/>
            </a:pPr>
            <a:r>
              <a:rPr lang="en-US" sz="2000" dirty="0">
                <a:solidFill>
                  <a:schemeClr val="bg1"/>
                </a:solidFill>
                <a:latin typeface="Times New Roman" panose="02020603050405020304" pitchFamily="18" charset="0"/>
                <a:cs typeface="Times New Roman" panose="02020603050405020304" pitchFamily="18" charset="0"/>
              </a:rPr>
              <a:t>                       Job                                                                            Ayyῡb</a:t>
            </a:r>
          </a:p>
          <a:p>
            <a:pPr marL="0" indent="0" algn="l" rtl="0">
              <a:buNone/>
            </a:pPr>
            <a:r>
              <a:rPr lang="en-US" sz="2000" dirty="0">
                <a:solidFill>
                  <a:schemeClr val="bg1"/>
                </a:solidFill>
                <a:latin typeface="Times New Roman" panose="02020603050405020304" pitchFamily="18" charset="0"/>
                <a:cs typeface="Times New Roman" panose="02020603050405020304" pitchFamily="18" charset="0"/>
              </a:rPr>
              <a:t>                       John                                                                           Yahy</a:t>
            </a:r>
            <a:r>
              <a:rPr lang="en-US" sz="1400" dirty="0">
                <a:solidFill>
                  <a:schemeClr val="bg1"/>
                </a:solidFill>
                <a:latin typeface="Times New Roman" panose="02020603050405020304" pitchFamily="18" charset="0"/>
                <a:cs typeface="Times New Roman" panose="02020603050405020304" pitchFamily="18" charset="0"/>
              </a:rPr>
              <a:t>ᾱ</a:t>
            </a:r>
          </a:p>
        </p:txBody>
      </p:sp>
      <p:cxnSp>
        <p:nvCxnSpPr>
          <p:cNvPr id="5" name="Straight Connector 4">
            <a:extLst>
              <a:ext uri="{FF2B5EF4-FFF2-40B4-BE49-F238E27FC236}">
                <a16:creationId xmlns:a16="http://schemas.microsoft.com/office/drawing/2014/main" id="{91B1A969-B7AB-4FE7-9763-2C3F1C5E3E7F}"/>
              </a:ext>
            </a:extLst>
          </p:cNvPr>
          <p:cNvCxnSpPr/>
          <p:nvPr/>
        </p:nvCxnSpPr>
        <p:spPr>
          <a:xfrm>
            <a:off x="1298715" y="755374"/>
            <a:ext cx="1842052" cy="0"/>
          </a:xfrm>
          <a:prstGeom prst="line">
            <a:avLst/>
          </a:prstGeom>
          <a:ln w="28575"/>
        </p:spPr>
        <p:style>
          <a:lnRef idx="1">
            <a:schemeClr val="dk1"/>
          </a:lnRef>
          <a:fillRef idx="0">
            <a:schemeClr val="dk1"/>
          </a:fillRef>
          <a:effectRef idx="0">
            <a:schemeClr val="dk1"/>
          </a:effectRef>
          <a:fontRef idx="minor">
            <a:schemeClr val="tx1"/>
          </a:fontRef>
        </p:style>
      </p:cxnSp>
      <p:cxnSp>
        <p:nvCxnSpPr>
          <p:cNvPr id="6" name="Straight Connector 5">
            <a:extLst>
              <a:ext uri="{FF2B5EF4-FFF2-40B4-BE49-F238E27FC236}">
                <a16:creationId xmlns:a16="http://schemas.microsoft.com/office/drawing/2014/main" id="{0D6D6E28-D216-4A2B-B131-B69C07250007}"/>
              </a:ext>
            </a:extLst>
          </p:cNvPr>
          <p:cNvCxnSpPr/>
          <p:nvPr/>
        </p:nvCxnSpPr>
        <p:spPr>
          <a:xfrm>
            <a:off x="6042987" y="755374"/>
            <a:ext cx="1842052" cy="0"/>
          </a:xfrm>
          <a:prstGeom prst="line">
            <a:avLst/>
          </a:prstGeom>
          <a:ln w="28575"/>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1390337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1C04F02-6B00-4863-85A9-EFBDB8DD3F1E}"/>
              </a:ext>
            </a:extLst>
          </p:cNvPr>
          <p:cNvSpPr>
            <a:spLocks noGrp="1"/>
          </p:cNvSpPr>
          <p:nvPr>
            <p:ph idx="1"/>
          </p:nvPr>
        </p:nvSpPr>
        <p:spPr>
          <a:xfrm>
            <a:off x="463826" y="251790"/>
            <a:ext cx="11449878" cy="6427305"/>
          </a:xfrm>
        </p:spPr>
        <p:txBody>
          <a:bodyPr>
            <a:normAutofit fontScale="77500" lnSpcReduction="20000"/>
          </a:bodyPr>
          <a:lstStyle/>
          <a:p>
            <a:pPr marL="0" indent="0" algn="l" rtl="0">
              <a:buNone/>
            </a:pPr>
            <a:r>
              <a:rPr lang="en-US" dirty="0">
                <a:solidFill>
                  <a:schemeClr val="bg1"/>
                </a:solidFill>
                <a:latin typeface="Times New Roman" panose="02020603050405020304" pitchFamily="18" charset="0"/>
                <a:cs typeface="Times New Roman" panose="02020603050405020304" pitchFamily="18" charset="0"/>
              </a:rPr>
              <a:t>                      Biblical Names                                               Arabic Form</a:t>
            </a:r>
          </a:p>
          <a:p>
            <a:pPr marL="0" indent="0" algn="l" rtl="0">
              <a:buNone/>
            </a:pPr>
            <a:r>
              <a:rPr lang="en-US" dirty="0">
                <a:solidFill>
                  <a:schemeClr val="bg1"/>
                </a:solidFill>
                <a:latin typeface="Times New Roman" panose="02020603050405020304" pitchFamily="18" charset="0"/>
                <a:cs typeface="Times New Roman" panose="02020603050405020304" pitchFamily="18" charset="0"/>
              </a:rPr>
              <a:t>                           Jonah                                                                Yῡnus</a:t>
            </a:r>
          </a:p>
          <a:p>
            <a:pPr marL="0" indent="0" algn="l" rtl="0">
              <a:buNone/>
            </a:pPr>
            <a:r>
              <a:rPr lang="en-US" dirty="0">
                <a:solidFill>
                  <a:schemeClr val="bg1"/>
                </a:solidFill>
                <a:latin typeface="Times New Roman" panose="02020603050405020304" pitchFamily="18" charset="0"/>
                <a:cs typeface="Times New Roman" panose="02020603050405020304" pitchFamily="18" charset="0"/>
              </a:rPr>
              <a:t>                          Korah                                                                 Qᾱrῡn</a:t>
            </a:r>
          </a:p>
          <a:p>
            <a:pPr marL="0" indent="0" algn="l" rtl="0">
              <a:buNone/>
            </a:pPr>
            <a:r>
              <a:rPr lang="en-US" dirty="0">
                <a:solidFill>
                  <a:schemeClr val="bg1"/>
                </a:solidFill>
                <a:latin typeface="Times New Roman" panose="02020603050405020304" pitchFamily="18" charset="0"/>
                <a:cs typeface="Times New Roman" panose="02020603050405020304" pitchFamily="18" charset="0"/>
              </a:rPr>
              <a:t>                            Lot                                                                      Lῡt</a:t>
            </a:r>
          </a:p>
          <a:p>
            <a:pPr marL="0" indent="0" algn="l" rtl="0">
              <a:buNone/>
            </a:pPr>
            <a:r>
              <a:rPr lang="en-US" dirty="0">
                <a:solidFill>
                  <a:schemeClr val="bg1"/>
                </a:solidFill>
                <a:latin typeface="Times New Roman" panose="02020603050405020304" pitchFamily="18" charset="0"/>
                <a:cs typeface="Times New Roman" panose="02020603050405020304" pitchFamily="18" charset="0"/>
              </a:rPr>
              <a:t>                          Magog                                                                 Ma’jῡj</a:t>
            </a:r>
          </a:p>
          <a:p>
            <a:pPr marL="0" indent="0" algn="l" rtl="0">
              <a:buNone/>
            </a:pPr>
            <a:r>
              <a:rPr lang="en-US" dirty="0">
                <a:solidFill>
                  <a:schemeClr val="bg1"/>
                </a:solidFill>
                <a:latin typeface="Times New Roman" panose="02020603050405020304" pitchFamily="18" charset="0"/>
                <a:cs typeface="Times New Roman" panose="02020603050405020304" pitchFamily="18" charset="0"/>
              </a:rPr>
              <a:t>                           Mary                                                                  Maryam</a:t>
            </a:r>
          </a:p>
          <a:p>
            <a:pPr marL="0" indent="0" algn="l" rtl="0">
              <a:buNone/>
            </a:pPr>
            <a:r>
              <a:rPr lang="en-US" dirty="0">
                <a:solidFill>
                  <a:schemeClr val="bg1"/>
                </a:solidFill>
                <a:latin typeface="Times New Roman" panose="02020603050405020304" pitchFamily="18" charset="0"/>
                <a:cs typeface="Times New Roman" panose="02020603050405020304" pitchFamily="18" charset="0"/>
              </a:rPr>
              <a:t>                         Michael                                                                 Mikal</a:t>
            </a:r>
          </a:p>
          <a:p>
            <a:pPr marL="0" indent="0" algn="l" rtl="0">
              <a:buNone/>
            </a:pPr>
            <a:r>
              <a:rPr lang="en-US" dirty="0">
                <a:solidFill>
                  <a:schemeClr val="bg1"/>
                </a:solidFill>
                <a:latin typeface="Times New Roman" panose="02020603050405020304" pitchFamily="18" charset="0"/>
                <a:cs typeface="Times New Roman" panose="02020603050405020304" pitchFamily="18" charset="0"/>
              </a:rPr>
              <a:t>                          Moses                                                                    Mῡsᾱ</a:t>
            </a:r>
          </a:p>
          <a:p>
            <a:pPr marL="0" indent="0" algn="l" rtl="0">
              <a:buNone/>
            </a:pPr>
            <a:r>
              <a:rPr lang="en-US" dirty="0">
                <a:solidFill>
                  <a:schemeClr val="bg1"/>
                </a:solidFill>
                <a:latin typeface="Times New Roman" panose="02020603050405020304" pitchFamily="18" charset="0"/>
                <a:cs typeface="Times New Roman" panose="02020603050405020304" pitchFamily="18" charset="0"/>
              </a:rPr>
              <a:t>                          Noah                                                                       Nῡh</a:t>
            </a:r>
          </a:p>
          <a:p>
            <a:pPr marL="0" indent="0" algn="l" rtl="0">
              <a:buNone/>
            </a:pPr>
            <a:r>
              <a:rPr lang="en-US" dirty="0">
                <a:solidFill>
                  <a:schemeClr val="bg1"/>
                </a:solidFill>
                <a:latin typeface="Times New Roman" panose="02020603050405020304" pitchFamily="18" charset="0"/>
                <a:cs typeface="Times New Roman" panose="02020603050405020304" pitchFamily="18" charset="0"/>
              </a:rPr>
              <a:t>                         Pharaoh                                                                  Fir’aun</a:t>
            </a:r>
          </a:p>
          <a:p>
            <a:pPr marL="0" indent="0" algn="l" rtl="0">
              <a:buNone/>
            </a:pPr>
            <a:r>
              <a:rPr lang="en-US" dirty="0">
                <a:solidFill>
                  <a:schemeClr val="bg1"/>
                </a:solidFill>
                <a:latin typeface="Times New Roman" panose="02020603050405020304" pitchFamily="18" charset="0"/>
                <a:cs typeface="Times New Roman" panose="02020603050405020304" pitchFamily="18" charset="0"/>
              </a:rPr>
              <a:t>                            Saul                                                                      Talῡt</a:t>
            </a:r>
          </a:p>
          <a:p>
            <a:pPr marL="0" indent="0" algn="l" rtl="0">
              <a:buNone/>
            </a:pPr>
            <a:r>
              <a:rPr lang="en-US" dirty="0">
                <a:solidFill>
                  <a:schemeClr val="bg1"/>
                </a:solidFill>
                <a:latin typeface="Times New Roman" panose="02020603050405020304" pitchFamily="18" charset="0"/>
                <a:cs typeface="Times New Roman" panose="02020603050405020304" pitchFamily="18" charset="0"/>
              </a:rPr>
              <a:t>                          Sheba                                                                       Sab</a:t>
            </a:r>
          </a:p>
          <a:p>
            <a:pPr marL="0" indent="0" algn="l" rtl="0">
              <a:buNone/>
            </a:pPr>
            <a:r>
              <a:rPr lang="en-US" dirty="0">
                <a:solidFill>
                  <a:schemeClr val="bg1"/>
                </a:solidFill>
                <a:latin typeface="Times New Roman" panose="02020603050405020304" pitchFamily="18" charset="0"/>
                <a:cs typeface="Times New Roman" panose="02020603050405020304" pitchFamily="18" charset="0"/>
              </a:rPr>
              <a:t>                        Solomon                                                                 Sulaimᾱn</a:t>
            </a:r>
          </a:p>
          <a:p>
            <a:pPr marL="0" indent="0" algn="l" rtl="0">
              <a:buNone/>
            </a:pPr>
            <a:r>
              <a:rPr lang="en-US" dirty="0">
                <a:solidFill>
                  <a:schemeClr val="bg1"/>
                </a:solidFill>
                <a:latin typeface="Times New Roman" panose="02020603050405020304" pitchFamily="18" charset="0"/>
                <a:cs typeface="Times New Roman" panose="02020603050405020304" pitchFamily="18" charset="0"/>
              </a:rPr>
              <a:t>                          Torah                                                                       Taurᾱt</a:t>
            </a:r>
          </a:p>
          <a:p>
            <a:pPr marL="0" indent="0" algn="l" rtl="0">
              <a:buNone/>
            </a:pPr>
            <a:r>
              <a:rPr lang="en-US" dirty="0">
                <a:solidFill>
                  <a:schemeClr val="bg1"/>
                </a:solidFill>
              </a:rPr>
              <a:t>                     </a:t>
            </a:r>
            <a:r>
              <a:rPr lang="en-US">
                <a:solidFill>
                  <a:schemeClr val="bg1"/>
                </a:solidFill>
              </a:rPr>
              <a:t>Zacharias                                                           </a:t>
            </a:r>
            <a:r>
              <a:rPr lang="en-US" dirty="0">
                <a:solidFill>
                  <a:schemeClr val="bg1"/>
                </a:solidFill>
              </a:rPr>
              <a:t>Zakariyy</a:t>
            </a:r>
            <a:r>
              <a:rPr lang="en-US" dirty="0">
                <a:solidFill>
                  <a:schemeClr val="bg1"/>
                </a:solidFill>
                <a:latin typeface="Times New Roman" panose="02020603050405020304" pitchFamily="18" charset="0"/>
                <a:cs typeface="Times New Roman" panose="02020603050405020304" pitchFamily="18" charset="0"/>
              </a:rPr>
              <a:t>ᾱ</a:t>
            </a:r>
            <a:endParaRPr lang="en-US" dirty="0">
              <a:solidFill>
                <a:schemeClr val="bg1"/>
              </a:solidFill>
            </a:endParaRPr>
          </a:p>
        </p:txBody>
      </p:sp>
      <p:cxnSp>
        <p:nvCxnSpPr>
          <p:cNvPr id="4" name="Straight Connector 3">
            <a:extLst>
              <a:ext uri="{FF2B5EF4-FFF2-40B4-BE49-F238E27FC236}">
                <a16:creationId xmlns:a16="http://schemas.microsoft.com/office/drawing/2014/main" id="{DD6B0D6A-9854-4BCA-B6D4-036AE131B389}"/>
              </a:ext>
            </a:extLst>
          </p:cNvPr>
          <p:cNvCxnSpPr/>
          <p:nvPr/>
        </p:nvCxnSpPr>
        <p:spPr>
          <a:xfrm>
            <a:off x="1696282" y="662610"/>
            <a:ext cx="1842052" cy="0"/>
          </a:xfrm>
          <a:prstGeom prst="line">
            <a:avLst/>
          </a:prstGeom>
          <a:ln w="28575"/>
        </p:spPr>
        <p:style>
          <a:lnRef idx="1">
            <a:schemeClr val="dk1"/>
          </a:lnRef>
          <a:fillRef idx="0">
            <a:schemeClr val="dk1"/>
          </a:fillRef>
          <a:effectRef idx="0">
            <a:schemeClr val="dk1"/>
          </a:effectRef>
          <a:fontRef idx="minor">
            <a:schemeClr val="tx1"/>
          </a:fontRef>
        </p:style>
      </p:cxnSp>
      <p:cxnSp>
        <p:nvCxnSpPr>
          <p:cNvPr id="5" name="Straight Connector 4">
            <a:extLst>
              <a:ext uri="{FF2B5EF4-FFF2-40B4-BE49-F238E27FC236}">
                <a16:creationId xmlns:a16="http://schemas.microsoft.com/office/drawing/2014/main" id="{E9F526D3-54E3-4E3D-9FBE-9374F8731545}"/>
              </a:ext>
            </a:extLst>
          </p:cNvPr>
          <p:cNvCxnSpPr/>
          <p:nvPr/>
        </p:nvCxnSpPr>
        <p:spPr>
          <a:xfrm>
            <a:off x="5963486" y="649358"/>
            <a:ext cx="1842052" cy="0"/>
          </a:xfrm>
          <a:prstGeom prst="line">
            <a:avLst/>
          </a:prstGeom>
          <a:ln w="28575"/>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9187415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3" y="161366"/>
            <a:ext cx="9905998" cy="712693"/>
          </a:xfrm>
        </p:spPr>
        <p:txBody>
          <a:bodyPr>
            <a:normAutofit fontScale="90000"/>
          </a:bodyPr>
          <a:lstStyle/>
          <a:p>
            <a:pPr algn="ctr" rtl="0"/>
            <a:r>
              <a:rPr lang="en-US" sz="4800" b="1" cap="none" dirty="0">
                <a:solidFill>
                  <a:schemeClr val="bg1"/>
                </a:solidFill>
                <a:effectLst>
                  <a:outerShdw blurRad="38100" dist="38100" dir="2700000" algn="tl">
                    <a:srgbClr val="000000">
                      <a:alpha val="43137"/>
                    </a:srgbClr>
                  </a:outerShdw>
                </a:effectLst>
              </a:rPr>
              <a:t>Transliteration in Islamic contexts</a:t>
            </a:r>
            <a:endParaRPr lang="ar-IQ" sz="4800" b="1" cap="none" dirty="0">
              <a:solidFill>
                <a:schemeClr val="bg1"/>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141412" y="753035"/>
            <a:ext cx="9905999" cy="5051613"/>
          </a:xfrm>
        </p:spPr>
        <p:txBody>
          <a:bodyPr>
            <a:normAutofit/>
          </a:bodyPr>
          <a:lstStyle/>
          <a:p>
            <a:pPr marL="457200" indent="-457200" algn="l" rtl="0">
              <a:buAutoNum type="arabicPeriod"/>
            </a:pPr>
            <a:r>
              <a:rPr lang="en-US" dirty="0">
                <a:solidFill>
                  <a:schemeClr val="bg1"/>
                </a:solidFill>
              </a:rPr>
              <a:t>American spelling is the standard. Whenever there is a difference between American and British spelling, abide by the American rules. For example:</a:t>
            </a:r>
          </a:p>
          <a:p>
            <a:endParaRPr lang="en-US" dirty="0"/>
          </a:p>
          <a:p>
            <a:endParaRPr lang="en-US" dirty="0"/>
          </a:p>
          <a:p>
            <a:endParaRPr lang="en-US" dirty="0"/>
          </a:p>
          <a:p>
            <a:endParaRPr lang="en-US" dirty="0"/>
          </a:p>
          <a:p>
            <a:endParaRPr lang="en-US" dirty="0">
              <a:solidFill>
                <a:schemeClr val="bg1"/>
              </a:solidFill>
            </a:endParaRPr>
          </a:p>
        </p:txBody>
      </p:sp>
      <p:graphicFrame>
        <p:nvGraphicFramePr>
          <p:cNvPr id="4" name="Table 3"/>
          <p:cNvGraphicFramePr>
            <a:graphicFrameLocks noGrp="1"/>
          </p:cNvGraphicFramePr>
          <p:nvPr>
            <p:extLst>
              <p:ext uri="{D42A27DB-BD31-4B8C-83A1-F6EECF244321}">
                <p14:modId xmlns:p14="http://schemas.microsoft.com/office/powerpoint/2010/main" val="3217828169"/>
              </p:ext>
            </p:extLst>
          </p:nvPr>
        </p:nvGraphicFramePr>
        <p:xfrm>
          <a:off x="1878316" y="1676968"/>
          <a:ext cx="8083604" cy="3108960"/>
        </p:xfrm>
        <a:graphic>
          <a:graphicData uri="http://schemas.openxmlformats.org/drawingml/2006/table">
            <a:tbl>
              <a:tblPr rtl="1" firstRow="1" bandRow="1">
                <a:tableStyleId>{5C22544A-7EE6-4342-B048-85BDC9FD1C3A}</a:tableStyleId>
              </a:tblPr>
              <a:tblGrid>
                <a:gridCol w="4041802">
                  <a:extLst>
                    <a:ext uri="{9D8B030D-6E8A-4147-A177-3AD203B41FA5}">
                      <a16:colId xmlns:a16="http://schemas.microsoft.com/office/drawing/2014/main" val="20000"/>
                    </a:ext>
                  </a:extLst>
                </a:gridCol>
                <a:gridCol w="4041802">
                  <a:extLst>
                    <a:ext uri="{9D8B030D-6E8A-4147-A177-3AD203B41FA5}">
                      <a16:colId xmlns:a16="http://schemas.microsoft.com/office/drawing/2014/main" val="20001"/>
                    </a:ext>
                  </a:extLst>
                </a:gridCol>
              </a:tblGrid>
              <a:tr h="503617">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b="1" dirty="0">
                          <a:solidFill>
                            <a:schemeClr val="bg1"/>
                          </a:solidFill>
                        </a:rPr>
                        <a:t>BRITISH SPELLING</a:t>
                      </a:r>
                    </a:p>
                    <a:p>
                      <a:pPr algn="ctr" rtl="0"/>
                      <a:endParaRPr lang="ar-IQ" b="1" dirty="0">
                        <a:solidFill>
                          <a:schemeClr val="bg1"/>
                        </a:solidFill>
                      </a:endParaRPr>
                    </a:p>
                  </a:txBody>
                  <a:tcPr>
                    <a:solidFill>
                      <a:schemeClr val="tx1">
                        <a:lumMod val="85000"/>
                      </a:schemeClr>
                    </a:solidFill>
                  </a:tcPr>
                </a:tc>
                <a:tc>
                  <a:txBody>
                    <a:bodyPr/>
                    <a:lstStyle/>
                    <a:p>
                      <a:pPr algn="ctr" rtl="0"/>
                      <a:r>
                        <a:rPr lang="en-US" b="1" dirty="0">
                          <a:solidFill>
                            <a:schemeClr val="bg1"/>
                          </a:solidFill>
                        </a:rPr>
                        <a:t>AMERICAN SPELLING </a:t>
                      </a:r>
                      <a:endParaRPr lang="ar-IQ" b="1" dirty="0">
                        <a:solidFill>
                          <a:schemeClr val="bg1"/>
                        </a:solidFill>
                      </a:endParaRPr>
                    </a:p>
                  </a:txBody>
                  <a:tcPr>
                    <a:solidFill>
                      <a:schemeClr val="tx1">
                        <a:lumMod val="85000"/>
                      </a:schemeClr>
                    </a:solidFill>
                  </a:tcPr>
                </a:tc>
                <a:extLst>
                  <a:ext uri="{0D108BD9-81ED-4DB2-BD59-A6C34878D82A}">
                    <a16:rowId xmlns:a16="http://schemas.microsoft.com/office/drawing/2014/main" val="10000"/>
                  </a:ext>
                </a:extLst>
              </a:tr>
              <a:tr h="503617">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b="1" i="1" dirty="0" err="1"/>
                        <a:t>Traveller</a:t>
                      </a:r>
                      <a:endParaRPr lang="en-US" b="1" i="1" dirty="0"/>
                    </a:p>
                    <a:p>
                      <a:pPr algn="ctr" rtl="0"/>
                      <a:endParaRPr lang="ar-IQ" b="1" i="1" dirty="0"/>
                    </a:p>
                  </a:txBody>
                  <a:tcPr>
                    <a:solidFill>
                      <a:schemeClr val="tx1">
                        <a:lumMod val="85000"/>
                      </a:schemeClr>
                    </a:solidFill>
                  </a:tcPr>
                </a:tc>
                <a:tc>
                  <a:txBody>
                    <a:bodyPr/>
                    <a:lstStyle/>
                    <a:p>
                      <a:pPr algn="ctr" rtl="0"/>
                      <a:r>
                        <a:rPr lang="en-US" b="1" i="1" dirty="0"/>
                        <a:t>Traveler </a:t>
                      </a:r>
                      <a:endParaRPr lang="ar-IQ" b="1" i="1" dirty="0"/>
                    </a:p>
                  </a:txBody>
                  <a:tcPr>
                    <a:solidFill>
                      <a:schemeClr val="tx1">
                        <a:lumMod val="85000"/>
                      </a:schemeClr>
                    </a:solidFill>
                  </a:tcPr>
                </a:tc>
                <a:extLst>
                  <a:ext uri="{0D108BD9-81ED-4DB2-BD59-A6C34878D82A}">
                    <a16:rowId xmlns:a16="http://schemas.microsoft.com/office/drawing/2014/main" val="10001"/>
                  </a:ext>
                </a:extLst>
              </a:tr>
              <a:tr h="287781">
                <a:tc>
                  <a:txBody>
                    <a:bodyPr/>
                    <a:lstStyle/>
                    <a:p>
                      <a:pPr algn="ctr" rtl="0"/>
                      <a:r>
                        <a:rPr lang="en-US" b="1" i="1" dirty="0" err="1"/>
                        <a:t>Honour</a:t>
                      </a:r>
                      <a:endParaRPr lang="ar-IQ" b="1" i="1" dirty="0"/>
                    </a:p>
                  </a:txBody>
                  <a:tcPr>
                    <a:solidFill>
                      <a:schemeClr val="tx1">
                        <a:lumMod val="85000"/>
                      </a:schemeClr>
                    </a:solidFill>
                  </a:tcPr>
                </a:tc>
                <a:tc>
                  <a:txBody>
                    <a:bodyPr/>
                    <a:lstStyle/>
                    <a:p>
                      <a:pPr algn="ctr" rtl="0"/>
                      <a:r>
                        <a:rPr lang="en-US" b="1" i="1" dirty="0"/>
                        <a:t>Honor </a:t>
                      </a:r>
                      <a:endParaRPr lang="ar-IQ" b="1" i="1" dirty="0"/>
                    </a:p>
                  </a:txBody>
                  <a:tcPr>
                    <a:solidFill>
                      <a:schemeClr val="tx1">
                        <a:lumMod val="85000"/>
                      </a:schemeClr>
                    </a:solidFill>
                  </a:tcPr>
                </a:tc>
                <a:extLst>
                  <a:ext uri="{0D108BD9-81ED-4DB2-BD59-A6C34878D82A}">
                    <a16:rowId xmlns:a16="http://schemas.microsoft.com/office/drawing/2014/main" val="10002"/>
                  </a:ext>
                </a:extLst>
              </a:tr>
              <a:tr h="287781">
                <a:tc>
                  <a:txBody>
                    <a:bodyPr/>
                    <a:lstStyle/>
                    <a:p>
                      <a:pPr algn="ctr" rtl="0"/>
                      <a:r>
                        <a:rPr lang="en-US" b="1" i="1" dirty="0"/>
                        <a:t>Mohammed</a:t>
                      </a:r>
                      <a:endParaRPr lang="ar-IQ" b="1" i="1" dirty="0"/>
                    </a:p>
                  </a:txBody>
                  <a:tcPr>
                    <a:solidFill>
                      <a:schemeClr val="tx1">
                        <a:lumMod val="85000"/>
                      </a:schemeClr>
                    </a:solidFill>
                  </a:tcPr>
                </a:tc>
                <a:tc>
                  <a:txBody>
                    <a:bodyPr/>
                    <a:lstStyle/>
                    <a:p>
                      <a:pPr algn="ctr" rtl="0"/>
                      <a:r>
                        <a:rPr lang="en-US" b="1" i="1" dirty="0"/>
                        <a:t>Muhammad </a:t>
                      </a:r>
                      <a:endParaRPr lang="ar-IQ" b="1" i="1" dirty="0"/>
                    </a:p>
                  </a:txBody>
                  <a:tcPr>
                    <a:solidFill>
                      <a:schemeClr val="tx1">
                        <a:lumMod val="85000"/>
                      </a:schemeClr>
                    </a:solidFill>
                  </a:tcPr>
                </a:tc>
                <a:extLst>
                  <a:ext uri="{0D108BD9-81ED-4DB2-BD59-A6C34878D82A}">
                    <a16:rowId xmlns:a16="http://schemas.microsoft.com/office/drawing/2014/main" val="10003"/>
                  </a:ext>
                </a:extLst>
              </a:tr>
              <a:tr h="287781">
                <a:tc>
                  <a:txBody>
                    <a:bodyPr/>
                    <a:lstStyle/>
                    <a:p>
                      <a:pPr algn="ctr" rtl="0"/>
                      <a:r>
                        <a:rPr lang="en-US" b="1" i="1" dirty="0" err="1"/>
                        <a:t>Moselm</a:t>
                      </a:r>
                      <a:endParaRPr lang="ar-IQ" b="1" i="1" dirty="0"/>
                    </a:p>
                  </a:txBody>
                  <a:tcPr>
                    <a:solidFill>
                      <a:schemeClr val="tx1">
                        <a:lumMod val="85000"/>
                      </a:schemeClr>
                    </a:solidFill>
                  </a:tcPr>
                </a:tc>
                <a:tc>
                  <a:txBody>
                    <a:bodyPr/>
                    <a:lstStyle/>
                    <a:p>
                      <a:pPr algn="ctr" rtl="0"/>
                      <a:r>
                        <a:rPr lang="en-US" b="1" i="1" dirty="0"/>
                        <a:t>Muslim </a:t>
                      </a:r>
                      <a:endParaRPr lang="ar-IQ" b="1" i="1" dirty="0"/>
                    </a:p>
                  </a:txBody>
                  <a:tcPr>
                    <a:solidFill>
                      <a:schemeClr val="tx1">
                        <a:lumMod val="85000"/>
                      </a:schemeClr>
                    </a:solidFill>
                  </a:tcPr>
                </a:tc>
                <a:extLst>
                  <a:ext uri="{0D108BD9-81ED-4DB2-BD59-A6C34878D82A}">
                    <a16:rowId xmlns:a16="http://schemas.microsoft.com/office/drawing/2014/main" val="10004"/>
                  </a:ext>
                </a:extLst>
              </a:tr>
              <a:tr h="287781">
                <a:tc>
                  <a:txBody>
                    <a:bodyPr/>
                    <a:lstStyle/>
                    <a:p>
                      <a:pPr algn="ctr" rtl="0"/>
                      <a:r>
                        <a:rPr lang="en-US" b="1" i="1" dirty="0" err="1"/>
                        <a:t>Organise</a:t>
                      </a:r>
                      <a:endParaRPr lang="ar-IQ" b="1" i="1" dirty="0"/>
                    </a:p>
                  </a:txBody>
                  <a:tcPr>
                    <a:solidFill>
                      <a:schemeClr val="tx1">
                        <a:lumMod val="85000"/>
                      </a:schemeClr>
                    </a:solidFill>
                  </a:tcPr>
                </a:tc>
                <a:tc>
                  <a:txBody>
                    <a:bodyPr/>
                    <a:lstStyle/>
                    <a:p>
                      <a:pPr algn="ctr" rtl="0"/>
                      <a:r>
                        <a:rPr lang="en-US" b="1" i="1" dirty="0"/>
                        <a:t>Organize </a:t>
                      </a:r>
                      <a:endParaRPr lang="ar-IQ" b="1" i="1" dirty="0"/>
                    </a:p>
                  </a:txBody>
                  <a:tcPr>
                    <a:solidFill>
                      <a:schemeClr val="tx1">
                        <a:lumMod val="85000"/>
                      </a:schemeClr>
                    </a:solidFill>
                  </a:tcPr>
                </a:tc>
                <a:extLst>
                  <a:ext uri="{0D108BD9-81ED-4DB2-BD59-A6C34878D82A}">
                    <a16:rowId xmlns:a16="http://schemas.microsoft.com/office/drawing/2014/main" val="10005"/>
                  </a:ext>
                </a:extLst>
              </a:tr>
              <a:tr h="287781">
                <a:tc>
                  <a:txBody>
                    <a:bodyPr/>
                    <a:lstStyle/>
                    <a:p>
                      <a:pPr algn="ctr" rtl="0"/>
                      <a:r>
                        <a:rPr lang="en-US" b="1" i="1" dirty="0"/>
                        <a:t>Towards</a:t>
                      </a:r>
                      <a:endParaRPr lang="ar-IQ" b="1" i="1" dirty="0"/>
                    </a:p>
                  </a:txBody>
                  <a:tcPr>
                    <a:solidFill>
                      <a:schemeClr val="tx1">
                        <a:lumMod val="85000"/>
                      </a:schemeClr>
                    </a:solidFill>
                  </a:tcPr>
                </a:tc>
                <a:tc>
                  <a:txBody>
                    <a:bodyPr/>
                    <a:lstStyle/>
                    <a:p>
                      <a:pPr algn="ctr" rtl="0"/>
                      <a:r>
                        <a:rPr lang="en-US" b="1" i="1" dirty="0"/>
                        <a:t>Toward</a:t>
                      </a:r>
                      <a:endParaRPr lang="ar-IQ" b="1" i="1" dirty="0"/>
                    </a:p>
                  </a:txBody>
                  <a:tcPr>
                    <a:solidFill>
                      <a:schemeClr val="tx1">
                        <a:lumMod val="85000"/>
                      </a:schemeClr>
                    </a:solidFill>
                  </a:tcPr>
                </a:tc>
                <a:extLst>
                  <a:ext uri="{0D108BD9-81ED-4DB2-BD59-A6C34878D82A}">
                    <a16:rowId xmlns:a16="http://schemas.microsoft.com/office/drawing/2014/main" val="10006"/>
                  </a:ext>
                </a:extLst>
              </a:tr>
            </a:tbl>
          </a:graphicData>
        </a:graphic>
      </p:graphicFrame>
      <p:sp>
        <p:nvSpPr>
          <p:cNvPr id="5" name="Rectangle 4"/>
          <p:cNvSpPr/>
          <p:nvPr/>
        </p:nvSpPr>
        <p:spPr>
          <a:xfrm>
            <a:off x="1141411" y="5195988"/>
            <a:ext cx="10033095" cy="1200329"/>
          </a:xfrm>
          <a:prstGeom prst="rect">
            <a:avLst/>
          </a:prstGeom>
        </p:spPr>
        <p:txBody>
          <a:bodyPr wrap="square">
            <a:spAutoFit/>
          </a:bodyPr>
          <a:lstStyle/>
          <a:p>
            <a:pPr marL="363538" indent="-363538" algn="just"/>
            <a:r>
              <a:rPr lang="en-US" sz="2400" dirty="0">
                <a:solidFill>
                  <a:schemeClr val="bg1"/>
                </a:solidFill>
              </a:rPr>
              <a:t>2. When the Arabic word dhu </a:t>
            </a:r>
            <a:r>
              <a:rPr lang="ar-IQ" sz="2400" dirty="0">
                <a:solidFill>
                  <a:schemeClr val="bg1"/>
                </a:solidFill>
              </a:rPr>
              <a:t>( ذو )</a:t>
            </a:r>
            <a:r>
              <a:rPr lang="en-US" sz="2400" dirty="0">
                <a:solidFill>
                  <a:schemeClr val="bg1"/>
                </a:solidFill>
              </a:rPr>
              <a:t> comes before the definite article </a:t>
            </a:r>
            <a:r>
              <a:rPr lang="ar-IQ" sz="2400" dirty="0">
                <a:solidFill>
                  <a:schemeClr val="bg1"/>
                </a:solidFill>
              </a:rPr>
              <a:t>( ال )</a:t>
            </a:r>
            <a:r>
              <a:rPr lang="en-US" sz="2400" dirty="0">
                <a:solidFill>
                  <a:schemeClr val="bg1"/>
                </a:solidFill>
              </a:rPr>
              <a:t>, it is transliterated as “Dhul-”. For example:</a:t>
            </a:r>
          </a:p>
          <a:p>
            <a:r>
              <a:rPr lang="en-US" sz="2400" dirty="0">
                <a:solidFill>
                  <a:schemeClr val="bg1"/>
                </a:solidFill>
              </a:rPr>
              <a:t>              Dhul-Hijjah </a:t>
            </a:r>
            <a:r>
              <a:rPr lang="ar-IQ" sz="2400" dirty="0">
                <a:solidFill>
                  <a:schemeClr val="bg1"/>
                </a:solidFill>
              </a:rPr>
              <a:t>ذو الحجة   </a:t>
            </a:r>
            <a:r>
              <a:rPr lang="en-US" sz="2400" dirty="0">
                <a:solidFill>
                  <a:schemeClr val="bg1"/>
                </a:solidFill>
              </a:rPr>
              <a:t>                         Dhul-</a:t>
            </a:r>
            <a:r>
              <a:rPr lang="en-US" sz="2400" dirty="0" err="1">
                <a:solidFill>
                  <a:schemeClr val="bg1"/>
                </a:solidFill>
              </a:rPr>
              <a:t>Qarnain</a:t>
            </a:r>
            <a:r>
              <a:rPr lang="en-US" sz="2400" dirty="0">
                <a:solidFill>
                  <a:schemeClr val="bg1"/>
                </a:solidFill>
              </a:rPr>
              <a:t> </a:t>
            </a:r>
            <a:r>
              <a:rPr lang="ar-IQ" sz="2400" dirty="0">
                <a:solidFill>
                  <a:schemeClr val="bg1"/>
                </a:solidFill>
              </a:rPr>
              <a:t>ذو القرنين  </a:t>
            </a:r>
          </a:p>
        </p:txBody>
      </p:sp>
    </p:spTree>
    <p:extLst>
      <p:ext uri="{BB962C8B-B14F-4D97-AF65-F5344CB8AC3E}">
        <p14:creationId xmlns:p14="http://schemas.microsoft.com/office/powerpoint/2010/main" val="12623056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1412" y="161792"/>
            <a:ext cx="10295845" cy="6357257"/>
          </a:xfrm>
        </p:spPr>
        <p:txBody>
          <a:bodyPr/>
          <a:lstStyle/>
          <a:p>
            <a:pPr marL="363538" indent="-363538" algn="just" rtl="0">
              <a:buNone/>
            </a:pPr>
            <a:r>
              <a:rPr lang="en-US" dirty="0">
                <a:solidFill>
                  <a:schemeClr val="bg1"/>
                </a:solidFill>
              </a:rPr>
              <a:t>3. Some Arabic names (such as names of Prophets, angels and some places have conventional</a:t>
            </a:r>
            <a:r>
              <a:rPr lang="ar-SA" sz="1050" dirty="0">
                <a:solidFill>
                  <a:schemeClr val="bg1"/>
                </a:solidFill>
              </a:rPr>
              <a:t>متعارف عليها </a:t>
            </a:r>
            <a:r>
              <a:rPr lang="en-US" sz="1050" dirty="0">
                <a:solidFill>
                  <a:schemeClr val="bg1"/>
                </a:solidFill>
              </a:rPr>
              <a:t> </a:t>
            </a:r>
            <a:r>
              <a:rPr lang="en-US" dirty="0">
                <a:solidFill>
                  <a:schemeClr val="bg1"/>
                </a:solidFill>
              </a:rPr>
              <a:t>spelling in English literature and dictionaries. These names are to be written according to the accepted spelling and not transliterated. For example:</a:t>
            </a:r>
          </a:p>
          <a:p>
            <a:pPr marL="0" indent="0" algn="just" rtl="0">
              <a:buNone/>
            </a:pPr>
            <a:r>
              <a:rPr lang="en-US" dirty="0">
                <a:solidFill>
                  <a:schemeClr val="bg1"/>
                </a:solidFill>
              </a:rPr>
              <a:t>      </a:t>
            </a:r>
            <a:r>
              <a:rPr lang="en-US" b="1" i="1" dirty="0">
                <a:solidFill>
                  <a:schemeClr val="bg1"/>
                </a:solidFill>
              </a:rPr>
              <a:t>Mecca  </a:t>
            </a:r>
            <a:r>
              <a:rPr lang="ar-IQ" b="1" i="1" dirty="0">
                <a:solidFill>
                  <a:schemeClr val="bg1"/>
                </a:solidFill>
              </a:rPr>
              <a:t>مكة</a:t>
            </a:r>
            <a:r>
              <a:rPr lang="en-US" b="1" i="1" dirty="0">
                <a:solidFill>
                  <a:schemeClr val="bg1"/>
                </a:solidFill>
              </a:rPr>
              <a:t>           Medina  </a:t>
            </a:r>
            <a:r>
              <a:rPr lang="ar-IQ" b="1" i="1" dirty="0">
                <a:solidFill>
                  <a:schemeClr val="bg1"/>
                </a:solidFill>
              </a:rPr>
              <a:t>مدينة</a:t>
            </a:r>
            <a:r>
              <a:rPr lang="en-US" b="1" i="1" dirty="0">
                <a:solidFill>
                  <a:schemeClr val="bg1"/>
                </a:solidFill>
              </a:rPr>
              <a:t>          Syria </a:t>
            </a:r>
            <a:r>
              <a:rPr lang="ar-IQ" b="1" i="1" dirty="0">
                <a:solidFill>
                  <a:schemeClr val="bg1"/>
                </a:solidFill>
              </a:rPr>
              <a:t>سوريا</a:t>
            </a:r>
            <a:r>
              <a:rPr lang="en-US" b="1" i="1" dirty="0">
                <a:solidFill>
                  <a:schemeClr val="bg1"/>
                </a:solidFill>
              </a:rPr>
              <a:t>              Gabriel </a:t>
            </a:r>
            <a:r>
              <a:rPr lang="ar-IQ" b="1" i="1" dirty="0">
                <a:solidFill>
                  <a:schemeClr val="bg1"/>
                </a:solidFill>
              </a:rPr>
              <a:t>جبريل</a:t>
            </a:r>
            <a:endParaRPr lang="en-US" b="1" i="1" dirty="0">
              <a:solidFill>
                <a:schemeClr val="bg1"/>
              </a:solidFill>
            </a:endParaRPr>
          </a:p>
          <a:p>
            <a:pPr marL="0" indent="0" algn="just" rtl="0">
              <a:buNone/>
            </a:pPr>
            <a:r>
              <a:rPr lang="en-US" b="1" i="1" dirty="0">
                <a:solidFill>
                  <a:schemeClr val="bg1"/>
                </a:solidFill>
              </a:rPr>
              <a:t>       Moses </a:t>
            </a:r>
            <a:r>
              <a:rPr lang="ar-IQ" b="1" i="1" dirty="0">
                <a:solidFill>
                  <a:schemeClr val="bg1"/>
                </a:solidFill>
              </a:rPr>
              <a:t>موسى</a:t>
            </a:r>
            <a:r>
              <a:rPr lang="en-US" b="1" i="1" dirty="0">
                <a:solidFill>
                  <a:schemeClr val="bg1"/>
                </a:solidFill>
              </a:rPr>
              <a:t>         Avicenna </a:t>
            </a:r>
            <a:r>
              <a:rPr lang="ar-IQ" b="1" i="1" dirty="0">
                <a:solidFill>
                  <a:schemeClr val="bg1"/>
                </a:solidFill>
              </a:rPr>
              <a:t>ابن سينا</a:t>
            </a:r>
            <a:r>
              <a:rPr lang="en-US" b="1" i="1" dirty="0">
                <a:solidFill>
                  <a:schemeClr val="bg1"/>
                </a:solidFill>
              </a:rPr>
              <a:t>      Saladin </a:t>
            </a:r>
            <a:r>
              <a:rPr lang="ar-IQ" b="1" i="1" dirty="0">
                <a:solidFill>
                  <a:schemeClr val="bg1"/>
                </a:solidFill>
              </a:rPr>
              <a:t>صلاح الدين </a:t>
            </a:r>
            <a:endParaRPr lang="en-US" b="1" i="1" dirty="0">
              <a:solidFill>
                <a:schemeClr val="bg1"/>
              </a:solidFill>
            </a:endParaRPr>
          </a:p>
          <a:p>
            <a:pPr marL="0" indent="0" algn="just" rtl="0">
              <a:buNone/>
            </a:pPr>
            <a:endParaRPr lang="en-US" b="1" i="1" dirty="0">
              <a:solidFill>
                <a:schemeClr val="bg1"/>
              </a:solidFill>
            </a:endParaRPr>
          </a:p>
          <a:p>
            <a:pPr marL="363538" indent="-363538" algn="just" rtl="0">
              <a:buNone/>
            </a:pPr>
            <a:r>
              <a:rPr lang="en-US" dirty="0">
                <a:solidFill>
                  <a:schemeClr val="bg1"/>
                </a:solidFill>
              </a:rPr>
              <a:t>4. Names that do not have conventional English spelling should be written consistently according to transliteration rules. For example:</a:t>
            </a:r>
          </a:p>
          <a:p>
            <a:pPr marL="363538" indent="-363538" algn="just" rtl="0">
              <a:buNone/>
            </a:pPr>
            <a:r>
              <a:rPr lang="en-US" b="1" i="1" dirty="0">
                <a:solidFill>
                  <a:schemeClr val="bg1"/>
                </a:solidFill>
              </a:rPr>
              <a:t>         ‘Umar bin Al-</a:t>
            </a:r>
            <a:r>
              <a:rPr lang="en-US" b="1" i="1" dirty="0" err="1">
                <a:solidFill>
                  <a:schemeClr val="bg1"/>
                </a:solidFill>
              </a:rPr>
              <a:t>Khattab</a:t>
            </a:r>
            <a:r>
              <a:rPr lang="en-US" b="1" i="1" dirty="0">
                <a:solidFill>
                  <a:schemeClr val="bg1"/>
                </a:solidFill>
              </a:rPr>
              <a:t>  </a:t>
            </a:r>
            <a:r>
              <a:rPr lang="ar-IQ" b="1" i="1" dirty="0">
                <a:solidFill>
                  <a:schemeClr val="bg1"/>
                </a:solidFill>
              </a:rPr>
              <a:t>عمر بن الخطاب</a:t>
            </a:r>
            <a:r>
              <a:rPr lang="en-US" b="1" i="1" dirty="0">
                <a:solidFill>
                  <a:schemeClr val="bg1"/>
                </a:solidFill>
              </a:rPr>
              <a:t>                </a:t>
            </a:r>
          </a:p>
          <a:p>
            <a:pPr marL="363538" indent="-363538" algn="just" rtl="0">
              <a:buNone/>
            </a:pPr>
            <a:r>
              <a:rPr lang="en-US" b="1" i="1" dirty="0">
                <a:solidFill>
                  <a:schemeClr val="bg1"/>
                </a:solidFill>
              </a:rPr>
              <a:t>           Al-</a:t>
            </a:r>
            <a:r>
              <a:rPr lang="en-US" b="1" i="1" dirty="0" err="1">
                <a:solidFill>
                  <a:schemeClr val="bg1"/>
                </a:solidFill>
              </a:rPr>
              <a:t>Muzdalifah</a:t>
            </a:r>
            <a:r>
              <a:rPr lang="ar-IQ" b="1" i="1" dirty="0">
                <a:solidFill>
                  <a:schemeClr val="bg1"/>
                </a:solidFill>
              </a:rPr>
              <a:t>المزدلفة     </a:t>
            </a:r>
            <a:endParaRPr lang="en-US" b="1" i="1" dirty="0">
              <a:solidFill>
                <a:schemeClr val="bg1"/>
              </a:solidFill>
            </a:endParaRPr>
          </a:p>
        </p:txBody>
      </p:sp>
    </p:spTree>
    <p:extLst>
      <p:ext uri="{BB962C8B-B14F-4D97-AF65-F5344CB8AC3E}">
        <p14:creationId xmlns:p14="http://schemas.microsoft.com/office/powerpoint/2010/main" val="67299426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rcuit">
  <a:themeElements>
    <a:clrScheme name="Circuit">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0911B802-464C-4241-8DD9-B60FF88E379F}"/>
    </a:ext>
  </a:extLst>
</a:theme>
</file>

<file path=docProps/app.xml><?xml version="1.0" encoding="utf-8"?>
<Properties xmlns="http://schemas.openxmlformats.org/officeDocument/2006/extended-properties" xmlns:vt="http://schemas.openxmlformats.org/officeDocument/2006/docPropsVTypes">
  <Template>TC104033919[[fn=Circuit]]</Template>
  <TotalTime>452</TotalTime>
  <Words>1130</Words>
  <Application>Microsoft Office PowerPoint</Application>
  <PresentationFormat>Widescreen</PresentationFormat>
  <Paragraphs>134</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Times New Roman</vt:lpstr>
      <vt:lpstr>Trebuchet MS</vt:lpstr>
      <vt:lpstr>Tw Cen MT</vt:lpstr>
      <vt:lpstr>Circuit</vt:lpstr>
      <vt:lpstr>TRANSLITERATION</vt:lpstr>
      <vt:lpstr>transliteration</vt:lpstr>
      <vt:lpstr>PowerPoint Presentation</vt:lpstr>
      <vt:lpstr>PowerPoint Presentation</vt:lpstr>
      <vt:lpstr>PowerPoint Presentation</vt:lpstr>
      <vt:lpstr>PowerPoint Presentation</vt:lpstr>
      <vt:lpstr>PowerPoint Presentation</vt:lpstr>
      <vt:lpstr>Transliteration in Islamic contexts</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transliteration</dc:title>
  <dc:creator>ahmed</dc:creator>
  <cp:lastModifiedBy>Lenovo</cp:lastModifiedBy>
  <cp:revision>34</cp:revision>
  <cp:lastPrinted>2022-01-09T09:09:47Z</cp:lastPrinted>
  <dcterms:created xsi:type="dcterms:W3CDTF">2013-11-01T18:23:58Z</dcterms:created>
  <dcterms:modified xsi:type="dcterms:W3CDTF">2022-11-29T17:23:58Z</dcterms:modified>
</cp:coreProperties>
</file>