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4" r:id="rId1"/>
  </p:sldMasterIdLst>
  <p:notesMasterIdLst>
    <p:notesMasterId r:id="rId20"/>
  </p:notesMasterIdLst>
  <p:sldIdLst>
    <p:sldId id="271" r:id="rId2"/>
    <p:sldId id="272" r:id="rId3"/>
    <p:sldId id="273" r:id="rId4"/>
    <p:sldId id="274" r:id="rId5"/>
    <p:sldId id="275" r:id="rId6"/>
    <p:sldId id="278" r:id="rId7"/>
    <p:sldId id="283" r:id="rId8"/>
    <p:sldId id="259" r:id="rId9"/>
    <p:sldId id="264" r:id="rId10"/>
    <p:sldId id="265" r:id="rId11"/>
    <p:sldId id="284" r:id="rId12"/>
    <p:sldId id="285" r:id="rId13"/>
    <p:sldId id="286" r:id="rId14"/>
    <p:sldId id="279" r:id="rId15"/>
    <p:sldId id="280" r:id="rId16"/>
    <p:sldId id="276" r:id="rId17"/>
    <p:sldId id="277" r:id="rId18"/>
    <p:sldId id="287" r:id="rId19"/>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5E97853-4362-4494-8DFD-E32E6D626C7F}" type="slidenum">
              <a:rPr lang="ar-IQ" smtClean="0"/>
              <a:t>15</a:t>
            </a:fld>
            <a:endParaRPr lang="ar-IQ"/>
          </a:p>
        </p:txBody>
      </p:sp>
    </p:spTree>
    <p:extLst>
      <p:ext uri="{BB962C8B-B14F-4D97-AF65-F5344CB8AC3E}">
        <p14:creationId xmlns:p14="http://schemas.microsoft.com/office/powerpoint/2010/main" val="3366983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1048618" name="Holder 2"/>
          <p:cNvSpPr>
            <a:spLocks noGrp="1"/>
          </p:cNvSpPr>
          <p:nvPr>
            <p:ph type="ctrTitle"/>
          </p:nvPr>
        </p:nvSpPr>
        <p:spPr>
          <a:xfrm>
            <a:off x="857249" y="92709"/>
            <a:ext cx="7429500" cy="584200"/>
          </a:xfrm>
          <a:prstGeom prst="rect">
            <a:avLst/>
          </a:prstGeom>
        </p:spPr>
        <p:txBody>
          <a:bodyPr wrap="square" lIns="0" tIns="0" rIns="0" bIns="0">
            <a:spAutoFit/>
          </a:bodyPr>
          <a:lstStyle>
            <a:lvl1pPr>
              <a:defRPr sz="3900" b="1" i="0">
                <a:solidFill>
                  <a:srgbClr val="562213"/>
                </a:solidFill>
                <a:latin typeface="Trebuchet MS"/>
                <a:cs typeface="Trebuchet MS"/>
              </a:defRPr>
            </a:lvl1pPr>
          </a:lstStyle>
          <a:p>
            <a:endParaRPr/>
          </a:p>
        </p:txBody>
      </p:sp>
      <p:sp>
        <p:nvSpPr>
          <p:cNvPr id="1048619" name="Holder 3"/>
          <p:cNvSpPr>
            <a:spLocks noGrp="1"/>
          </p:cNvSpPr>
          <p:nvPr>
            <p:ph type="subTitle" idx="4"/>
          </p:nvPr>
        </p:nvSpPr>
        <p:spPr>
          <a:xfrm>
            <a:off x="1371600" y="3840480"/>
            <a:ext cx="6400800" cy="584200"/>
          </a:xfrm>
          <a:prstGeom prst="rect">
            <a:avLst/>
          </a:prstGeom>
        </p:spPr>
        <p:txBody>
          <a:bodyPr wrap="square" lIns="0" tIns="0" rIns="0" bIns="0">
            <a:spAutoFit/>
          </a:bodyPr>
          <a:lstStyle/>
          <a:p>
            <a:endParaRPr/>
          </a:p>
        </p:txBody>
      </p:sp>
      <p:sp>
        <p:nvSpPr>
          <p:cNvPr id="1048620"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621"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1048622"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9" name="Holder 2"/>
          <p:cNvSpPr>
            <a:spLocks noGrp="1"/>
          </p:cNvSpPr>
          <p:nvPr>
            <p:ph type="title"/>
          </p:nvPr>
        </p:nvSpPr>
        <p:spPr>
          <a:xfrm>
            <a:off x="725804" y="222250"/>
            <a:ext cx="7692390" cy="584200"/>
          </a:xfrm>
        </p:spPr>
        <p:txBody>
          <a:bodyPr lIns="0" tIns="0" rIns="0" bIns="0"/>
          <a:lstStyle>
            <a:lvl1pPr>
              <a:defRPr sz="3900" b="1" i="0">
                <a:solidFill>
                  <a:srgbClr val="562213"/>
                </a:solidFill>
                <a:latin typeface="Trebuchet MS"/>
                <a:cs typeface="Trebuchet MS"/>
              </a:defRPr>
            </a:lvl1pPr>
          </a:lstStyle>
          <a:p>
            <a:endParaRPr/>
          </a:p>
        </p:txBody>
      </p:sp>
      <p:sp>
        <p:nvSpPr>
          <p:cNvPr id="1048590" name="Holder 3"/>
          <p:cNvSpPr>
            <a:spLocks noGrp="1"/>
          </p:cNvSpPr>
          <p:nvPr>
            <p:ph type="body" idx="1"/>
          </p:nvPr>
        </p:nvSpPr>
        <p:spPr>
          <a:xfrm>
            <a:off x="576427" y="1663700"/>
            <a:ext cx="7991144" cy="584200"/>
          </a:xfrm>
        </p:spPr>
        <p:txBody>
          <a:bodyPr lIns="0" tIns="0" rIns="0" bIns="0"/>
          <a:lstStyle>
            <a:lvl1pPr>
              <a:defRPr sz="3900" b="0" i="0">
                <a:solidFill>
                  <a:srgbClr val="562213"/>
                </a:solidFill>
                <a:latin typeface="Arial"/>
                <a:cs typeface="Arial"/>
              </a:defRPr>
            </a:lvl1pPr>
          </a:lstStyle>
          <a:p>
            <a:endParaRPr/>
          </a:p>
        </p:txBody>
      </p:sp>
      <p:sp>
        <p:nvSpPr>
          <p:cNvPr id="1048591"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592"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1048593"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1048604" name="Holder 2"/>
          <p:cNvSpPr>
            <a:spLocks noGrp="1"/>
          </p:cNvSpPr>
          <p:nvPr>
            <p:ph type="title"/>
          </p:nvPr>
        </p:nvSpPr>
        <p:spPr>
          <a:xfrm>
            <a:off x="725804" y="222250"/>
            <a:ext cx="7692390" cy="584200"/>
          </a:xfrm>
        </p:spPr>
        <p:txBody>
          <a:bodyPr lIns="0" tIns="0" rIns="0" bIns="0"/>
          <a:lstStyle>
            <a:lvl1pPr>
              <a:defRPr sz="3900" b="1" i="0">
                <a:solidFill>
                  <a:srgbClr val="562213"/>
                </a:solidFill>
                <a:latin typeface="Trebuchet MS"/>
                <a:cs typeface="Trebuchet MS"/>
              </a:defRPr>
            </a:lvl1pPr>
          </a:lstStyle>
          <a:p>
            <a:endParaRPr/>
          </a:p>
        </p:txBody>
      </p:sp>
      <p:sp>
        <p:nvSpPr>
          <p:cNvPr id="1048605" name="Holder 3"/>
          <p:cNvSpPr>
            <a:spLocks noGrp="1"/>
          </p:cNvSpPr>
          <p:nvPr>
            <p:ph sz="half" idx="2"/>
          </p:nvPr>
        </p:nvSpPr>
        <p:spPr>
          <a:xfrm>
            <a:off x="1531619" y="1535429"/>
            <a:ext cx="3439160" cy="355601"/>
          </a:xfrm>
          <a:prstGeom prst="rect">
            <a:avLst/>
          </a:prstGeom>
        </p:spPr>
        <p:txBody>
          <a:bodyPr wrap="square" lIns="0" tIns="0" rIns="0" bIns="0">
            <a:spAutoFit/>
          </a:bodyPr>
          <a:lstStyle>
            <a:lvl1pPr>
              <a:defRPr sz="2400" b="1" i="0">
                <a:solidFill>
                  <a:schemeClr val="tx1"/>
                </a:solidFill>
                <a:latin typeface="Trebuchet MS"/>
                <a:cs typeface="Trebuchet MS"/>
              </a:defRPr>
            </a:lvl1pPr>
          </a:lstStyle>
          <a:p>
            <a:endParaRPr/>
          </a:p>
        </p:txBody>
      </p:sp>
      <p:sp>
        <p:nvSpPr>
          <p:cNvPr id="1048606" name="Holder 4"/>
          <p:cNvSpPr>
            <a:spLocks noGrp="1"/>
          </p:cNvSpPr>
          <p:nvPr>
            <p:ph sz="half" idx="3"/>
          </p:nvPr>
        </p:nvSpPr>
        <p:spPr>
          <a:xfrm>
            <a:off x="5411470" y="1535429"/>
            <a:ext cx="3465829" cy="355600"/>
          </a:xfrm>
          <a:prstGeom prst="rect">
            <a:avLst/>
          </a:prstGeom>
        </p:spPr>
        <p:txBody>
          <a:bodyPr wrap="square" lIns="0" tIns="0" rIns="0" bIns="0">
            <a:spAutoFit/>
          </a:bodyPr>
          <a:lstStyle>
            <a:lvl1pPr>
              <a:defRPr sz="2400" b="1" i="0">
                <a:solidFill>
                  <a:schemeClr val="tx1"/>
                </a:solidFill>
                <a:latin typeface="Trebuchet MS"/>
                <a:cs typeface="Trebuchet MS"/>
              </a:defRPr>
            </a:lvl1pPr>
          </a:lstStyle>
          <a:p>
            <a:endParaRPr/>
          </a:p>
        </p:txBody>
      </p:sp>
      <p:sp>
        <p:nvSpPr>
          <p:cNvPr id="1048607"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608"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1048609"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1048633" name="Holder 2"/>
          <p:cNvSpPr>
            <a:spLocks noGrp="1"/>
          </p:cNvSpPr>
          <p:nvPr>
            <p:ph type="title"/>
          </p:nvPr>
        </p:nvSpPr>
        <p:spPr>
          <a:xfrm>
            <a:off x="725804" y="222250"/>
            <a:ext cx="7692390" cy="584200"/>
          </a:xfrm>
        </p:spPr>
        <p:txBody>
          <a:bodyPr lIns="0" tIns="0" rIns="0" bIns="0"/>
          <a:lstStyle>
            <a:lvl1pPr>
              <a:defRPr sz="3900" b="1" i="0">
                <a:solidFill>
                  <a:srgbClr val="562213"/>
                </a:solidFill>
                <a:latin typeface="Trebuchet MS"/>
                <a:cs typeface="Trebuchet MS"/>
              </a:defRPr>
            </a:lvl1pPr>
          </a:lstStyle>
          <a:p>
            <a:endParaRPr/>
          </a:p>
        </p:txBody>
      </p:sp>
      <p:sp>
        <p:nvSpPr>
          <p:cNvPr id="1048634"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635"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1048636"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1048637"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638"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1048639"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576" name="bg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1048577" name="bg object 17"/>
          <p:cNvSpPr/>
          <p:nvPr/>
        </p:nvSpPr>
        <p:spPr>
          <a:xfrm>
            <a:off x="2540" y="2540"/>
            <a:ext cx="819150" cy="819150"/>
          </a:xfrm>
          <a:custGeom>
            <a:avLst/>
            <a:gdLst/>
            <a:ahLst/>
            <a:cxnLst/>
            <a:rect l="l" t="t" r="r" b="b"/>
            <a:pathLst>
              <a:path w="819150" h="819150">
                <a:moveTo>
                  <a:pt x="819150" y="0"/>
                </a:moveTo>
                <a:lnTo>
                  <a:pt x="0" y="0"/>
                </a:lnTo>
                <a:lnTo>
                  <a:pt x="0" y="819149"/>
                </a:lnTo>
                <a:lnTo>
                  <a:pt x="40640" y="819149"/>
                </a:lnTo>
                <a:lnTo>
                  <a:pt x="82550" y="815339"/>
                </a:lnTo>
                <a:lnTo>
                  <a:pt x="123190" y="810259"/>
                </a:lnTo>
                <a:lnTo>
                  <a:pt x="165100" y="802639"/>
                </a:lnTo>
                <a:lnTo>
                  <a:pt x="205740" y="793749"/>
                </a:lnTo>
                <a:lnTo>
                  <a:pt x="245110" y="782319"/>
                </a:lnTo>
                <a:lnTo>
                  <a:pt x="284480" y="768349"/>
                </a:lnTo>
                <a:lnTo>
                  <a:pt x="322580" y="753109"/>
                </a:lnTo>
                <a:lnTo>
                  <a:pt x="360680" y="736599"/>
                </a:lnTo>
                <a:lnTo>
                  <a:pt x="397510" y="717549"/>
                </a:lnTo>
                <a:lnTo>
                  <a:pt x="433069" y="695959"/>
                </a:lnTo>
                <a:lnTo>
                  <a:pt x="467359" y="673099"/>
                </a:lnTo>
                <a:lnTo>
                  <a:pt x="501650" y="648969"/>
                </a:lnTo>
                <a:lnTo>
                  <a:pt x="533400" y="622299"/>
                </a:lnTo>
                <a:lnTo>
                  <a:pt x="563880" y="594359"/>
                </a:lnTo>
                <a:lnTo>
                  <a:pt x="594360" y="565149"/>
                </a:lnTo>
                <a:lnTo>
                  <a:pt x="622300" y="534669"/>
                </a:lnTo>
                <a:lnTo>
                  <a:pt x="673100" y="468629"/>
                </a:lnTo>
                <a:lnTo>
                  <a:pt x="695960" y="434339"/>
                </a:lnTo>
                <a:lnTo>
                  <a:pt x="716280" y="397509"/>
                </a:lnTo>
                <a:lnTo>
                  <a:pt x="735330" y="361949"/>
                </a:lnTo>
                <a:lnTo>
                  <a:pt x="753110" y="323850"/>
                </a:lnTo>
                <a:lnTo>
                  <a:pt x="768350" y="284479"/>
                </a:lnTo>
                <a:lnTo>
                  <a:pt x="782319" y="246379"/>
                </a:lnTo>
                <a:lnTo>
                  <a:pt x="793750" y="205739"/>
                </a:lnTo>
                <a:lnTo>
                  <a:pt x="802640" y="165100"/>
                </a:lnTo>
                <a:lnTo>
                  <a:pt x="810260" y="124459"/>
                </a:lnTo>
                <a:lnTo>
                  <a:pt x="815340" y="82550"/>
                </a:lnTo>
                <a:lnTo>
                  <a:pt x="819150" y="41909"/>
                </a:lnTo>
                <a:lnTo>
                  <a:pt x="819150" y="0"/>
                </a:lnTo>
                <a:close/>
              </a:path>
            </a:pathLst>
          </a:custGeom>
          <a:solidFill>
            <a:srgbClr val="FDF9F3">
              <a:alpha val="32998"/>
            </a:srgbClr>
          </a:solidFill>
        </p:spPr>
        <p:txBody>
          <a:bodyPr wrap="square" lIns="0" tIns="0" rIns="0" bIns="0" rtlCol="0"/>
          <a:lstStyle/>
          <a:p>
            <a:endParaRPr/>
          </a:p>
        </p:txBody>
      </p:sp>
      <p:sp>
        <p:nvSpPr>
          <p:cNvPr id="1048578" name="bg object 18"/>
          <p:cNvSpPr/>
          <p:nvPr/>
        </p:nvSpPr>
        <p:spPr>
          <a:xfrm>
            <a:off x="2540" y="2540"/>
            <a:ext cx="819150" cy="819150"/>
          </a:xfrm>
          <a:custGeom>
            <a:avLst/>
            <a:gdLst/>
            <a:ahLst/>
            <a:cxnLst/>
            <a:rect l="l" t="t" r="r" b="b"/>
            <a:pathLst>
              <a:path w="819150" h="819150">
                <a:moveTo>
                  <a:pt x="819150" y="0"/>
                </a:moveTo>
                <a:lnTo>
                  <a:pt x="819150" y="41909"/>
                </a:lnTo>
                <a:lnTo>
                  <a:pt x="815340" y="82550"/>
                </a:lnTo>
                <a:lnTo>
                  <a:pt x="810260" y="124459"/>
                </a:lnTo>
                <a:lnTo>
                  <a:pt x="802640" y="165100"/>
                </a:lnTo>
                <a:lnTo>
                  <a:pt x="793750" y="205739"/>
                </a:lnTo>
                <a:lnTo>
                  <a:pt x="782319" y="246379"/>
                </a:lnTo>
                <a:lnTo>
                  <a:pt x="768350" y="284479"/>
                </a:lnTo>
                <a:lnTo>
                  <a:pt x="753110" y="323850"/>
                </a:lnTo>
                <a:lnTo>
                  <a:pt x="735330" y="361949"/>
                </a:lnTo>
                <a:lnTo>
                  <a:pt x="716280" y="397509"/>
                </a:lnTo>
                <a:lnTo>
                  <a:pt x="695960" y="434339"/>
                </a:lnTo>
                <a:lnTo>
                  <a:pt x="673100" y="468629"/>
                </a:lnTo>
                <a:lnTo>
                  <a:pt x="647700" y="501649"/>
                </a:lnTo>
                <a:lnTo>
                  <a:pt x="622300" y="534669"/>
                </a:lnTo>
                <a:lnTo>
                  <a:pt x="594360" y="565149"/>
                </a:lnTo>
                <a:lnTo>
                  <a:pt x="563880" y="594359"/>
                </a:lnTo>
                <a:lnTo>
                  <a:pt x="533400" y="622299"/>
                </a:lnTo>
                <a:lnTo>
                  <a:pt x="501650" y="648969"/>
                </a:lnTo>
                <a:lnTo>
                  <a:pt x="467359" y="673099"/>
                </a:lnTo>
                <a:lnTo>
                  <a:pt x="433069" y="695959"/>
                </a:lnTo>
                <a:lnTo>
                  <a:pt x="397510" y="717549"/>
                </a:lnTo>
                <a:lnTo>
                  <a:pt x="360680" y="736599"/>
                </a:lnTo>
                <a:lnTo>
                  <a:pt x="322580" y="753109"/>
                </a:lnTo>
                <a:lnTo>
                  <a:pt x="284480" y="768349"/>
                </a:lnTo>
                <a:lnTo>
                  <a:pt x="245110" y="782319"/>
                </a:lnTo>
                <a:lnTo>
                  <a:pt x="205740" y="793749"/>
                </a:lnTo>
                <a:lnTo>
                  <a:pt x="165100" y="802639"/>
                </a:lnTo>
                <a:lnTo>
                  <a:pt x="123190" y="810259"/>
                </a:lnTo>
                <a:lnTo>
                  <a:pt x="82550" y="815339"/>
                </a:lnTo>
                <a:lnTo>
                  <a:pt x="40640" y="819149"/>
                </a:lnTo>
                <a:lnTo>
                  <a:pt x="0" y="819149"/>
                </a:lnTo>
                <a:lnTo>
                  <a:pt x="0" y="0"/>
                </a:lnTo>
                <a:lnTo>
                  <a:pt x="819150" y="0"/>
                </a:lnTo>
                <a:close/>
              </a:path>
            </a:pathLst>
          </a:custGeom>
          <a:ln w="3234">
            <a:solidFill>
              <a:srgbClr val="D1C29D"/>
            </a:solidFill>
          </a:ln>
        </p:spPr>
        <p:txBody>
          <a:bodyPr wrap="square" lIns="0" tIns="0" rIns="0" bIns="0" rtlCol="0"/>
          <a:lstStyle/>
          <a:p>
            <a:endParaRPr/>
          </a:p>
        </p:txBody>
      </p:sp>
      <p:sp>
        <p:nvSpPr>
          <p:cNvPr id="1048579" name="bg object 19"/>
          <p:cNvSpPr/>
          <p:nvPr/>
        </p:nvSpPr>
        <p:spPr>
          <a:xfrm>
            <a:off x="275590" y="33019"/>
            <a:ext cx="1704339" cy="1703070"/>
          </a:xfrm>
          <a:custGeom>
            <a:avLst/>
            <a:gdLst/>
            <a:ahLst/>
            <a:cxnLst/>
            <a:rect l="l" t="t" r="r" b="b"/>
            <a:pathLst>
              <a:path w="1704339" h="1703070">
                <a:moveTo>
                  <a:pt x="852169" y="1703069"/>
                </a:moveTo>
                <a:lnTo>
                  <a:pt x="803884" y="1701722"/>
                </a:lnTo>
                <a:lnTo>
                  <a:pt x="756296" y="1697729"/>
                </a:lnTo>
                <a:lnTo>
                  <a:pt x="709478" y="1691161"/>
                </a:lnTo>
                <a:lnTo>
                  <a:pt x="663503" y="1682090"/>
                </a:lnTo>
                <a:lnTo>
                  <a:pt x="618443" y="1670589"/>
                </a:lnTo>
                <a:lnTo>
                  <a:pt x="574370" y="1656729"/>
                </a:lnTo>
                <a:lnTo>
                  <a:pt x="531358" y="1640582"/>
                </a:lnTo>
                <a:lnTo>
                  <a:pt x="489478" y="1622219"/>
                </a:lnTo>
                <a:lnTo>
                  <a:pt x="448803" y="1601714"/>
                </a:lnTo>
                <a:lnTo>
                  <a:pt x="409406" y="1579137"/>
                </a:lnTo>
                <a:lnTo>
                  <a:pt x="371359" y="1554560"/>
                </a:lnTo>
                <a:lnTo>
                  <a:pt x="334734" y="1528055"/>
                </a:lnTo>
                <a:lnTo>
                  <a:pt x="299605" y="1499695"/>
                </a:lnTo>
                <a:lnTo>
                  <a:pt x="266043" y="1469551"/>
                </a:lnTo>
                <a:lnTo>
                  <a:pt x="234120" y="1437694"/>
                </a:lnTo>
                <a:lnTo>
                  <a:pt x="203911" y="1404197"/>
                </a:lnTo>
                <a:lnTo>
                  <a:pt x="175486" y="1369132"/>
                </a:lnTo>
                <a:lnTo>
                  <a:pt x="148919" y="1332570"/>
                </a:lnTo>
                <a:lnTo>
                  <a:pt x="124281" y="1294584"/>
                </a:lnTo>
                <a:lnTo>
                  <a:pt x="101646" y="1255245"/>
                </a:lnTo>
                <a:lnTo>
                  <a:pt x="81086" y="1214624"/>
                </a:lnTo>
                <a:lnTo>
                  <a:pt x="62673" y="1172795"/>
                </a:lnTo>
                <a:lnTo>
                  <a:pt x="46481" y="1129828"/>
                </a:lnTo>
                <a:lnTo>
                  <a:pt x="32580" y="1085796"/>
                </a:lnTo>
                <a:lnTo>
                  <a:pt x="21044" y="1040770"/>
                </a:lnTo>
                <a:lnTo>
                  <a:pt x="11946" y="994823"/>
                </a:lnTo>
                <a:lnTo>
                  <a:pt x="5357" y="948026"/>
                </a:lnTo>
                <a:lnTo>
                  <a:pt x="1351" y="900451"/>
                </a:lnTo>
                <a:lnTo>
                  <a:pt x="0" y="852169"/>
                </a:lnTo>
                <a:lnTo>
                  <a:pt x="1351" y="803761"/>
                </a:lnTo>
                <a:lnTo>
                  <a:pt x="5357" y="756068"/>
                </a:lnTo>
                <a:lnTo>
                  <a:pt x="11946" y="709161"/>
                </a:lnTo>
                <a:lnTo>
                  <a:pt x="21044" y="663112"/>
                </a:lnTo>
                <a:lnTo>
                  <a:pt x="32580" y="617993"/>
                </a:lnTo>
                <a:lnTo>
                  <a:pt x="46481" y="573874"/>
                </a:lnTo>
                <a:lnTo>
                  <a:pt x="62673" y="530829"/>
                </a:lnTo>
                <a:lnTo>
                  <a:pt x="81086" y="488927"/>
                </a:lnTo>
                <a:lnTo>
                  <a:pt x="101646" y="448241"/>
                </a:lnTo>
                <a:lnTo>
                  <a:pt x="124281" y="408842"/>
                </a:lnTo>
                <a:lnTo>
                  <a:pt x="148919" y="370802"/>
                </a:lnTo>
                <a:lnTo>
                  <a:pt x="175486" y="334193"/>
                </a:lnTo>
                <a:lnTo>
                  <a:pt x="203911" y="299085"/>
                </a:lnTo>
                <a:lnTo>
                  <a:pt x="234120" y="265551"/>
                </a:lnTo>
                <a:lnTo>
                  <a:pt x="266043" y="233661"/>
                </a:lnTo>
                <a:lnTo>
                  <a:pt x="299605" y="203488"/>
                </a:lnTo>
                <a:lnTo>
                  <a:pt x="334734" y="175104"/>
                </a:lnTo>
                <a:lnTo>
                  <a:pt x="371359" y="148578"/>
                </a:lnTo>
                <a:lnTo>
                  <a:pt x="409406" y="123984"/>
                </a:lnTo>
                <a:lnTo>
                  <a:pt x="448803" y="101393"/>
                </a:lnTo>
                <a:lnTo>
                  <a:pt x="489478" y="80876"/>
                </a:lnTo>
                <a:lnTo>
                  <a:pt x="531358" y="62505"/>
                </a:lnTo>
                <a:lnTo>
                  <a:pt x="574370" y="46351"/>
                </a:lnTo>
                <a:lnTo>
                  <a:pt x="618443" y="32486"/>
                </a:lnTo>
                <a:lnTo>
                  <a:pt x="663503" y="20982"/>
                </a:lnTo>
                <a:lnTo>
                  <a:pt x="709478" y="11909"/>
                </a:lnTo>
                <a:lnTo>
                  <a:pt x="756296" y="5340"/>
                </a:lnTo>
                <a:lnTo>
                  <a:pt x="803884" y="1347"/>
                </a:lnTo>
                <a:lnTo>
                  <a:pt x="852169" y="0"/>
                </a:lnTo>
                <a:lnTo>
                  <a:pt x="900578" y="1347"/>
                </a:lnTo>
                <a:lnTo>
                  <a:pt x="948271" y="5340"/>
                </a:lnTo>
                <a:lnTo>
                  <a:pt x="995178" y="11909"/>
                </a:lnTo>
                <a:lnTo>
                  <a:pt x="1041227" y="20982"/>
                </a:lnTo>
                <a:lnTo>
                  <a:pt x="1086346" y="32486"/>
                </a:lnTo>
                <a:lnTo>
                  <a:pt x="1130465" y="46351"/>
                </a:lnTo>
                <a:lnTo>
                  <a:pt x="1173510" y="62505"/>
                </a:lnTo>
                <a:lnTo>
                  <a:pt x="1215412" y="80876"/>
                </a:lnTo>
                <a:lnTo>
                  <a:pt x="1256098" y="101393"/>
                </a:lnTo>
                <a:lnTo>
                  <a:pt x="1295497" y="123984"/>
                </a:lnTo>
                <a:lnTo>
                  <a:pt x="1333537" y="148578"/>
                </a:lnTo>
                <a:lnTo>
                  <a:pt x="1370146" y="175104"/>
                </a:lnTo>
                <a:lnTo>
                  <a:pt x="1405254" y="203488"/>
                </a:lnTo>
                <a:lnTo>
                  <a:pt x="1438788" y="233661"/>
                </a:lnTo>
                <a:lnTo>
                  <a:pt x="1470678" y="265551"/>
                </a:lnTo>
                <a:lnTo>
                  <a:pt x="1500851" y="299085"/>
                </a:lnTo>
                <a:lnTo>
                  <a:pt x="1529235" y="334193"/>
                </a:lnTo>
                <a:lnTo>
                  <a:pt x="1555761" y="370802"/>
                </a:lnTo>
                <a:lnTo>
                  <a:pt x="1580355" y="408842"/>
                </a:lnTo>
                <a:lnTo>
                  <a:pt x="1602946" y="448241"/>
                </a:lnTo>
                <a:lnTo>
                  <a:pt x="1623463" y="488927"/>
                </a:lnTo>
                <a:lnTo>
                  <a:pt x="1641834" y="530829"/>
                </a:lnTo>
                <a:lnTo>
                  <a:pt x="1657988" y="573874"/>
                </a:lnTo>
                <a:lnTo>
                  <a:pt x="1671853" y="617993"/>
                </a:lnTo>
                <a:lnTo>
                  <a:pt x="1683357" y="663112"/>
                </a:lnTo>
                <a:lnTo>
                  <a:pt x="1692430" y="709161"/>
                </a:lnTo>
                <a:lnTo>
                  <a:pt x="1698999" y="756068"/>
                </a:lnTo>
                <a:lnTo>
                  <a:pt x="1702992" y="803761"/>
                </a:lnTo>
                <a:lnTo>
                  <a:pt x="1704340" y="852169"/>
                </a:lnTo>
                <a:lnTo>
                  <a:pt x="1702992" y="900451"/>
                </a:lnTo>
                <a:lnTo>
                  <a:pt x="1698999" y="948026"/>
                </a:lnTo>
                <a:lnTo>
                  <a:pt x="1692430" y="994823"/>
                </a:lnTo>
                <a:lnTo>
                  <a:pt x="1683357" y="1040770"/>
                </a:lnTo>
                <a:lnTo>
                  <a:pt x="1671853" y="1085796"/>
                </a:lnTo>
                <a:lnTo>
                  <a:pt x="1657988" y="1129828"/>
                </a:lnTo>
                <a:lnTo>
                  <a:pt x="1641834" y="1172795"/>
                </a:lnTo>
                <a:lnTo>
                  <a:pt x="1623463" y="1214624"/>
                </a:lnTo>
                <a:lnTo>
                  <a:pt x="1602946" y="1255245"/>
                </a:lnTo>
                <a:lnTo>
                  <a:pt x="1580355" y="1294584"/>
                </a:lnTo>
                <a:lnTo>
                  <a:pt x="1555761" y="1332570"/>
                </a:lnTo>
                <a:lnTo>
                  <a:pt x="1529235" y="1369132"/>
                </a:lnTo>
                <a:lnTo>
                  <a:pt x="1500851" y="1404197"/>
                </a:lnTo>
                <a:lnTo>
                  <a:pt x="1470678" y="1437694"/>
                </a:lnTo>
                <a:lnTo>
                  <a:pt x="1438788" y="1469551"/>
                </a:lnTo>
                <a:lnTo>
                  <a:pt x="1405254" y="1499695"/>
                </a:lnTo>
                <a:lnTo>
                  <a:pt x="1370146" y="1528055"/>
                </a:lnTo>
                <a:lnTo>
                  <a:pt x="1333537" y="1554560"/>
                </a:lnTo>
                <a:lnTo>
                  <a:pt x="1295497" y="1579137"/>
                </a:lnTo>
                <a:lnTo>
                  <a:pt x="1256098" y="1601714"/>
                </a:lnTo>
                <a:lnTo>
                  <a:pt x="1215412" y="1622219"/>
                </a:lnTo>
                <a:lnTo>
                  <a:pt x="1173510" y="1640582"/>
                </a:lnTo>
                <a:lnTo>
                  <a:pt x="1130465" y="1656729"/>
                </a:lnTo>
                <a:lnTo>
                  <a:pt x="1086346" y="1670589"/>
                </a:lnTo>
                <a:lnTo>
                  <a:pt x="1041227" y="1682090"/>
                </a:lnTo>
                <a:lnTo>
                  <a:pt x="995178" y="1691161"/>
                </a:lnTo>
                <a:lnTo>
                  <a:pt x="948271" y="1697729"/>
                </a:lnTo>
                <a:lnTo>
                  <a:pt x="900578" y="1701722"/>
                </a:lnTo>
                <a:lnTo>
                  <a:pt x="852169" y="1703069"/>
                </a:lnTo>
                <a:close/>
              </a:path>
            </a:pathLst>
          </a:custGeom>
          <a:ln w="27315">
            <a:solidFill>
              <a:srgbClr val="AEA48C"/>
            </a:solidFill>
          </a:ln>
        </p:spPr>
        <p:txBody>
          <a:bodyPr wrap="square" lIns="0" tIns="0" rIns="0" bIns="0" rtlCol="0"/>
          <a:lstStyle/>
          <a:p>
            <a:endParaRPr/>
          </a:p>
        </p:txBody>
      </p:sp>
      <p:sp>
        <p:nvSpPr>
          <p:cNvPr id="1048580" name="bg object 20"/>
          <p:cNvSpPr/>
          <p:nvPr/>
        </p:nvSpPr>
        <p:spPr>
          <a:xfrm>
            <a:off x="167639" y="20320"/>
            <a:ext cx="1704339" cy="1704339"/>
          </a:xfrm>
          <a:custGeom>
            <a:avLst/>
            <a:gdLst/>
            <a:ahLst/>
            <a:cxnLst/>
            <a:rect l="l" t="t" r="r" b="b"/>
            <a:pathLst>
              <a:path w="1704339" h="1704339">
                <a:moveTo>
                  <a:pt x="852169" y="1704339"/>
                </a:moveTo>
                <a:lnTo>
                  <a:pt x="803884" y="1702988"/>
                </a:lnTo>
                <a:lnTo>
                  <a:pt x="756296" y="1698982"/>
                </a:lnTo>
                <a:lnTo>
                  <a:pt x="709478" y="1692393"/>
                </a:lnTo>
                <a:lnTo>
                  <a:pt x="663503" y="1683295"/>
                </a:lnTo>
                <a:lnTo>
                  <a:pt x="618443" y="1671759"/>
                </a:lnTo>
                <a:lnTo>
                  <a:pt x="574370" y="1657858"/>
                </a:lnTo>
                <a:lnTo>
                  <a:pt x="531358" y="1641666"/>
                </a:lnTo>
                <a:lnTo>
                  <a:pt x="489478" y="1623253"/>
                </a:lnTo>
                <a:lnTo>
                  <a:pt x="448803" y="1602693"/>
                </a:lnTo>
                <a:lnTo>
                  <a:pt x="409406" y="1580058"/>
                </a:lnTo>
                <a:lnTo>
                  <a:pt x="371359" y="1555420"/>
                </a:lnTo>
                <a:lnTo>
                  <a:pt x="334734" y="1528853"/>
                </a:lnTo>
                <a:lnTo>
                  <a:pt x="299605" y="1500428"/>
                </a:lnTo>
                <a:lnTo>
                  <a:pt x="266043" y="1470219"/>
                </a:lnTo>
                <a:lnTo>
                  <a:pt x="234120" y="1438296"/>
                </a:lnTo>
                <a:lnTo>
                  <a:pt x="203911" y="1404734"/>
                </a:lnTo>
                <a:lnTo>
                  <a:pt x="175486" y="1369605"/>
                </a:lnTo>
                <a:lnTo>
                  <a:pt x="148919" y="1332980"/>
                </a:lnTo>
                <a:lnTo>
                  <a:pt x="124281" y="1294933"/>
                </a:lnTo>
                <a:lnTo>
                  <a:pt x="101646" y="1255536"/>
                </a:lnTo>
                <a:lnTo>
                  <a:pt x="81086" y="1214861"/>
                </a:lnTo>
                <a:lnTo>
                  <a:pt x="62673" y="1172981"/>
                </a:lnTo>
                <a:lnTo>
                  <a:pt x="46481" y="1129969"/>
                </a:lnTo>
                <a:lnTo>
                  <a:pt x="32580" y="1085896"/>
                </a:lnTo>
                <a:lnTo>
                  <a:pt x="21044" y="1040836"/>
                </a:lnTo>
                <a:lnTo>
                  <a:pt x="11946" y="994861"/>
                </a:lnTo>
                <a:lnTo>
                  <a:pt x="5357" y="948043"/>
                </a:lnTo>
                <a:lnTo>
                  <a:pt x="1351" y="900455"/>
                </a:lnTo>
                <a:lnTo>
                  <a:pt x="0" y="852169"/>
                </a:lnTo>
                <a:lnTo>
                  <a:pt x="1351" y="803761"/>
                </a:lnTo>
                <a:lnTo>
                  <a:pt x="5357" y="756068"/>
                </a:lnTo>
                <a:lnTo>
                  <a:pt x="11946" y="709161"/>
                </a:lnTo>
                <a:lnTo>
                  <a:pt x="21044" y="663112"/>
                </a:lnTo>
                <a:lnTo>
                  <a:pt x="32580" y="617993"/>
                </a:lnTo>
                <a:lnTo>
                  <a:pt x="46481" y="573874"/>
                </a:lnTo>
                <a:lnTo>
                  <a:pt x="62673" y="530829"/>
                </a:lnTo>
                <a:lnTo>
                  <a:pt x="81086" y="488927"/>
                </a:lnTo>
                <a:lnTo>
                  <a:pt x="101646" y="448241"/>
                </a:lnTo>
                <a:lnTo>
                  <a:pt x="124281" y="408842"/>
                </a:lnTo>
                <a:lnTo>
                  <a:pt x="148919" y="370802"/>
                </a:lnTo>
                <a:lnTo>
                  <a:pt x="175486" y="334193"/>
                </a:lnTo>
                <a:lnTo>
                  <a:pt x="203911" y="299085"/>
                </a:lnTo>
                <a:lnTo>
                  <a:pt x="234120" y="265551"/>
                </a:lnTo>
                <a:lnTo>
                  <a:pt x="266043" y="233661"/>
                </a:lnTo>
                <a:lnTo>
                  <a:pt x="299605" y="203488"/>
                </a:lnTo>
                <a:lnTo>
                  <a:pt x="334734" y="175104"/>
                </a:lnTo>
                <a:lnTo>
                  <a:pt x="371359" y="148578"/>
                </a:lnTo>
                <a:lnTo>
                  <a:pt x="409406" y="123984"/>
                </a:lnTo>
                <a:lnTo>
                  <a:pt x="448803" y="101393"/>
                </a:lnTo>
                <a:lnTo>
                  <a:pt x="489478" y="80876"/>
                </a:lnTo>
                <a:lnTo>
                  <a:pt x="531358" y="62505"/>
                </a:lnTo>
                <a:lnTo>
                  <a:pt x="574370" y="46351"/>
                </a:lnTo>
                <a:lnTo>
                  <a:pt x="618443" y="32486"/>
                </a:lnTo>
                <a:lnTo>
                  <a:pt x="663503" y="20982"/>
                </a:lnTo>
                <a:lnTo>
                  <a:pt x="709478" y="11909"/>
                </a:lnTo>
                <a:lnTo>
                  <a:pt x="756296" y="5340"/>
                </a:lnTo>
                <a:lnTo>
                  <a:pt x="803884" y="1347"/>
                </a:lnTo>
                <a:lnTo>
                  <a:pt x="852169" y="0"/>
                </a:lnTo>
                <a:lnTo>
                  <a:pt x="900578" y="1347"/>
                </a:lnTo>
                <a:lnTo>
                  <a:pt x="948271" y="5340"/>
                </a:lnTo>
                <a:lnTo>
                  <a:pt x="995178" y="11909"/>
                </a:lnTo>
                <a:lnTo>
                  <a:pt x="1041227" y="20982"/>
                </a:lnTo>
                <a:lnTo>
                  <a:pt x="1086346" y="32486"/>
                </a:lnTo>
                <a:lnTo>
                  <a:pt x="1130465" y="46351"/>
                </a:lnTo>
                <a:lnTo>
                  <a:pt x="1173510" y="62505"/>
                </a:lnTo>
                <a:lnTo>
                  <a:pt x="1215412" y="80876"/>
                </a:lnTo>
                <a:lnTo>
                  <a:pt x="1256098" y="101393"/>
                </a:lnTo>
                <a:lnTo>
                  <a:pt x="1295497" y="123984"/>
                </a:lnTo>
                <a:lnTo>
                  <a:pt x="1333537" y="148578"/>
                </a:lnTo>
                <a:lnTo>
                  <a:pt x="1370146" y="175104"/>
                </a:lnTo>
                <a:lnTo>
                  <a:pt x="1405254" y="203488"/>
                </a:lnTo>
                <a:lnTo>
                  <a:pt x="1438788" y="233661"/>
                </a:lnTo>
                <a:lnTo>
                  <a:pt x="1470678" y="265551"/>
                </a:lnTo>
                <a:lnTo>
                  <a:pt x="1500851" y="299085"/>
                </a:lnTo>
                <a:lnTo>
                  <a:pt x="1529235" y="334193"/>
                </a:lnTo>
                <a:lnTo>
                  <a:pt x="1555761" y="370802"/>
                </a:lnTo>
                <a:lnTo>
                  <a:pt x="1580355" y="408842"/>
                </a:lnTo>
                <a:lnTo>
                  <a:pt x="1602946" y="448241"/>
                </a:lnTo>
                <a:lnTo>
                  <a:pt x="1623463" y="488927"/>
                </a:lnTo>
                <a:lnTo>
                  <a:pt x="1641834" y="530829"/>
                </a:lnTo>
                <a:lnTo>
                  <a:pt x="1657988" y="573874"/>
                </a:lnTo>
                <a:lnTo>
                  <a:pt x="1671853" y="617993"/>
                </a:lnTo>
                <a:lnTo>
                  <a:pt x="1683357" y="663112"/>
                </a:lnTo>
                <a:lnTo>
                  <a:pt x="1692430" y="709161"/>
                </a:lnTo>
                <a:lnTo>
                  <a:pt x="1698999" y="756068"/>
                </a:lnTo>
                <a:lnTo>
                  <a:pt x="1702992" y="803761"/>
                </a:lnTo>
                <a:lnTo>
                  <a:pt x="1704340" y="852169"/>
                </a:lnTo>
                <a:lnTo>
                  <a:pt x="1702992" y="900455"/>
                </a:lnTo>
                <a:lnTo>
                  <a:pt x="1698999" y="948043"/>
                </a:lnTo>
                <a:lnTo>
                  <a:pt x="1692430" y="994861"/>
                </a:lnTo>
                <a:lnTo>
                  <a:pt x="1683357" y="1040836"/>
                </a:lnTo>
                <a:lnTo>
                  <a:pt x="1671853" y="1085896"/>
                </a:lnTo>
                <a:lnTo>
                  <a:pt x="1657988" y="1129969"/>
                </a:lnTo>
                <a:lnTo>
                  <a:pt x="1641834" y="1172981"/>
                </a:lnTo>
                <a:lnTo>
                  <a:pt x="1623463" y="1214861"/>
                </a:lnTo>
                <a:lnTo>
                  <a:pt x="1602946" y="1255536"/>
                </a:lnTo>
                <a:lnTo>
                  <a:pt x="1580355" y="1294933"/>
                </a:lnTo>
                <a:lnTo>
                  <a:pt x="1555761" y="1332980"/>
                </a:lnTo>
                <a:lnTo>
                  <a:pt x="1529235" y="1369605"/>
                </a:lnTo>
                <a:lnTo>
                  <a:pt x="1500851" y="1404734"/>
                </a:lnTo>
                <a:lnTo>
                  <a:pt x="1470678" y="1438296"/>
                </a:lnTo>
                <a:lnTo>
                  <a:pt x="1438788" y="1470219"/>
                </a:lnTo>
                <a:lnTo>
                  <a:pt x="1405254" y="1500428"/>
                </a:lnTo>
                <a:lnTo>
                  <a:pt x="1370146" y="1528853"/>
                </a:lnTo>
                <a:lnTo>
                  <a:pt x="1333537" y="1555420"/>
                </a:lnTo>
                <a:lnTo>
                  <a:pt x="1295497" y="1580058"/>
                </a:lnTo>
                <a:lnTo>
                  <a:pt x="1256098" y="1602693"/>
                </a:lnTo>
                <a:lnTo>
                  <a:pt x="1215412" y="1623253"/>
                </a:lnTo>
                <a:lnTo>
                  <a:pt x="1173510" y="1641666"/>
                </a:lnTo>
                <a:lnTo>
                  <a:pt x="1130465" y="1657858"/>
                </a:lnTo>
                <a:lnTo>
                  <a:pt x="1086346" y="1671759"/>
                </a:lnTo>
                <a:lnTo>
                  <a:pt x="1041227" y="1683295"/>
                </a:lnTo>
                <a:lnTo>
                  <a:pt x="995178" y="1692393"/>
                </a:lnTo>
                <a:lnTo>
                  <a:pt x="948271" y="1698982"/>
                </a:lnTo>
                <a:lnTo>
                  <a:pt x="900578" y="1702988"/>
                </a:lnTo>
                <a:lnTo>
                  <a:pt x="852169" y="1704339"/>
                </a:lnTo>
                <a:close/>
              </a:path>
            </a:pathLst>
          </a:custGeom>
          <a:ln w="27315">
            <a:solidFill>
              <a:srgbClr val="FFF5DA"/>
            </a:solidFill>
          </a:ln>
        </p:spPr>
        <p:txBody>
          <a:bodyPr wrap="square" lIns="0" tIns="0" rIns="0" bIns="0" rtlCol="0"/>
          <a:lstStyle/>
          <a:p>
            <a:endParaRPr/>
          </a:p>
        </p:txBody>
      </p:sp>
      <p:sp>
        <p:nvSpPr>
          <p:cNvPr id="1048581" name="bg object 21"/>
          <p:cNvSpPr/>
          <p:nvPr/>
        </p:nvSpPr>
        <p:spPr>
          <a:xfrm>
            <a:off x="165100" y="1036319"/>
            <a:ext cx="1170940" cy="1170939"/>
          </a:xfrm>
          <a:prstGeom prst="rect">
            <a:avLst/>
          </a:prstGeom>
          <a:blipFill>
            <a:blip r:embed="rId8" cstate="print"/>
            <a:stretch>
              <a:fillRect/>
            </a:stretch>
          </a:blipFill>
        </p:spPr>
        <p:txBody>
          <a:bodyPr wrap="square" lIns="0" tIns="0" rIns="0" bIns="0" rtlCol="0"/>
          <a:lstStyle/>
          <a:p>
            <a:endParaRPr/>
          </a:p>
        </p:txBody>
      </p:sp>
      <p:sp>
        <p:nvSpPr>
          <p:cNvPr id="1048582" name="bg object 22"/>
          <p:cNvSpPr/>
          <p:nvPr/>
        </p:nvSpPr>
        <p:spPr>
          <a:xfrm>
            <a:off x="1012189" y="0"/>
            <a:ext cx="8131809" cy="6858000"/>
          </a:xfrm>
          <a:custGeom>
            <a:avLst/>
            <a:gdLst/>
            <a:ahLst/>
            <a:cxnLst/>
            <a:rect l="l" t="t" r="r" b="b"/>
            <a:pathLst>
              <a:path w="8131809" h="6858000">
                <a:moveTo>
                  <a:pt x="8131809" y="0"/>
                </a:moveTo>
                <a:lnTo>
                  <a:pt x="0" y="0"/>
                </a:lnTo>
                <a:lnTo>
                  <a:pt x="0" y="6858000"/>
                </a:lnTo>
                <a:lnTo>
                  <a:pt x="8131809" y="6858000"/>
                </a:lnTo>
                <a:close/>
              </a:path>
            </a:pathLst>
          </a:custGeom>
          <a:solidFill>
            <a:srgbClr val="FFFFFF"/>
          </a:solidFill>
        </p:spPr>
        <p:txBody>
          <a:bodyPr wrap="square" lIns="0" tIns="0" rIns="0" bIns="0" rtlCol="0"/>
          <a:lstStyle/>
          <a:p>
            <a:endParaRPr/>
          </a:p>
        </p:txBody>
      </p:sp>
      <p:sp>
        <p:nvSpPr>
          <p:cNvPr id="1048583" name="bg object 23"/>
          <p:cNvSpPr/>
          <p:nvPr/>
        </p:nvSpPr>
        <p:spPr>
          <a:xfrm>
            <a:off x="975360" y="107950"/>
            <a:ext cx="39370" cy="6750050"/>
          </a:xfrm>
          <a:custGeom>
            <a:avLst/>
            <a:gdLst/>
            <a:ahLst/>
            <a:cxnLst/>
            <a:rect l="l" t="t" r="r" b="b"/>
            <a:pathLst>
              <a:path w="39369" h="6750050">
                <a:moveTo>
                  <a:pt x="0" y="6750049"/>
                </a:moveTo>
                <a:lnTo>
                  <a:pt x="39370" y="6750049"/>
                </a:lnTo>
                <a:lnTo>
                  <a:pt x="39370" y="0"/>
                </a:lnTo>
                <a:lnTo>
                  <a:pt x="0" y="0"/>
                </a:lnTo>
                <a:lnTo>
                  <a:pt x="0" y="6750049"/>
                </a:lnTo>
                <a:close/>
              </a:path>
            </a:pathLst>
          </a:custGeom>
          <a:solidFill>
            <a:srgbClr val="6F6A5E">
              <a:alpha val="25000"/>
            </a:srgbClr>
          </a:solidFill>
        </p:spPr>
        <p:txBody>
          <a:bodyPr wrap="square" lIns="0" tIns="0" rIns="0" bIns="0" rtlCol="0"/>
          <a:lstStyle/>
          <a:p>
            <a:endParaRPr/>
          </a:p>
        </p:txBody>
      </p:sp>
      <p:sp>
        <p:nvSpPr>
          <p:cNvPr id="1048584" name="Holder 2"/>
          <p:cNvSpPr>
            <a:spLocks noGrp="1"/>
          </p:cNvSpPr>
          <p:nvPr>
            <p:ph type="title"/>
          </p:nvPr>
        </p:nvSpPr>
        <p:spPr>
          <a:xfrm>
            <a:off x="725804" y="222250"/>
            <a:ext cx="7692390" cy="1192530"/>
          </a:xfrm>
          <a:prstGeom prst="rect">
            <a:avLst/>
          </a:prstGeom>
        </p:spPr>
        <p:txBody>
          <a:bodyPr wrap="square" lIns="0" tIns="0" rIns="0" bIns="0">
            <a:spAutoFit/>
          </a:bodyPr>
          <a:lstStyle>
            <a:lvl1pPr>
              <a:defRPr sz="3900" b="1" i="0">
                <a:solidFill>
                  <a:srgbClr val="562213"/>
                </a:solidFill>
                <a:latin typeface="Trebuchet MS"/>
                <a:cs typeface="Trebuchet MS"/>
              </a:defRPr>
            </a:lvl1pPr>
          </a:lstStyle>
          <a:p>
            <a:endParaRPr/>
          </a:p>
        </p:txBody>
      </p:sp>
      <p:sp>
        <p:nvSpPr>
          <p:cNvPr id="1048585" name="Holder 3"/>
          <p:cNvSpPr>
            <a:spLocks noGrp="1"/>
          </p:cNvSpPr>
          <p:nvPr>
            <p:ph type="body" idx="1"/>
          </p:nvPr>
        </p:nvSpPr>
        <p:spPr>
          <a:xfrm>
            <a:off x="576427" y="1663700"/>
            <a:ext cx="7991144" cy="2895600"/>
          </a:xfrm>
          <a:prstGeom prst="rect">
            <a:avLst/>
          </a:prstGeom>
        </p:spPr>
        <p:txBody>
          <a:bodyPr wrap="square" lIns="0" tIns="0" rIns="0" bIns="0">
            <a:spAutoFit/>
          </a:bodyPr>
          <a:lstStyle>
            <a:lvl1pPr>
              <a:defRPr sz="3900" b="0" i="0">
                <a:solidFill>
                  <a:srgbClr val="562213"/>
                </a:solidFill>
                <a:latin typeface="Arial"/>
                <a:cs typeface="Arial"/>
              </a:defRPr>
            </a:lvl1pPr>
          </a:lstStyle>
          <a:p>
            <a:endParaRPr/>
          </a:p>
        </p:txBody>
      </p:sp>
      <p:sp>
        <p:nvSpPr>
          <p:cNvPr id="1048586"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1048587"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1048588"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object 5"/>
          <p:cNvSpPr txBox="1">
            <a:spLocks noGrp="1"/>
          </p:cNvSpPr>
          <p:nvPr>
            <p:ph type="title"/>
          </p:nvPr>
        </p:nvSpPr>
        <p:spPr>
          <a:xfrm>
            <a:off x="1362177" y="2154273"/>
            <a:ext cx="7173074" cy="685800"/>
          </a:xfrm>
          <a:prstGeom prst="rect">
            <a:avLst/>
          </a:prstGeom>
        </p:spPr>
        <p:txBody>
          <a:bodyPr vert="horz" wrap="square" lIns="0" tIns="12700" rIns="0" bIns="0" rtlCol="0">
            <a:spAutoFit/>
          </a:bodyPr>
          <a:lstStyle/>
          <a:p>
            <a:pPr marL="12700" algn="ctr">
              <a:lnSpc>
                <a:spcPct val="100000"/>
              </a:lnSpc>
              <a:spcBef>
                <a:spcPts val="100"/>
              </a:spcBef>
            </a:pPr>
            <a:r>
              <a:rPr sz="4500" b="1" spc="-155" dirty="0">
                <a:solidFill>
                  <a:srgbClr val="0000FF"/>
                </a:solidFill>
                <a:latin typeface="Arial"/>
                <a:cs typeface="Arial"/>
              </a:rPr>
              <a:t>T</a:t>
            </a:r>
            <a:r>
              <a:rPr lang="en-US" sz="4500" b="1" spc="-155" dirty="0">
                <a:solidFill>
                  <a:srgbClr val="0000FF"/>
                </a:solidFill>
                <a:latin typeface="Arial"/>
                <a:cs typeface="Arial"/>
              </a:rPr>
              <a:t>ypes of T</a:t>
            </a:r>
            <a:r>
              <a:rPr sz="4500" b="1" spc="-155" dirty="0">
                <a:solidFill>
                  <a:srgbClr val="0000FF"/>
                </a:solidFill>
                <a:latin typeface="Arial"/>
                <a:cs typeface="Arial"/>
              </a:rPr>
              <a:t>ranslation</a:t>
            </a:r>
            <a:r>
              <a:rPr sz="4500" b="1" spc="-85" dirty="0">
                <a:solidFill>
                  <a:srgbClr val="0000FF"/>
                </a:solidFill>
                <a:latin typeface="Arial"/>
                <a:cs typeface="Arial"/>
              </a:rPr>
              <a:t> </a:t>
            </a:r>
            <a:endParaRPr sz="4500" b="1" dirty="0">
              <a:solidFill>
                <a:srgbClr val="0000FF"/>
              </a:solidFill>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BDCD65-EF98-4D1B-A97E-94A43D63D101}"/>
              </a:ext>
            </a:extLst>
          </p:cNvPr>
          <p:cNvSpPr txBox="1"/>
          <p:nvPr/>
        </p:nvSpPr>
        <p:spPr>
          <a:xfrm>
            <a:off x="152400" y="243512"/>
            <a:ext cx="8305800" cy="5632311"/>
          </a:xfrm>
          <a:prstGeom prst="rect">
            <a:avLst/>
          </a:prstGeom>
          <a:noFill/>
        </p:spPr>
        <p:txBody>
          <a:bodyPr wrap="square">
            <a:spAutoFit/>
          </a:bodyPr>
          <a:lstStyle/>
          <a:p>
            <a:pPr marL="0" indent="0" algn="just" rtl="0">
              <a:buNone/>
            </a:pPr>
            <a:r>
              <a:rPr lang="en-US" sz="2400" dirty="0"/>
              <a:t>All these free translations are derived in one way or another from the original. Although they may have gone far from the context, they have not gone to far from it, or outside. This means that his type of free translation is not loose, or without limitations, but is still bound to the linguistics context in some way. For these reasons, this method of free translation is sometimes acceptable. However, when translation is quite strange to the context, it is unacceptable. Still direct, literal translation of meaning is a better version for these statements, as suggested below :</a:t>
            </a:r>
          </a:p>
          <a:p>
            <a:pPr marL="0" indent="0" algn="just" rtl="0">
              <a:buNone/>
            </a:pPr>
            <a:endParaRPr lang="en-US" sz="2400" dirty="0"/>
          </a:p>
          <a:p>
            <a:pPr marL="0" indent="0" algn="r">
              <a:buNone/>
            </a:pPr>
            <a:r>
              <a:rPr lang="ar-IQ" sz="2400" dirty="0"/>
              <a:t>1. لم يحصل على شيء في النهاية .      6. من أحبني أحب  أولادي </a:t>
            </a:r>
          </a:p>
          <a:p>
            <a:pPr marL="0" indent="0" algn="r">
              <a:buNone/>
            </a:pPr>
            <a:r>
              <a:rPr lang="ar-IQ" sz="2400" dirty="0"/>
              <a:t>2. كانت حزينة من الأعماق/ جداً .          7. كن واقعياً / تواضع . </a:t>
            </a:r>
          </a:p>
          <a:p>
            <a:pPr marL="0" indent="0" algn="l" rtl="1">
              <a:buNone/>
            </a:pPr>
            <a:r>
              <a:rPr lang="ar-IQ" sz="2400" dirty="0"/>
              <a:t>3. تبدو هادئاً</a:t>
            </a:r>
            <a:r>
              <a:rPr lang="en-US" sz="2400" dirty="0"/>
              <a:t>                                      </a:t>
            </a:r>
            <a:r>
              <a:rPr lang="ar-IQ" sz="2400" dirty="0"/>
              <a:t> </a:t>
            </a:r>
            <a:r>
              <a:rPr lang="en-US" sz="2400" dirty="0"/>
              <a:t> </a:t>
            </a:r>
            <a:r>
              <a:rPr lang="ar-IQ" sz="2400" dirty="0"/>
              <a:t>8.  وصل صديقي إلى القمة بسرعة فائقة .</a:t>
            </a:r>
          </a:p>
          <a:p>
            <a:pPr marL="0" indent="0" algn="r">
              <a:buNone/>
            </a:pPr>
            <a:r>
              <a:rPr lang="ar-IQ" sz="2400" dirty="0"/>
              <a:t>4. السب عادة سيئة / مذمومة .        9. وضعت مولوداً جديداً .                       </a:t>
            </a:r>
          </a:p>
          <a:p>
            <a:pPr marL="0" indent="0" algn="r">
              <a:buNone/>
            </a:pPr>
            <a:r>
              <a:rPr lang="ar-IQ" sz="2400" dirty="0"/>
              <a:t>5. لا شيء مثل الوطن.                      10. أتكذب علي ؟</a:t>
            </a:r>
          </a:p>
        </p:txBody>
      </p:sp>
    </p:spTree>
    <p:extLst>
      <p:ext uri="{BB962C8B-B14F-4D97-AF65-F5344CB8AC3E}">
        <p14:creationId xmlns:p14="http://schemas.microsoft.com/office/powerpoint/2010/main" val="3459602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514035" cy="647806"/>
          </a:xfrm>
        </p:spPr>
        <p:txBody>
          <a:bodyPr anchor="t">
            <a:noAutofit/>
          </a:bodyPr>
          <a:lstStyle/>
          <a:p>
            <a:pPr algn="just" rtl="0"/>
            <a:r>
              <a:rPr lang="en-US" sz="2400" b="1" dirty="0">
                <a:effectLst>
                  <a:outerShdw blurRad="38100" dist="38100" dir="2700000" algn="tl">
                    <a:srgbClr val="000000">
                      <a:alpha val="43137"/>
                    </a:srgbClr>
                  </a:outerShdw>
                </a:effectLst>
              </a:rPr>
              <a:t>2.  Loose free translation</a:t>
            </a:r>
            <a:endParaRPr lang="ar-IQ" sz="2400" b="1" dirty="0">
              <a:effectLst>
                <a:outerShdw blurRad="38100" dist="38100" dir="2700000" algn="tl">
                  <a:srgbClr val="000000">
                    <a:alpha val="43137"/>
                  </a:srgbClr>
                </a:outerShdw>
              </a:effectLst>
            </a:endParaRPr>
          </a:p>
        </p:txBody>
      </p:sp>
      <p:sp>
        <p:nvSpPr>
          <p:cNvPr id="3" name="Content Placeholder 2"/>
          <p:cNvSpPr>
            <a:spLocks noGrp="1"/>
          </p:cNvSpPr>
          <p:nvPr>
            <p:ph type="body" idx="1"/>
          </p:nvPr>
        </p:nvSpPr>
        <p:spPr>
          <a:xfrm>
            <a:off x="457200" y="914400"/>
            <a:ext cx="8538883" cy="5791200"/>
          </a:xfrm>
        </p:spPr>
        <p:txBody>
          <a:bodyPr anchor="t">
            <a:normAutofit/>
          </a:bodyPr>
          <a:lstStyle/>
          <a:p>
            <a:pPr marL="0" indent="0" algn="just" rtl="0">
              <a:buNone/>
            </a:pPr>
            <a:r>
              <a:rPr lang="en-US" sz="2000" dirty="0"/>
              <a:t>Some free translations do not relate directly to the original. They are concluded from it by the translator for different personal reasons. Here are some examples:</a:t>
            </a:r>
          </a:p>
          <a:p>
            <a:pPr marL="0" indent="0" algn="just" rtl="0">
              <a:buNone/>
            </a:pPr>
            <a:endParaRPr lang="en-US" sz="2000" dirty="0"/>
          </a:p>
          <a:p>
            <a:pPr marL="0" indent="0" algn="just" rtl="0">
              <a:buNone/>
            </a:pPr>
            <a:r>
              <a:rPr lang="en-US" sz="2000" dirty="0"/>
              <a:t>1. Thank you, Mr. Wilson. Next please.  </a:t>
            </a:r>
            <a:r>
              <a:rPr lang="ar-IQ" sz="2000" dirty="0"/>
              <a:t>(تفضل بالانصراف يا سيد ويسلون، عندنا غيرك)</a:t>
            </a:r>
            <a:endParaRPr lang="en-US" sz="2000" dirty="0"/>
          </a:p>
          <a:p>
            <a:pPr marL="0" indent="0" algn="just" rtl="0">
              <a:buNone/>
            </a:pPr>
            <a:r>
              <a:rPr lang="en-US" sz="2000" dirty="0"/>
              <a:t>2. Its half past nine. </a:t>
            </a:r>
            <a:r>
              <a:rPr lang="ar-IQ" sz="2000" dirty="0"/>
              <a:t>(انتهى الوقت/انتهت الحصة/علينا المغادرة/حان الوقت/تأخرنا كثيراً)</a:t>
            </a:r>
            <a:r>
              <a:rPr lang="en-US" sz="2000" dirty="0"/>
              <a:t> </a:t>
            </a:r>
          </a:p>
          <a:p>
            <a:pPr marL="0" indent="0" algn="just" rtl="0">
              <a:buNone/>
            </a:pPr>
            <a:r>
              <a:rPr lang="en-US" sz="2000" dirty="0"/>
              <a:t>3. Thank you, thank you ladies and gentlemen.</a:t>
            </a:r>
            <a:r>
              <a:rPr lang="ar-IQ" sz="2000" dirty="0"/>
              <a:t> (هدوء أيها السادة و السيدات)  </a:t>
            </a:r>
            <a:endParaRPr lang="en-US" sz="2000" dirty="0"/>
          </a:p>
          <a:p>
            <a:pPr marL="0" indent="0" rtl="0">
              <a:buNone/>
            </a:pPr>
            <a:r>
              <a:rPr lang="en-US" sz="2000" dirty="0"/>
              <a:t>4. I am frightened. </a:t>
            </a:r>
            <a:r>
              <a:rPr lang="ar-IQ" sz="2000" dirty="0"/>
              <a:t>(أبق معنا)                      </a:t>
            </a:r>
            <a:endParaRPr lang="en-US" sz="2000" dirty="0"/>
          </a:p>
          <a:p>
            <a:pPr marL="0" indent="0" algn="just" rtl="0">
              <a:buNone/>
            </a:pPr>
            <a:r>
              <a:rPr lang="en-US" sz="2000" dirty="0"/>
              <a:t>5. Why are you making mouths? </a:t>
            </a:r>
            <a:r>
              <a:rPr lang="ar-IQ" sz="2000" dirty="0"/>
              <a:t>(انت وقح )                    </a:t>
            </a:r>
            <a:endParaRPr lang="en-US" sz="2000" dirty="0"/>
          </a:p>
          <a:p>
            <a:pPr marL="0" indent="0" algn="just" rtl="0">
              <a:buNone/>
            </a:pPr>
            <a:r>
              <a:rPr lang="en-US" sz="2000" dirty="0"/>
              <a:t>6. No bacon with my breakfast, please. </a:t>
            </a:r>
            <a:r>
              <a:rPr lang="ar-IQ" sz="2000" dirty="0"/>
              <a:t>(أنا مسلم )            </a:t>
            </a:r>
            <a:endParaRPr lang="en-US" sz="2000" dirty="0"/>
          </a:p>
          <a:p>
            <a:pPr marL="0" indent="0" algn="just" rtl="0">
              <a:buNone/>
            </a:pPr>
            <a:r>
              <a:rPr lang="en-US" sz="2000" dirty="0"/>
              <a:t>7. Honesty is the best policy.</a:t>
            </a:r>
            <a:r>
              <a:rPr lang="ar-IQ" sz="2000" dirty="0"/>
              <a:t>(أنت خنت الأمانة)          </a:t>
            </a:r>
            <a:endParaRPr lang="en-US" sz="2000" dirty="0"/>
          </a:p>
          <a:p>
            <a:pPr marL="0" indent="0" algn="just" rtl="0">
              <a:buNone/>
            </a:pPr>
            <a:r>
              <a:rPr lang="en-US" sz="2000" dirty="0"/>
              <a:t>8. Books are very expensive today. </a:t>
            </a:r>
            <a:r>
              <a:rPr lang="ar-IQ" sz="2000" dirty="0"/>
              <a:t>(لقد عزف الناس عن القراءة اليوم)</a:t>
            </a:r>
            <a:endParaRPr lang="en-US" sz="2000" dirty="0"/>
          </a:p>
          <a:p>
            <a:pPr marL="0" indent="0" algn="just" rtl="0">
              <a:buNone/>
            </a:pPr>
            <a:r>
              <a:rPr lang="en-US" sz="2000" dirty="0"/>
              <a:t>9.You should buy a lock for your car.</a:t>
            </a:r>
          </a:p>
          <a:p>
            <a:pPr marL="0" indent="0" rtl="0">
              <a:buNone/>
            </a:pPr>
            <a:r>
              <a:rPr lang="ar-IQ" sz="2000" dirty="0"/>
              <a:t>      (سرقة السيارات منتشرة كثيراً هذه الأيام/الأمان معدوم)                                            </a:t>
            </a:r>
            <a:endParaRPr lang="en-US" sz="2000" dirty="0"/>
          </a:p>
          <a:p>
            <a:pPr marL="0" indent="0" algn="just" rtl="0">
              <a:buNone/>
            </a:pPr>
            <a:r>
              <a:rPr lang="en-US" sz="2000" dirty="0"/>
              <a:t>10. Have you classic records. </a:t>
            </a:r>
            <a:r>
              <a:rPr lang="ar-IQ" sz="2000" dirty="0"/>
              <a:t>(سحقاً للموسيقى الحديثة / فن هذه الأيام منحط )</a:t>
            </a:r>
          </a:p>
        </p:txBody>
      </p:sp>
      <p:sp>
        <p:nvSpPr>
          <p:cNvPr id="4" name="Slide Number Placeholder 3"/>
          <p:cNvSpPr>
            <a:spLocks noGrp="1"/>
          </p:cNvSpPr>
          <p:nvPr>
            <p:ph type="sldNum" sz="quarter" idx="7"/>
          </p:nvPr>
        </p:nvSpPr>
        <p:spPr/>
        <p:txBody>
          <a:bodyPr/>
          <a:lstStyle/>
          <a:p>
            <a:pPr defTabSz="342900"/>
            <a:fld id="{D57F1E4F-1CFF-5643-939E-217C01CDF565}" type="slidenum">
              <a:rPr lang="en-US">
                <a:solidFill>
                  <a:prstClr val="black"/>
                </a:solidFill>
                <a:latin typeface="Corbel" panose="020B0503020204020204"/>
              </a:rPr>
              <a:pPr defTabSz="342900"/>
              <a:t>11</a:t>
            </a:fld>
            <a:endParaRPr lang="en-US" dirty="0">
              <a:solidFill>
                <a:prstClr val="black"/>
              </a:solidFill>
              <a:latin typeface="Corbel" panose="020B0503020204020204"/>
            </a:endParaRPr>
          </a:p>
        </p:txBody>
      </p:sp>
    </p:spTree>
    <p:extLst>
      <p:ext uri="{BB962C8B-B14F-4D97-AF65-F5344CB8AC3E}">
        <p14:creationId xmlns:p14="http://schemas.microsoft.com/office/powerpoint/2010/main" val="819133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304801" y="381000"/>
            <a:ext cx="8380828" cy="5638800"/>
          </a:xfrm>
        </p:spPr>
        <p:txBody>
          <a:bodyPr anchor="t">
            <a:normAutofit/>
          </a:bodyPr>
          <a:lstStyle/>
          <a:p>
            <a:pPr marL="0" indent="0" algn="just" rtl="0">
              <a:buNone/>
            </a:pPr>
            <a:r>
              <a:rPr lang="en-US" sz="2000" dirty="0"/>
              <a:t>All these translations are conclusions reached at from the original. They are indirect, pragmatic translations, rendering the meaning intended by the speakers behind what they say. That is :</a:t>
            </a:r>
          </a:p>
          <a:p>
            <a:pPr marL="0" indent="0" algn="just" rtl="0">
              <a:buNone/>
            </a:pPr>
            <a:endParaRPr lang="en-US" sz="2000" dirty="0"/>
          </a:p>
          <a:p>
            <a:pPr marL="0" indent="0" algn="just" rtl="0">
              <a:buNone/>
            </a:pPr>
            <a:r>
              <a:rPr lang="en-US" sz="2000" dirty="0"/>
              <a:t>Example (1): </a:t>
            </a:r>
          </a:p>
          <a:p>
            <a:pPr marL="0" indent="0" algn="just" rtl="0">
              <a:buNone/>
            </a:pPr>
            <a:r>
              <a:rPr lang="en-US" sz="2000" dirty="0"/>
              <a:t>The speaker says “thank you” to a guest or a customer at the end of their meeting, as a sign of telling him/her to leave. So, instead of asking him/her directly to leave, he says “thank you”, which is understood as “will you leave, the interview is over” translated as</a:t>
            </a:r>
            <a:r>
              <a:rPr lang="ar-IQ" sz="2000" dirty="0"/>
              <a:t>(تفضل بالانصراف ، انتهت المقابلة )  </a:t>
            </a:r>
            <a:r>
              <a:rPr lang="en-US" sz="2000" dirty="0"/>
              <a:t>.</a:t>
            </a:r>
          </a:p>
          <a:p>
            <a:pPr marL="0" indent="0" algn="just" rtl="0">
              <a:buNone/>
            </a:pPr>
            <a:endParaRPr lang="en-US" sz="2000" dirty="0"/>
          </a:p>
          <a:p>
            <a:pPr marL="0" indent="0" algn="just" rtl="0">
              <a:buNone/>
            </a:pPr>
            <a:r>
              <a:rPr lang="en-US" sz="2000" dirty="0"/>
              <a:t>Example (2):</a:t>
            </a:r>
          </a:p>
          <a:p>
            <a:pPr marL="0" indent="0" algn="just" rtl="0">
              <a:buNone/>
            </a:pPr>
            <a:r>
              <a:rPr lang="en-US" sz="2000" dirty="0"/>
              <a:t>The speaker her means to say that the time of a class, a meeting , etc., has expired, or the time of leaving, or doing something is due.</a:t>
            </a:r>
          </a:p>
          <a:p>
            <a:pPr marL="0" indent="0" algn="just" rtl="0">
              <a:buNone/>
            </a:pPr>
            <a:endParaRPr lang="en-US" sz="2000" dirty="0"/>
          </a:p>
          <a:p>
            <a:pPr marL="0" indent="0" algn="just" rtl="0">
              <a:buNone/>
            </a:pPr>
            <a:r>
              <a:rPr lang="en-US" sz="2000" dirty="0"/>
              <a:t>Example (3):</a:t>
            </a:r>
          </a:p>
          <a:p>
            <a:pPr marL="0" indent="0" algn="just" rtl="0">
              <a:buNone/>
            </a:pPr>
            <a:r>
              <a:rPr lang="en-US" sz="2000" dirty="0"/>
              <a:t>The speaker wanted to be so polite and respectful to people, so he uses “thank you” instead of “quiet” or “ silence, please” to tell them to stop talking and listen.</a:t>
            </a:r>
          </a:p>
          <a:p>
            <a:pPr marL="0" indent="0" algn="just" rtl="0">
              <a:buNone/>
            </a:pPr>
            <a:endParaRPr lang="ar-IQ" sz="2000" dirty="0"/>
          </a:p>
        </p:txBody>
      </p:sp>
      <p:sp>
        <p:nvSpPr>
          <p:cNvPr id="4" name="Slide Number Placeholder 3"/>
          <p:cNvSpPr>
            <a:spLocks noGrp="1"/>
          </p:cNvSpPr>
          <p:nvPr>
            <p:ph type="sldNum" sz="quarter" idx="7"/>
          </p:nvPr>
        </p:nvSpPr>
        <p:spPr/>
        <p:txBody>
          <a:bodyPr/>
          <a:lstStyle/>
          <a:p>
            <a:pPr defTabSz="342900"/>
            <a:fld id="{D57F1E4F-1CFF-5643-939E-217C01CDF565}" type="slidenum">
              <a:rPr lang="en-US">
                <a:solidFill>
                  <a:prstClr val="black"/>
                </a:solidFill>
                <a:latin typeface="Corbel" panose="020B0503020204020204"/>
              </a:rPr>
              <a:pPr defTabSz="342900"/>
              <a:t>12</a:t>
            </a:fld>
            <a:endParaRPr lang="en-US" dirty="0">
              <a:solidFill>
                <a:prstClr val="black"/>
              </a:solidFill>
              <a:latin typeface="Corbel" panose="020B0503020204020204"/>
            </a:endParaRPr>
          </a:p>
        </p:txBody>
      </p:sp>
    </p:spTree>
    <p:extLst>
      <p:ext uri="{BB962C8B-B14F-4D97-AF65-F5344CB8AC3E}">
        <p14:creationId xmlns:p14="http://schemas.microsoft.com/office/powerpoint/2010/main" val="984328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457200" y="304800"/>
            <a:ext cx="7923191" cy="5486400"/>
          </a:xfrm>
        </p:spPr>
        <p:txBody>
          <a:bodyPr anchor="t">
            <a:normAutofit/>
          </a:bodyPr>
          <a:lstStyle/>
          <a:p>
            <a:pPr marL="0" indent="0" algn="just" rtl="0">
              <a:buNone/>
            </a:pPr>
            <a:r>
              <a:rPr lang="en-US" sz="2000" dirty="0"/>
              <a:t>Example (4):</a:t>
            </a:r>
          </a:p>
          <a:p>
            <a:pPr marL="0" indent="0" algn="just" rtl="0">
              <a:buNone/>
            </a:pPr>
            <a:r>
              <a:rPr lang="en-US" sz="2000" dirty="0"/>
              <a:t>The speaker means to say that she/he cannot stay on his/her own because he/she is afraid of something. Therefore, he/she asks the listener to stay with him/her, however indirectly.</a:t>
            </a:r>
          </a:p>
          <a:p>
            <a:pPr marL="0" indent="0" algn="just" rtl="0">
              <a:buNone/>
            </a:pPr>
            <a:endParaRPr lang="en-US" sz="2000" dirty="0"/>
          </a:p>
          <a:p>
            <a:pPr marL="0" indent="0" algn="just" rtl="0">
              <a:buNone/>
            </a:pPr>
            <a:r>
              <a:rPr lang="en-US" sz="2000" dirty="0"/>
              <a:t>Example (5):</a:t>
            </a:r>
          </a:p>
          <a:p>
            <a:pPr marL="0" indent="0" algn="just" rtl="0">
              <a:buNone/>
            </a:pPr>
            <a:r>
              <a:rPr lang="en-US" sz="2000" dirty="0"/>
              <a:t>The speaker implies that making mouths is an expression of bad behavior. Therefore, the translation </a:t>
            </a:r>
            <a:r>
              <a:rPr lang="ar-IQ" sz="2000" dirty="0"/>
              <a:t>(انت وقح) </a:t>
            </a:r>
            <a:r>
              <a:rPr lang="en-US" sz="2000" dirty="0"/>
              <a:t> expresses this implication.</a:t>
            </a:r>
          </a:p>
          <a:p>
            <a:pPr marL="0" indent="0" algn="just" rtl="0">
              <a:buNone/>
            </a:pPr>
            <a:endParaRPr lang="en-US" sz="2000" dirty="0"/>
          </a:p>
          <a:p>
            <a:pPr marL="0" indent="0" algn="just" rtl="0">
              <a:buNone/>
            </a:pPr>
            <a:r>
              <a:rPr lang="en-US" sz="2000" dirty="0"/>
              <a:t>Example (6):</a:t>
            </a:r>
          </a:p>
          <a:p>
            <a:pPr marL="0" indent="0" algn="just" rtl="0">
              <a:buNone/>
            </a:pPr>
            <a:r>
              <a:rPr lang="en-US" sz="2000" dirty="0"/>
              <a:t>It indicates that the speaker is a Muslim because pig’s meat (pork) is forbidden in Islam, but not in Christianity. That is why Arabic translation jumps to religion.</a:t>
            </a:r>
          </a:p>
          <a:p>
            <a:pPr marL="0" indent="0" algn="just" rtl="0">
              <a:buNone/>
            </a:pPr>
            <a:endParaRPr lang="en-US" sz="2000" dirty="0"/>
          </a:p>
          <a:p>
            <a:pPr marL="0" indent="0" algn="just" rtl="0">
              <a:buNone/>
            </a:pPr>
            <a:r>
              <a:rPr lang="en-US" sz="2000" dirty="0"/>
              <a:t>Example (7):</a:t>
            </a:r>
          </a:p>
          <a:p>
            <a:pPr marL="0" indent="0" algn="just" rtl="0">
              <a:buNone/>
            </a:pPr>
            <a:r>
              <a:rPr lang="en-US" sz="2000" dirty="0"/>
              <a:t>It is taken in an indirect comment on a dishonest act by the hearer. Hence the translation </a:t>
            </a:r>
            <a:r>
              <a:rPr lang="ar-IQ" sz="2000" dirty="0"/>
              <a:t>(انت خنت الأمانة )</a:t>
            </a:r>
            <a:r>
              <a:rPr lang="en-US" sz="2000" dirty="0"/>
              <a:t>.</a:t>
            </a:r>
            <a:endParaRPr lang="ar-IQ" sz="2000" dirty="0"/>
          </a:p>
        </p:txBody>
      </p:sp>
      <p:sp>
        <p:nvSpPr>
          <p:cNvPr id="5" name="Slide Number Placeholder 4"/>
          <p:cNvSpPr>
            <a:spLocks noGrp="1"/>
          </p:cNvSpPr>
          <p:nvPr>
            <p:ph type="sldNum" sz="quarter" idx="7"/>
          </p:nvPr>
        </p:nvSpPr>
        <p:spPr/>
        <p:txBody>
          <a:bodyPr/>
          <a:lstStyle/>
          <a:p>
            <a:pPr defTabSz="342900"/>
            <a:fld id="{D57F1E4F-1CFF-5643-939E-217C01CDF565}" type="slidenum">
              <a:rPr lang="en-US">
                <a:solidFill>
                  <a:prstClr val="black"/>
                </a:solidFill>
                <a:latin typeface="Corbel" panose="020B0503020204020204"/>
              </a:rPr>
              <a:pPr defTabSz="342900"/>
              <a:t>13</a:t>
            </a:fld>
            <a:endParaRPr lang="en-US" dirty="0">
              <a:solidFill>
                <a:prstClr val="black"/>
              </a:solidFill>
              <a:latin typeface="Corbel" panose="020B0503020204020204"/>
            </a:endParaRPr>
          </a:p>
        </p:txBody>
      </p:sp>
    </p:spTree>
    <p:extLst>
      <p:ext uri="{BB962C8B-B14F-4D97-AF65-F5344CB8AC3E}">
        <p14:creationId xmlns:p14="http://schemas.microsoft.com/office/powerpoint/2010/main" val="1941389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610404" y="304800"/>
            <a:ext cx="8228796" cy="6019800"/>
          </a:xfrm>
        </p:spPr>
        <p:txBody>
          <a:bodyPr anchor="t">
            <a:normAutofit fontScale="55000" lnSpcReduction="20000"/>
          </a:bodyPr>
          <a:lstStyle/>
          <a:p>
            <a:pPr marL="0" indent="0" algn="just" rtl="0">
              <a:buNone/>
            </a:pPr>
            <a:r>
              <a:rPr lang="en-US" dirty="0"/>
              <a:t>Example (8):</a:t>
            </a:r>
          </a:p>
          <a:p>
            <a:pPr marL="0" indent="0" algn="just" rtl="0">
              <a:buNone/>
            </a:pPr>
            <a:r>
              <a:rPr lang="en-US" dirty="0"/>
              <a:t>It is a general comment on the expensiveness of books, but understood as an attempt to give one reason for the people’s lack of interest in reading.</a:t>
            </a:r>
          </a:p>
          <a:p>
            <a:pPr marL="0" indent="0" algn="just" rtl="0">
              <a:buNone/>
            </a:pPr>
            <a:endParaRPr lang="en-US" dirty="0"/>
          </a:p>
          <a:p>
            <a:pPr marL="0" indent="0" algn="just" rtl="0">
              <a:buNone/>
            </a:pPr>
            <a:r>
              <a:rPr lang="en-US" dirty="0"/>
              <a:t>Example (9):</a:t>
            </a:r>
          </a:p>
          <a:p>
            <a:pPr marL="0" indent="0" algn="just" rtl="0">
              <a:buNone/>
            </a:pPr>
            <a:r>
              <a:rPr lang="en-US" dirty="0"/>
              <a:t>It is understood as a conclusion about the widespread car theft and vandalism these days.</a:t>
            </a:r>
          </a:p>
          <a:p>
            <a:pPr marL="0" indent="0" algn="just" rtl="0">
              <a:buNone/>
            </a:pPr>
            <a:endParaRPr lang="en-US" dirty="0"/>
          </a:p>
          <a:p>
            <a:pPr marL="0" indent="0" algn="just" rtl="0">
              <a:buNone/>
            </a:pPr>
            <a:r>
              <a:rPr lang="en-US" dirty="0"/>
              <a:t>Example (10):</a:t>
            </a:r>
          </a:p>
          <a:p>
            <a:pPr marL="0" indent="0" algn="just" rtl="0">
              <a:buNone/>
            </a:pPr>
            <a:r>
              <a:rPr lang="en-US" dirty="0"/>
              <a:t>It indicates the speaker’s interest in classical music, which is an expression of his contempt of modern music. </a:t>
            </a:r>
          </a:p>
          <a:p>
            <a:pPr marL="0" indent="0" algn="just" rtl="0">
              <a:buNone/>
            </a:pPr>
            <a:endParaRPr lang="en-US" dirty="0"/>
          </a:p>
          <a:p>
            <a:pPr marL="0" indent="0" algn="just" rtl="0">
              <a:buNone/>
            </a:pPr>
            <a:r>
              <a:rPr lang="en-US" dirty="0"/>
              <a:t>These are loose translations that have deserted their direct, home contexts completely. This free method of translation allows such looseness for the translator to translate the way he likes to understand, rather than the way he should understand according to certain contextual factors.</a:t>
            </a:r>
          </a:p>
          <a:p>
            <a:pPr marL="0" indent="0" algn="just" rtl="0">
              <a:buNone/>
            </a:pPr>
            <a:r>
              <a:rPr lang="en-US" dirty="0"/>
              <a:t>It does not matter whether these translations are convincing and justified or not; what matters is that they do not translate the language and context we have on the page, but the personal conclusions of the translator. Therefor, they seem completely different from the original to the extent that they can be seen as unrelated to.</a:t>
            </a:r>
            <a:endParaRPr lang="ar-IQ" dirty="0"/>
          </a:p>
        </p:txBody>
      </p:sp>
    </p:spTree>
    <p:extLst>
      <p:ext uri="{BB962C8B-B14F-4D97-AF65-F5344CB8AC3E}">
        <p14:creationId xmlns:p14="http://schemas.microsoft.com/office/powerpoint/2010/main" val="3586856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457200" y="457200"/>
            <a:ext cx="8538882" cy="5867400"/>
          </a:xfrm>
        </p:spPr>
        <p:txBody>
          <a:bodyPr anchor="t">
            <a:normAutofit fontScale="55000" lnSpcReduction="20000"/>
          </a:bodyPr>
          <a:lstStyle/>
          <a:p>
            <a:pPr marL="0" indent="0" algn="just" rtl="0">
              <a:buNone/>
            </a:pPr>
            <a:r>
              <a:rPr lang="en-US" dirty="0"/>
              <a:t>These translations are indirect, sometimes far interpretations of the original. This is not the job of the translator. His job is to transmit the text on the page directly and contextually into an equivalent TL text, which is closely, clearly and directly related to it. The interpretations and implications beyond it are left to the readers to conclude, exactly as they are left to them in English. It is not the responsibility of the translator to reveal and interpret what the source texts hides, or says indirectly. Therefore, the possible advisable Arabic versions for those English sentences can be as follows:</a:t>
            </a:r>
          </a:p>
          <a:p>
            <a:pPr marL="0" indent="0" algn="r">
              <a:buNone/>
            </a:pPr>
            <a:r>
              <a:rPr lang="ar-IQ" dirty="0"/>
              <a:t>1. شكراً يا سيد ويسلون( الأخ )  الذي يليه لو سمحت .</a:t>
            </a:r>
          </a:p>
          <a:p>
            <a:pPr marL="0" indent="0" algn="r">
              <a:buNone/>
            </a:pPr>
            <a:r>
              <a:rPr lang="ar-IQ" dirty="0"/>
              <a:t>2. إنها الساعة التاسعة و النصف .</a:t>
            </a:r>
          </a:p>
          <a:p>
            <a:pPr marL="0" indent="0" algn="r">
              <a:buNone/>
            </a:pPr>
            <a:r>
              <a:rPr lang="ar-IQ" dirty="0"/>
              <a:t>3. شكراً ..... أيها السادة و السيدات .</a:t>
            </a:r>
          </a:p>
          <a:p>
            <a:pPr marL="0" indent="0" algn="r">
              <a:buNone/>
            </a:pPr>
            <a:r>
              <a:rPr lang="ar-IQ" dirty="0"/>
              <a:t>4. إني خائفة / خائفة جداً .</a:t>
            </a:r>
          </a:p>
          <a:p>
            <a:pPr marL="0" indent="0" algn="r">
              <a:buNone/>
            </a:pPr>
            <a:r>
              <a:rPr lang="ar-IQ" dirty="0"/>
              <a:t> 5. لماذا تقلب شدقيك ؟</a:t>
            </a:r>
          </a:p>
          <a:p>
            <a:pPr marL="0" indent="0" algn="r">
              <a:buNone/>
            </a:pPr>
            <a:r>
              <a:rPr lang="ar-IQ" dirty="0"/>
              <a:t>6. لا أريد شرائح الخنزير مع فطوري لو سمحت .</a:t>
            </a:r>
          </a:p>
          <a:p>
            <a:pPr marL="0" indent="0" algn="r">
              <a:buNone/>
            </a:pPr>
            <a:r>
              <a:rPr lang="ar-IQ" dirty="0"/>
              <a:t>7. الأمانة خير ضمانة / الصدق منجاة .</a:t>
            </a:r>
          </a:p>
          <a:p>
            <a:pPr marL="0" indent="0" algn="r">
              <a:buNone/>
            </a:pPr>
            <a:r>
              <a:rPr lang="ar-IQ" dirty="0"/>
              <a:t>8. الكتب باهظة الثمن اليوم .</a:t>
            </a:r>
          </a:p>
          <a:p>
            <a:pPr marL="0" indent="0" algn="r">
              <a:buNone/>
            </a:pPr>
            <a:r>
              <a:rPr lang="ar-IQ" dirty="0"/>
              <a:t>9. ينبغي عليك أن تشتري قفلاً لسيارتك .</a:t>
            </a:r>
          </a:p>
          <a:p>
            <a:pPr marL="0" indent="0" algn="r">
              <a:buNone/>
            </a:pPr>
            <a:r>
              <a:rPr lang="ar-IQ" dirty="0"/>
              <a:t>10. هل عندك أشرطة تسجيل / تسجيلات قديمة .</a:t>
            </a:r>
          </a:p>
          <a:p>
            <a:pPr marL="0" indent="0" algn="just">
              <a:buNone/>
            </a:pPr>
            <a:endParaRPr lang="ar-IQ" dirty="0"/>
          </a:p>
          <a:p>
            <a:pPr marL="0" indent="0" algn="just" rtl="0">
              <a:buNone/>
            </a:pPr>
            <a:r>
              <a:rPr lang="en-US" dirty="0"/>
              <a:t>For all previous reasons, students are advised not to use this type of free translation. </a:t>
            </a:r>
            <a:endParaRPr lang="ar-IQ" dirty="0"/>
          </a:p>
          <a:p>
            <a:pPr marL="0" indent="0" algn="just" rtl="0">
              <a:buNone/>
            </a:pPr>
            <a:endParaRPr lang="ar-IQ" dirty="0"/>
          </a:p>
          <a:p>
            <a:pPr marL="0" indent="0" algn="just">
              <a:buNone/>
            </a:pPr>
            <a:endParaRPr lang="ar-IQ" dirty="0"/>
          </a:p>
        </p:txBody>
      </p:sp>
    </p:spTree>
    <p:extLst>
      <p:ext uri="{BB962C8B-B14F-4D97-AF65-F5344CB8AC3E}">
        <p14:creationId xmlns:p14="http://schemas.microsoft.com/office/powerpoint/2010/main" val="143777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4DA8-FD11-41CD-AC0C-43CB675DA5FB}"/>
              </a:ext>
            </a:extLst>
          </p:cNvPr>
          <p:cNvSpPr>
            <a:spLocks noGrp="1"/>
          </p:cNvSpPr>
          <p:nvPr>
            <p:ph type="ctrTitle"/>
          </p:nvPr>
        </p:nvSpPr>
        <p:spPr>
          <a:xfrm>
            <a:off x="228600" y="228600"/>
            <a:ext cx="7772400" cy="600164"/>
          </a:xfrm>
        </p:spPr>
        <p:txBody>
          <a:bodyPr/>
          <a:lstStyle/>
          <a:p>
            <a:r>
              <a:rPr lang="en-US" b="1" dirty="0">
                <a:effectLst>
                  <a:outerShdw blurRad="38100" dist="38100" dir="2700000" algn="tl">
                    <a:srgbClr val="000000">
                      <a:alpha val="43137"/>
                    </a:srgbClr>
                  </a:outerShdw>
                </a:effectLst>
              </a:rPr>
              <a:t>8. Metaphorical Translation </a:t>
            </a:r>
            <a:endParaRPr lang="en-US" dirty="0"/>
          </a:p>
        </p:txBody>
      </p:sp>
      <p:sp>
        <p:nvSpPr>
          <p:cNvPr id="3" name="Subtitle 2">
            <a:extLst>
              <a:ext uri="{FF2B5EF4-FFF2-40B4-BE49-F238E27FC236}">
                <a16:creationId xmlns:a16="http://schemas.microsoft.com/office/drawing/2014/main" id="{B76F3753-0C63-4AC8-A636-38F836DB0233}"/>
              </a:ext>
            </a:extLst>
          </p:cNvPr>
          <p:cNvSpPr>
            <a:spLocks noGrp="1"/>
          </p:cNvSpPr>
          <p:nvPr>
            <p:ph type="subTitle" idx="4"/>
          </p:nvPr>
        </p:nvSpPr>
        <p:spPr>
          <a:xfrm>
            <a:off x="533400" y="1041023"/>
            <a:ext cx="8525933" cy="5847755"/>
          </a:xfrm>
        </p:spPr>
        <p:txBody>
          <a:bodyPr/>
          <a:lstStyle/>
          <a:p>
            <a:pPr marL="0" indent="0" algn="just" rtl="0">
              <a:buNone/>
            </a:pPr>
            <a:r>
              <a:rPr lang="en-US" sz="2000" dirty="0"/>
              <a:t>It involves the translation of SL metaphors into TL metaphors. Metaphors are not always creative, they are frequently used as decorative metaphors that are basically intended to decorate the text by injecting it with flowery language that is full with figures of speech. A quick look at advertisements and various forms of media, among their things, reveals how metaphorical the language used for general purposes has become. For example : </a:t>
            </a:r>
          </a:p>
          <a:p>
            <a:pPr marL="0" indent="0" algn="just" rtl="0">
              <a:buNone/>
            </a:pPr>
            <a:r>
              <a:rPr lang="en-US" sz="2000" b="1" i="1" dirty="0"/>
              <a:t>   a wilds goose chase    ,  raise the roof  ,   flog a dead horse  ,   as dry as a bone  , etc.</a:t>
            </a:r>
          </a:p>
          <a:p>
            <a:pPr marL="0" indent="0" algn="just" rtl="0">
              <a:buNone/>
            </a:pPr>
            <a:r>
              <a:rPr lang="en-US" sz="2000" dirty="0"/>
              <a:t>By way of illustration, note the metaphorical English sentence below and its possible Arabic translations ( the first two renditions exemplify metaphorical translation, while the third exemplifies non-metaphorical translation):</a:t>
            </a:r>
          </a:p>
          <a:p>
            <a:pPr marL="0" indent="0" algn="just" rtl="0">
              <a:buNone/>
            </a:pPr>
            <a:endParaRPr lang="en-US" sz="2000" dirty="0"/>
          </a:p>
          <a:p>
            <a:pPr marL="285750" indent="-285750" algn="just" rtl="0">
              <a:buFontTx/>
              <a:buChar char="-"/>
            </a:pPr>
            <a:r>
              <a:rPr lang="en-US" sz="2000" dirty="0"/>
              <a:t>Ahmed will be </a:t>
            </a:r>
            <a:r>
              <a:rPr lang="en-US" sz="2000" u="sng" dirty="0"/>
              <a:t>flogging a dead </a:t>
            </a:r>
            <a:r>
              <a:rPr lang="en-US" sz="2000" dirty="0"/>
              <a:t>horse if he never tries to do a Ph.D. in linguistics.</a:t>
            </a:r>
          </a:p>
          <a:p>
            <a:pPr algn="just" rtl="0"/>
            <a:endParaRPr lang="en-US" sz="2000" dirty="0"/>
          </a:p>
          <a:p>
            <a:pPr algn="r">
              <a:buFontTx/>
              <a:buChar char="-"/>
            </a:pPr>
            <a:r>
              <a:rPr lang="ar-IQ" sz="2000" dirty="0"/>
              <a:t>ستذهب </a:t>
            </a:r>
            <a:r>
              <a:rPr lang="ar-IQ" sz="2000" u="sng" dirty="0"/>
              <a:t>جهود احمد ادراج الرياح </a:t>
            </a:r>
            <a:r>
              <a:rPr lang="ar-IQ" sz="2000" dirty="0"/>
              <a:t>اذا ما حاول ان يحصل على شهادة الدكتوراه في اللغويات .</a:t>
            </a:r>
          </a:p>
          <a:p>
            <a:pPr algn="r">
              <a:buFontTx/>
              <a:buChar char="-"/>
            </a:pPr>
            <a:r>
              <a:rPr lang="ar-IQ" sz="2000" dirty="0"/>
              <a:t>سيعود احمد </a:t>
            </a:r>
            <a:r>
              <a:rPr lang="ar-IQ" sz="2000" u="sng" dirty="0"/>
              <a:t>بخفي حنين </a:t>
            </a:r>
            <a:r>
              <a:rPr lang="ar-IQ" sz="2000" dirty="0"/>
              <a:t>اذا ما حاول ان يحصل شهادة الدكتوراه في اللغويات .</a:t>
            </a:r>
          </a:p>
          <a:p>
            <a:pPr algn="r">
              <a:buFontTx/>
              <a:buChar char="-"/>
            </a:pPr>
            <a:r>
              <a:rPr lang="ar-IQ" sz="2000" u="sng" dirty="0"/>
              <a:t>سيفشل</a:t>
            </a:r>
            <a:r>
              <a:rPr lang="ar-IQ" sz="2000" dirty="0"/>
              <a:t> احمد اذا ما حاول ان يحصل على شهادة الدكتوراه في اللغويات .</a:t>
            </a:r>
            <a:endParaRPr lang="en-US" sz="2000" dirty="0"/>
          </a:p>
          <a:p>
            <a:pPr marL="0" indent="0" algn="just" rtl="0">
              <a:buNone/>
            </a:pPr>
            <a:r>
              <a:rPr lang="en-US" sz="2000" dirty="0"/>
              <a:t> </a:t>
            </a:r>
            <a:endParaRPr lang="ar-IQ" sz="2000" dirty="0"/>
          </a:p>
          <a:p>
            <a:endParaRPr lang="en-US" sz="2000" dirty="0"/>
          </a:p>
        </p:txBody>
      </p:sp>
    </p:spTree>
    <p:extLst>
      <p:ext uri="{BB962C8B-B14F-4D97-AF65-F5344CB8AC3E}">
        <p14:creationId xmlns:p14="http://schemas.microsoft.com/office/powerpoint/2010/main" val="3758559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40533-865B-41B1-829E-7160A94B7ECB}"/>
              </a:ext>
            </a:extLst>
          </p:cNvPr>
          <p:cNvSpPr>
            <a:spLocks noGrp="1"/>
          </p:cNvSpPr>
          <p:nvPr>
            <p:ph type="title"/>
          </p:nvPr>
        </p:nvSpPr>
        <p:spPr>
          <a:xfrm>
            <a:off x="654050" y="165100"/>
            <a:ext cx="7768590" cy="1215717"/>
          </a:xfrm>
        </p:spPr>
        <p:txBody>
          <a:bodyPr/>
          <a:lstStyle/>
          <a:p>
            <a:pPr algn="l"/>
            <a:r>
              <a:rPr lang="en-US" sz="4000" dirty="0">
                <a:solidFill>
                  <a:srgbClr val="000000"/>
                </a:solidFill>
                <a:latin typeface="Corbel-Bold"/>
              </a:rPr>
              <a:t>9. </a:t>
            </a:r>
            <a:r>
              <a:rPr lang="en-US" sz="4000" dirty="0">
                <a:solidFill>
                  <a:srgbClr val="000000"/>
                </a:solidFill>
                <a:latin typeface="GillSans-Bold"/>
              </a:rPr>
              <a:t>Word-for-word translation</a:t>
            </a:r>
            <a:br>
              <a:rPr lang="en-US" sz="4000" dirty="0">
                <a:solidFill>
                  <a:srgbClr val="000000"/>
                </a:solidFill>
                <a:latin typeface="GillSans-Bold"/>
              </a:rPr>
            </a:br>
            <a:endParaRPr lang="en-US" dirty="0"/>
          </a:p>
        </p:txBody>
      </p:sp>
      <p:sp>
        <p:nvSpPr>
          <p:cNvPr id="3" name="Text Placeholder 2">
            <a:extLst>
              <a:ext uri="{FF2B5EF4-FFF2-40B4-BE49-F238E27FC236}">
                <a16:creationId xmlns:a16="http://schemas.microsoft.com/office/drawing/2014/main" id="{4134F82D-131D-4AD9-A473-1EBE4F0A3ECC}"/>
              </a:ext>
            </a:extLst>
          </p:cNvPr>
          <p:cNvSpPr>
            <a:spLocks noGrp="1"/>
          </p:cNvSpPr>
          <p:nvPr>
            <p:ph type="body" idx="1"/>
          </p:nvPr>
        </p:nvSpPr>
        <p:spPr>
          <a:xfrm>
            <a:off x="281940" y="1781413"/>
            <a:ext cx="8580119" cy="4431983"/>
          </a:xfrm>
        </p:spPr>
        <p:txBody>
          <a:bodyPr/>
          <a:lstStyle/>
          <a:p>
            <a:pPr algn="just"/>
            <a:r>
              <a:rPr lang="en-US" sz="2400" b="0" i="0" u="none" strike="noStrike" baseline="0" dirty="0">
                <a:solidFill>
                  <a:srgbClr val="000000"/>
                </a:solidFill>
                <a:latin typeface="GillSans"/>
              </a:rPr>
              <a:t>A form of </a:t>
            </a:r>
            <a:r>
              <a:rPr lang="en-US" sz="2400" b="0" i="0" u="none" strike="noStrike" baseline="0" dirty="0">
                <a:solidFill>
                  <a:srgbClr val="FF0000"/>
                </a:solidFill>
                <a:latin typeface="GillSans"/>
              </a:rPr>
              <a:t>literal translation </a:t>
            </a:r>
            <a:r>
              <a:rPr lang="en-US" sz="2400" b="0" i="0" u="none" strike="noStrike" baseline="0" dirty="0">
                <a:solidFill>
                  <a:srgbClr val="000000"/>
                </a:solidFill>
                <a:latin typeface="GillSans"/>
              </a:rPr>
              <a:t>which seeks to match the individual words of the original as closely as possible to individual words of the target language.</a:t>
            </a:r>
          </a:p>
          <a:p>
            <a:pPr algn="just"/>
            <a:endParaRPr lang="en-US" sz="2400" b="0" i="0" u="none" strike="noStrike" baseline="0" dirty="0">
              <a:solidFill>
                <a:srgbClr val="000000"/>
              </a:solidFill>
              <a:latin typeface="GillSans"/>
            </a:endParaRPr>
          </a:p>
          <a:p>
            <a:pPr algn="just"/>
            <a:r>
              <a:rPr lang="en-US" sz="2400" b="0" i="0" u="none" strike="noStrike" baseline="0" dirty="0">
                <a:solidFill>
                  <a:srgbClr val="000000"/>
                </a:solidFill>
                <a:latin typeface="GillSans"/>
              </a:rPr>
              <a:t>The translator seeks to translate an original word by the same target word as much as possible (this is technically called </a:t>
            </a:r>
            <a:r>
              <a:rPr lang="en-US" sz="2400" b="0" i="0" u="none" strike="noStrike" baseline="0" dirty="0">
                <a:solidFill>
                  <a:srgbClr val="FF0000"/>
                </a:solidFill>
                <a:latin typeface="GillSans"/>
              </a:rPr>
              <a:t>concordance</a:t>
            </a:r>
            <a:r>
              <a:rPr lang="en-US" sz="2400" b="0" i="0" u="none" strike="noStrike" baseline="0" dirty="0">
                <a:solidFill>
                  <a:srgbClr val="000000"/>
                </a:solidFill>
                <a:latin typeface="GillSans"/>
              </a:rPr>
              <a:t>). In addition, the order of words of</a:t>
            </a:r>
          </a:p>
          <a:p>
            <a:pPr algn="just"/>
            <a:r>
              <a:rPr lang="en-US" sz="2400" b="0" i="0" u="none" strike="noStrike" baseline="0" dirty="0">
                <a:solidFill>
                  <a:srgbClr val="000000"/>
                </a:solidFill>
                <a:latin typeface="GillSans"/>
              </a:rPr>
              <a:t>the original language will be followed as closely as possible.</a:t>
            </a:r>
          </a:p>
          <a:p>
            <a:pPr algn="just"/>
            <a:endParaRPr lang="en-US" sz="2400" b="0" i="0" u="none" strike="noStrike" baseline="0" dirty="0">
              <a:solidFill>
                <a:srgbClr val="000000"/>
              </a:solidFill>
              <a:latin typeface="GillSans"/>
            </a:endParaRPr>
          </a:p>
          <a:p>
            <a:pPr algn="just"/>
            <a:r>
              <a:rPr lang="en-US" sz="2400" b="0" i="0" u="none" strike="noStrike" baseline="0" dirty="0">
                <a:solidFill>
                  <a:srgbClr val="000000"/>
                </a:solidFill>
                <a:latin typeface="GillSans"/>
              </a:rPr>
              <a:t>No English translation, except for some </a:t>
            </a:r>
            <a:r>
              <a:rPr lang="en-US" sz="2400" b="0" i="0" u="none" strike="noStrike" baseline="0" dirty="0">
                <a:solidFill>
                  <a:srgbClr val="FF0000"/>
                </a:solidFill>
                <a:latin typeface="GillSans"/>
              </a:rPr>
              <a:t>interlinear </a:t>
            </a:r>
            <a:r>
              <a:rPr lang="en-US" sz="2400" b="0" i="0" u="none" strike="noStrike" baseline="0" dirty="0">
                <a:solidFill>
                  <a:srgbClr val="000000"/>
                </a:solidFill>
                <a:latin typeface="GillSans"/>
              </a:rPr>
              <a:t>translations, is a true word-for-word translation, but those who prefer this form of translation typically promote formally literal versions.</a:t>
            </a:r>
            <a:endParaRPr lang="en-US" sz="2400" dirty="0"/>
          </a:p>
        </p:txBody>
      </p:sp>
    </p:spTree>
    <p:extLst>
      <p:ext uri="{BB962C8B-B14F-4D97-AF65-F5344CB8AC3E}">
        <p14:creationId xmlns:p14="http://schemas.microsoft.com/office/powerpoint/2010/main" val="249986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45861"/>
            <a:ext cx="7514035" cy="387539"/>
          </a:xfrm>
        </p:spPr>
        <p:txBody>
          <a:bodyPr>
            <a:noAutofit/>
          </a:bodyPr>
          <a:lstStyle/>
          <a:p>
            <a:pPr algn="just" rtl="0"/>
            <a:r>
              <a:rPr lang="en-US" sz="3200" dirty="0">
                <a:cs typeface="+mn-cs"/>
              </a:rPr>
              <a:t>10. Precis </a:t>
            </a:r>
            <a:r>
              <a:rPr lang="en-US" sz="3200" b="1" dirty="0">
                <a:cs typeface="+mn-cs"/>
              </a:rPr>
              <a:t>Translation</a:t>
            </a:r>
            <a:endParaRPr lang="ar-IQ" sz="3200" b="1" dirty="0">
              <a:cs typeface="+mn-cs"/>
            </a:endParaRPr>
          </a:p>
        </p:txBody>
      </p:sp>
      <p:sp>
        <p:nvSpPr>
          <p:cNvPr id="3" name="Content Placeholder 2"/>
          <p:cNvSpPr>
            <a:spLocks noGrp="1"/>
          </p:cNvSpPr>
          <p:nvPr>
            <p:ph type="body" idx="1"/>
          </p:nvPr>
        </p:nvSpPr>
        <p:spPr>
          <a:xfrm>
            <a:off x="148883" y="685800"/>
            <a:ext cx="8839200" cy="6093976"/>
          </a:xfrm>
        </p:spPr>
        <p:txBody>
          <a:bodyPr anchor="t"/>
          <a:lstStyle/>
          <a:p>
            <a:pPr marL="0" indent="0" algn="just" rtl="0">
              <a:buNone/>
            </a:pPr>
            <a:r>
              <a:rPr lang="en-US" dirty="0"/>
              <a:t>    It is a translation method where the translator gives TL summary translations of the SL text he is dealing with. Such Tl summary translations usually provide the reader with only the main points of the SL text, thus ignoring many fine details that are contextually unimportant or, even, irrelevant. This translation practice is often common in different forms of media like newspapers and News Agencies. And in various business news reports as ordinarily dealt with firms among their contexts.</a:t>
            </a:r>
          </a:p>
          <a:p>
            <a:pPr marL="0" indent="0" algn="just" rtl="0">
              <a:buNone/>
            </a:pPr>
            <a:endParaRPr lang="en-US" sz="1000" dirty="0"/>
          </a:p>
          <a:p>
            <a:pPr algn="just" rtl="0"/>
            <a:r>
              <a:rPr lang="en-US" b="1" dirty="0"/>
              <a:t>For example (News report):</a:t>
            </a:r>
          </a:p>
          <a:p>
            <a:pPr algn="just" rtl="0"/>
            <a:endParaRPr lang="en-US" sz="700" dirty="0"/>
          </a:p>
          <a:p>
            <a:pPr algn="just" rtl="0"/>
            <a:r>
              <a:rPr lang="en-US" dirty="0"/>
              <a:t>      Six men armed with rifles and shotguns escaped with 1.000.000 USD in form of notes after ambushing a Securicor van on a country road near Al-Mansour, Baghdad yesterday.</a:t>
            </a:r>
          </a:p>
          <a:p>
            <a:pPr algn="just" rtl="0"/>
            <a:r>
              <a:rPr lang="en-US" dirty="0"/>
              <a:t>      After failing to cut their way into the van with what is believed to have been a chainsaw, some of the gang forced the driver and a guard to open the rear door at gunpoint.</a:t>
            </a:r>
          </a:p>
          <a:p>
            <a:pPr algn="just" rtl="0"/>
            <a:r>
              <a:rPr lang="en-US" dirty="0"/>
              <a:t>      Other members of the gang went along of a line of 20 cars which had been forced to stop by ambush, threatened the drivers and seized their ignition keys which they threw into the sewers beside the road.</a:t>
            </a:r>
          </a:p>
          <a:p>
            <a:pPr algn="just" rtl="0"/>
            <a:r>
              <a:rPr lang="en-US" dirty="0"/>
              <a:t>      The robbery, which lasted about 10 minutes began soon after 9.00 a.m. on the main road at Al-Mansour street. The Securicor van, with a crew of four and carrying money to Diyala from its base near Asia Cell Company, was sandwiched by two vehicles.</a:t>
            </a:r>
          </a:p>
          <a:p>
            <a:pPr algn="just" rtl="0"/>
            <a:r>
              <a:rPr lang="en-US" dirty="0"/>
              <a:t>       One braked in front of the van and, as it slowed, reversed into its bonnet. The other rammed the rear of the van.</a:t>
            </a:r>
          </a:p>
          <a:p>
            <a:pPr algn="just" rtl="0"/>
            <a:r>
              <a:rPr lang="en-US" dirty="0"/>
              <a:t>        “They took a number of bags of cash but left some behind,” a Securicor spokesman said.</a:t>
            </a:r>
          </a:p>
          <a:p>
            <a:pPr marL="0" indent="0" algn="just" rtl="0">
              <a:buNone/>
            </a:pPr>
            <a:r>
              <a:rPr lang="en-US" dirty="0"/>
              <a:t> </a:t>
            </a:r>
            <a:endParaRPr lang="ar-IQ" dirty="0"/>
          </a:p>
        </p:txBody>
      </p:sp>
    </p:spTree>
    <p:extLst>
      <p:ext uri="{BB962C8B-B14F-4D97-AF65-F5344CB8AC3E}">
        <p14:creationId xmlns:p14="http://schemas.microsoft.com/office/powerpoint/2010/main" val="3732505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object 2"/>
          <p:cNvSpPr txBox="1">
            <a:spLocks noGrp="1"/>
          </p:cNvSpPr>
          <p:nvPr>
            <p:ph type="title"/>
          </p:nvPr>
        </p:nvSpPr>
        <p:spPr>
          <a:xfrm>
            <a:off x="1509321" y="149489"/>
            <a:ext cx="6502794" cy="647700"/>
          </a:xfrm>
          <a:prstGeom prst="rect">
            <a:avLst/>
          </a:prstGeom>
        </p:spPr>
        <p:txBody>
          <a:bodyPr vert="horz" wrap="square" lIns="0" tIns="12700" rIns="0" bIns="0" rtlCol="0">
            <a:spAutoFit/>
          </a:bodyPr>
          <a:lstStyle/>
          <a:p>
            <a:pPr marL="12700" algn="ctr">
              <a:lnSpc>
                <a:spcPct val="100000"/>
              </a:lnSpc>
              <a:spcBef>
                <a:spcPts val="100"/>
              </a:spcBef>
            </a:pPr>
            <a:r>
              <a:rPr sz="4300" b="0" spc="-55" dirty="0">
                <a:latin typeface="Arial"/>
                <a:cs typeface="Arial"/>
              </a:rPr>
              <a:t> </a:t>
            </a:r>
            <a:r>
              <a:rPr sz="4300" b="1" spc="-110" dirty="0">
                <a:latin typeface="Arial"/>
                <a:cs typeface="Arial"/>
              </a:rPr>
              <a:t>Definitions</a:t>
            </a:r>
            <a:endParaRPr sz="4300" b="1">
              <a:latin typeface="Arial"/>
              <a:cs typeface="Arial"/>
            </a:endParaRPr>
          </a:p>
        </p:txBody>
      </p:sp>
      <p:sp>
        <p:nvSpPr>
          <p:cNvPr id="1048599" name="object 3"/>
          <p:cNvSpPr txBox="1"/>
          <p:nvPr/>
        </p:nvSpPr>
        <p:spPr>
          <a:xfrm>
            <a:off x="1204148" y="1272540"/>
            <a:ext cx="7441565" cy="4683333"/>
          </a:xfrm>
          <a:prstGeom prst="rect">
            <a:avLst/>
          </a:prstGeom>
        </p:spPr>
        <p:txBody>
          <a:bodyPr vert="horz" wrap="square" lIns="0" tIns="78740" rIns="0" bIns="0" rtlCol="0">
            <a:spAutoFit/>
          </a:bodyPr>
          <a:lstStyle/>
          <a:p>
            <a:pPr marL="408940" marR="68580" indent="-281940" algn="just">
              <a:lnSpc>
                <a:spcPts val="3100"/>
              </a:lnSpc>
              <a:spcBef>
                <a:spcPts val="620"/>
              </a:spcBef>
              <a:buClr>
                <a:srgbClr val="3790A6"/>
              </a:buClr>
              <a:buSzPct val="80000"/>
              <a:buFont typeface="Arial"/>
              <a:buChar char=""/>
              <a:tabLst>
                <a:tab pos="408940" algn="l"/>
              </a:tabLst>
            </a:pPr>
            <a:r>
              <a:rPr sz="3000" b="1" dirty="0">
                <a:latin typeface="Times New Roman" panose="02020603050405020304" pitchFamily="18" charset="0"/>
                <a:cs typeface="Times New Roman" panose="02020603050405020304" pitchFamily="18" charset="0"/>
              </a:rPr>
              <a:t>Oral Translation</a:t>
            </a:r>
            <a:r>
              <a:rPr lang="en-US" sz="3000" b="1" dirty="0">
                <a:latin typeface="Times New Roman" panose="02020603050405020304" pitchFamily="18" charset="0"/>
                <a:cs typeface="Times New Roman" panose="02020603050405020304" pitchFamily="18" charset="0"/>
              </a:rPr>
              <a:t>:</a:t>
            </a:r>
            <a:r>
              <a:rPr sz="3000" dirty="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is a translation of sounding spoken language on a real time basis.</a:t>
            </a:r>
            <a:endParaRPr sz="3000" b="1" dirty="0">
              <a:latin typeface="Times New Roman" panose="02020603050405020304" pitchFamily="18" charset="0"/>
              <a:cs typeface="Times New Roman" panose="02020603050405020304" pitchFamily="18" charset="0"/>
            </a:endParaRPr>
          </a:p>
          <a:p>
            <a:pPr marL="408940" marR="68580" indent="-281940" algn="just">
              <a:lnSpc>
                <a:spcPts val="3100"/>
              </a:lnSpc>
              <a:spcBef>
                <a:spcPts val="620"/>
              </a:spcBef>
              <a:buClr>
                <a:srgbClr val="3790A6"/>
              </a:buClr>
              <a:buSzPct val="80000"/>
              <a:buFont typeface="Arial"/>
              <a:buChar char=""/>
              <a:tabLst>
                <a:tab pos="408940" algn="l"/>
              </a:tabLst>
            </a:pPr>
            <a:r>
              <a:rPr lang="en-US" sz="3000" dirty="0">
                <a:latin typeface="Times New Roman" panose="02020603050405020304" pitchFamily="18" charset="0"/>
                <a:cs typeface="Times New Roman" panose="02020603050405020304" pitchFamily="18" charset="0"/>
              </a:rPr>
              <a:t>It allows carrying out of productive communication between representatives of various language cultures. </a:t>
            </a:r>
            <a:endParaRPr sz="3000" b="1" dirty="0">
              <a:latin typeface="Times New Roman" panose="02020603050405020304" pitchFamily="18" charset="0"/>
              <a:cs typeface="Times New Roman" panose="02020603050405020304" pitchFamily="18" charset="0"/>
            </a:endParaRPr>
          </a:p>
          <a:p>
            <a:pPr marL="408940" marR="68580" indent="-281940" algn="just">
              <a:lnSpc>
                <a:spcPts val="3100"/>
              </a:lnSpc>
              <a:spcBef>
                <a:spcPts val="620"/>
              </a:spcBef>
              <a:buClr>
                <a:srgbClr val="3790A6"/>
              </a:buClr>
              <a:buSzPct val="80000"/>
              <a:buFont typeface="Arial"/>
              <a:buChar char=""/>
              <a:tabLst>
                <a:tab pos="408940" algn="l"/>
              </a:tabLst>
            </a:pPr>
            <a:r>
              <a:rPr lang="en-US" sz="3000" dirty="0">
                <a:latin typeface="Times New Roman" panose="02020603050405020304" pitchFamily="18" charset="0"/>
                <a:cs typeface="Times New Roman" panose="02020603050405020304" pitchFamily="18" charset="0"/>
              </a:rPr>
              <a:t>The structure conveys the content of oral speech through the vocabulary, grammar and peculiarities of intonation structures. </a:t>
            </a:r>
            <a:endParaRPr sz="3000" b="1" dirty="0">
              <a:latin typeface="Times New Roman" panose="02020603050405020304" pitchFamily="18" charset="0"/>
              <a:cs typeface="Times New Roman" panose="02020603050405020304" pitchFamily="18" charset="0"/>
            </a:endParaRPr>
          </a:p>
          <a:p>
            <a:pPr marL="408940" marR="68580" indent="-281940" algn="just">
              <a:lnSpc>
                <a:spcPts val="3100"/>
              </a:lnSpc>
              <a:spcBef>
                <a:spcPts val="620"/>
              </a:spcBef>
              <a:buClr>
                <a:srgbClr val="3790A6"/>
              </a:buClr>
              <a:buSzPct val="80000"/>
              <a:buFont typeface="Arial"/>
              <a:buChar char=""/>
              <a:tabLst>
                <a:tab pos="408940" algn="l"/>
              </a:tabLst>
            </a:pPr>
            <a:r>
              <a:rPr lang="en-US" sz="3000" dirty="0">
                <a:latin typeface="Times New Roman" panose="02020603050405020304" pitchFamily="18" charset="0"/>
                <a:cs typeface="Times New Roman" panose="02020603050405020304" pitchFamily="18" charset="0"/>
              </a:rPr>
              <a:t>As a rule, two main varieties of oral translation exist:  </a:t>
            </a:r>
            <a:r>
              <a:rPr lang="en-US" sz="3000" b="1" dirty="0">
                <a:latin typeface="Times New Roman" panose="02020603050405020304" pitchFamily="18" charset="0"/>
                <a:cs typeface="Times New Roman" panose="02020603050405020304" pitchFamily="18" charset="0"/>
              </a:rPr>
              <a:t>simultaneous</a:t>
            </a:r>
            <a:r>
              <a:rPr lang="en-US" sz="3000" dirty="0">
                <a:latin typeface="Times New Roman" panose="02020603050405020304" pitchFamily="18" charset="0"/>
                <a:cs typeface="Times New Roman" panose="02020603050405020304" pitchFamily="18" charset="0"/>
              </a:rPr>
              <a:t>; </a:t>
            </a:r>
            <a:r>
              <a:rPr lang="en-US" sz="3000" b="1" dirty="0">
                <a:latin typeface="Times New Roman" panose="02020603050405020304" pitchFamily="18" charset="0"/>
                <a:cs typeface="Times New Roman" panose="02020603050405020304" pitchFamily="18" charset="0"/>
              </a:rPr>
              <a:t>consecutive</a:t>
            </a:r>
            <a:endParaRPr sz="30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048599"/>
          <p:cNvSpPr>
            <a:spLocks noGrp="1"/>
          </p:cNvSpPr>
          <p:nvPr>
            <p:ph type="title"/>
          </p:nvPr>
        </p:nvSpPr>
        <p:spPr>
          <a:xfrm>
            <a:off x="1417220" y="222250"/>
            <a:ext cx="7000973" cy="6337300"/>
          </a:xfrm>
        </p:spPr>
        <p:txBody>
          <a:bodyPr/>
          <a:lstStyle/>
          <a:p>
            <a:pPr marL="4763" indent="0">
              <a:buNone/>
            </a:pPr>
            <a:r>
              <a:rPr lang="en-US"/>
              <a:t>Written Translation</a:t>
            </a:r>
            <a:br>
              <a:rPr lang="en-US"/>
            </a:br>
            <a:br>
              <a:rPr lang="en-US"/>
            </a:br>
            <a:r>
              <a:rPr lang="en-US" sz="3100" b="0"/>
              <a:t>This is the rendering of a written text in one language in a comparable written text in another language.Written translation is accurate transmission of information, style and peculiarities of the language.</a:t>
            </a:r>
            <a:br>
              <a:rPr lang="en-US" sz="3100" b="0"/>
            </a:br>
            <a:r>
              <a:rPr lang="en-US" sz="3100" b="0"/>
              <a:t>Analyzing the meaning and structure of the original text, referring to the etymology and deep meaning of the words are the stages of the translation working process.</a:t>
            </a:r>
            <a:endParaRPr lang="en-GB" sz="31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object 2"/>
          <p:cNvSpPr txBox="1">
            <a:spLocks noGrp="1"/>
          </p:cNvSpPr>
          <p:nvPr>
            <p:ph type="title"/>
          </p:nvPr>
        </p:nvSpPr>
        <p:spPr>
          <a:xfrm>
            <a:off x="1440179" y="182932"/>
            <a:ext cx="6884177" cy="647700"/>
          </a:xfrm>
          <a:prstGeom prst="rect">
            <a:avLst/>
          </a:prstGeom>
        </p:spPr>
        <p:txBody>
          <a:bodyPr vert="horz" wrap="square" lIns="0" tIns="12700" rIns="0" bIns="0" rtlCol="0">
            <a:spAutoFit/>
          </a:bodyPr>
          <a:lstStyle/>
          <a:p>
            <a:pPr marL="12700">
              <a:lnSpc>
                <a:spcPct val="100000"/>
              </a:lnSpc>
              <a:spcBef>
                <a:spcPts val="100"/>
              </a:spcBef>
            </a:pPr>
            <a:r>
              <a:rPr sz="4300" b="0" spc="-55" dirty="0">
                <a:latin typeface="Arial"/>
                <a:cs typeface="Arial"/>
              </a:rPr>
              <a:t> </a:t>
            </a:r>
            <a:r>
              <a:rPr sz="4300" b="1" spc="-110" dirty="0">
                <a:latin typeface="Arial"/>
                <a:cs typeface="Arial"/>
              </a:rPr>
              <a:t>Definitions</a:t>
            </a:r>
            <a:endParaRPr sz="4300" b="1">
              <a:latin typeface="Arial"/>
              <a:cs typeface="Arial"/>
            </a:endParaRPr>
          </a:p>
        </p:txBody>
      </p:sp>
      <p:sp>
        <p:nvSpPr>
          <p:cNvPr id="1048602" name="object 3"/>
          <p:cNvSpPr txBox="1"/>
          <p:nvPr/>
        </p:nvSpPr>
        <p:spPr>
          <a:xfrm>
            <a:off x="924523" y="1144755"/>
            <a:ext cx="7915488" cy="5806077"/>
          </a:xfrm>
          <a:prstGeom prst="rect">
            <a:avLst/>
          </a:prstGeom>
        </p:spPr>
        <p:txBody>
          <a:bodyPr vert="horz" wrap="square" lIns="0" tIns="102235" rIns="0" bIns="0" rtlCol="0">
            <a:spAutoFit/>
          </a:bodyPr>
          <a:lstStyle/>
          <a:p>
            <a:pPr marL="421640" marR="92710" indent="-281940" algn="just">
              <a:lnSpc>
                <a:spcPct val="100000"/>
              </a:lnSpc>
              <a:spcBef>
                <a:spcPts val="805"/>
              </a:spcBef>
              <a:buClr>
                <a:srgbClr val="3790A6"/>
              </a:buClr>
              <a:buSzPct val="80000"/>
              <a:buFont typeface="Arial"/>
              <a:buChar char=""/>
              <a:tabLst>
                <a:tab pos="421640" algn="l"/>
              </a:tabLst>
            </a:pPr>
            <a:r>
              <a:rPr sz="2800" b="1" spc="155" dirty="0">
                <a:latin typeface="Trebuchet MS"/>
                <a:cs typeface="Trebuchet MS"/>
              </a:rPr>
              <a:t>Computer</a:t>
            </a:r>
            <a:r>
              <a:rPr lang="en-US" sz="2800" b="1" spc="155" dirty="0">
                <a:latin typeface="Trebuchet MS"/>
                <a:cs typeface="Trebuchet MS"/>
              </a:rPr>
              <a:t>-A</a:t>
            </a:r>
            <a:r>
              <a:rPr sz="2800" b="1" spc="155" dirty="0">
                <a:latin typeface="Trebuchet MS"/>
                <a:cs typeface="Trebuchet MS"/>
              </a:rPr>
              <a:t>ssisted </a:t>
            </a:r>
            <a:r>
              <a:rPr lang="en-US" sz="2800" b="1" spc="114" dirty="0">
                <a:latin typeface="Trebuchet MS"/>
                <a:cs typeface="Trebuchet MS"/>
              </a:rPr>
              <a:t>T</a:t>
            </a:r>
            <a:r>
              <a:rPr sz="2800" b="1" spc="114" dirty="0">
                <a:latin typeface="Trebuchet MS"/>
                <a:cs typeface="Trebuchet MS"/>
              </a:rPr>
              <a:t>ranslation </a:t>
            </a:r>
            <a:r>
              <a:rPr sz="2800" spc="-45" dirty="0">
                <a:latin typeface="Arial"/>
                <a:cs typeface="Arial"/>
              </a:rPr>
              <a:t>(CAT), </a:t>
            </a:r>
            <a:r>
              <a:rPr sz="2800" spc="-240" dirty="0">
                <a:latin typeface="Arial"/>
                <a:cs typeface="Arial"/>
              </a:rPr>
              <a:t>also  </a:t>
            </a:r>
            <a:r>
              <a:rPr sz="2800" spc="-135" dirty="0">
                <a:latin typeface="Arial"/>
                <a:cs typeface="Arial"/>
              </a:rPr>
              <a:t>called </a:t>
            </a:r>
            <a:r>
              <a:rPr sz="2800" spc="-114" dirty="0">
                <a:latin typeface="Arial"/>
                <a:cs typeface="Arial"/>
              </a:rPr>
              <a:t>"computer-</a:t>
            </a:r>
            <a:r>
              <a:rPr sz="2800" i="1" spc="-114" dirty="0">
                <a:latin typeface="Trebuchet MS"/>
                <a:cs typeface="Trebuchet MS"/>
              </a:rPr>
              <a:t>aided </a:t>
            </a:r>
            <a:r>
              <a:rPr sz="2800" spc="-80" dirty="0">
                <a:latin typeface="Arial"/>
                <a:cs typeface="Arial"/>
              </a:rPr>
              <a:t>translation," </a:t>
            </a:r>
            <a:r>
              <a:rPr sz="2800" spc="-140" dirty="0">
                <a:latin typeface="Arial"/>
                <a:cs typeface="Arial"/>
              </a:rPr>
              <a:t>"</a:t>
            </a:r>
            <a:r>
              <a:rPr lang="en-US" sz="2800" spc="-140" dirty="0">
                <a:latin typeface="Arial"/>
                <a:cs typeface="Arial"/>
              </a:rPr>
              <a:t>M</a:t>
            </a:r>
            <a:r>
              <a:rPr sz="2800" spc="-140" dirty="0">
                <a:latin typeface="Arial"/>
                <a:cs typeface="Arial"/>
              </a:rPr>
              <a:t>achine-</a:t>
            </a:r>
            <a:r>
              <a:rPr lang="en-US" sz="2800" spc="-140" dirty="0">
                <a:latin typeface="Arial"/>
                <a:cs typeface="Arial"/>
              </a:rPr>
              <a:t>A</a:t>
            </a:r>
            <a:r>
              <a:rPr sz="2800" spc="-140" dirty="0">
                <a:latin typeface="Arial"/>
                <a:cs typeface="Arial"/>
              </a:rPr>
              <a:t>ided  </a:t>
            </a:r>
            <a:r>
              <a:rPr lang="en-US" sz="2800" spc="-185" dirty="0">
                <a:latin typeface="Arial"/>
                <a:cs typeface="Arial"/>
              </a:rPr>
              <a:t>H</a:t>
            </a:r>
            <a:r>
              <a:rPr sz="2800" spc="-185" dirty="0">
                <a:latin typeface="Arial"/>
                <a:cs typeface="Arial"/>
              </a:rPr>
              <a:t>uman </a:t>
            </a:r>
            <a:r>
              <a:rPr lang="en-US" sz="2800" spc="-80" dirty="0">
                <a:latin typeface="Arial"/>
                <a:cs typeface="Arial"/>
              </a:rPr>
              <a:t>T</a:t>
            </a:r>
            <a:r>
              <a:rPr sz="2800" spc="-80" dirty="0">
                <a:latin typeface="Arial"/>
                <a:cs typeface="Arial"/>
              </a:rPr>
              <a:t>ranslation </a:t>
            </a:r>
            <a:r>
              <a:rPr sz="2800" spc="-35" dirty="0">
                <a:latin typeface="Arial"/>
                <a:cs typeface="Arial"/>
              </a:rPr>
              <a:t>(MAHT)" </a:t>
            </a:r>
            <a:r>
              <a:rPr sz="2800" spc="-195" dirty="0">
                <a:latin typeface="Arial"/>
                <a:cs typeface="Arial"/>
              </a:rPr>
              <a:t>and </a:t>
            </a:r>
            <a:r>
              <a:rPr sz="2800" spc="-65" dirty="0">
                <a:latin typeface="Arial"/>
                <a:cs typeface="Arial"/>
              </a:rPr>
              <a:t>"interactive  </a:t>
            </a:r>
            <a:r>
              <a:rPr sz="2800" spc="-80" dirty="0">
                <a:latin typeface="Arial"/>
                <a:cs typeface="Arial"/>
              </a:rPr>
              <a:t>translation," </a:t>
            </a:r>
            <a:r>
              <a:rPr sz="2800" spc="-150" dirty="0">
                <a:latin typeface="Arial"/>
                <a:cs typeface="Arial"/>
              </a:rPr>
              <a:t>is </a:t>
            </a:r>
            <a:r>
              <a:rPr sz="2800" spc="-325" dirty="0">
                <a:latin typeface="Arial"/>
                <a:cs typeface="Arial"/>
              </a:rPr>
              <a:t>a </a:t>
            </a:r>
            <a:r>
              <a:rPr sz="2800" spc="-25" dirty="0">
                <a:latin typeface="Arial"/>
                <a:cs typeface="Arial"/>
              </a:rPr>
              <a:t>form </a:t>
            </a:r>
            <a:r>
              <a:rPr sz="2800" spc="-40" dirty="0">
                <a:latin typeface="Arial"/>
                <a:cs typeface="Arial"/>
              </a:rPr>
              <a:t>of </a:t>
            </a:r>
            <a:r>
              <a:rPr sz="2800" spc="-80" dirty="0">
                <a:latin typeface="Arial"/>
                <a:cs typeface="Arial"/>
              </a:rPr>
              <a:t>translation wherein </a:t>
            </a:r>
            <a:r>
              <a:rPr sz="2800" spc="-325" dirty="0">
                <a:latin typeface="Arial"/>
                <a:cs typeface="Arial"/>
              </a:rPr>
              <a:t>a </a:t>
            </a:r>
            <a:r>
              <a:rPr sz="2800" spc="-185" dirty="0">
                <a:latin typeface="Arial"/>
                <a:cs typeface="Arial"/>
              </a:rPr>
              <a:t>human  </a:t>
            </a:r>
            <a:r>
              <a:rPr sz="2800" spc="-55" dirty="0">
                <a:latin typeface="Arial"/>
                <a:cs typeface="Arial"/>
              </a:rPr>
              <a:t>translator </a:t>
            </a:r>
            <a:r>
              <a:rPr sz="2800" spc="-130" dirty="0">
                <a:latin typeface="Arial"/>
                <a:cs typeface="Arial"/>
              </a:rPr>
              <a:t>creates </a:t>
            </a:r>
            <a:r>
              <a:rPr sz="2800" spc="-325" dirty="0">
                <a:latin typeface="Arial"/>
                <a:cs typeface="Arial"/>
              </a:rPr>
              <a:t>a </a:t>
            </a:r>
            <a:r>
              <a:rPr sz="2800" spc="-75" dirty="0">
                <a:latin typeface="Arial"/>
                <a:cs typeface="Arial"/>
              </a:rPr>
              <a:t>target </a:t>
            </a:r>
            <a:r>
              <a:rPr sz="2800" spc="15" dirty="0">
                <a:latin typeface="Arial"/>
                <a:cs typeface="Arial"/>
              </a:rPr>
              <a:t>text </a:t>
            </a:r>
            <a:r>
              <a:rPr sz="2800" spc="-10" dirty="0">
                <a:latin typeface="Arial"/>
                <a:cs typeface="Arial"/>
              </a:rPr>
              <a:t>with </a:t>
            </a:r>
            <a:r>
              <a:rPr sz="2800" spc="-70" dirty="0">
                <a:latin typeface="Arial"/>
                <a:cs typeface="Arial"/>
              </a:rPr>
              <a:t>the </a:t>
            </a:r>
            <a:r>
              <a:rPr sz="2800" spc="-195" dirty="0">
                <a:latin typeface="Arial"/>
                <a:cs typeface="Arial"/>
              </a:rPr>
              <a:t>assistance </a:t>
            </a:r>
            <a:r>
              <a:rPr sz="2800" spc="-45" dirty="0">
                <a:latin typeface="Arial"/>
                <a:cs typeface="Arial"/>
              </a:rPr>
              <a:t>of  </a:t>
            </a:r>
            <a:r>
              <a:rPr sz="2800" spc="-325" dirty="0">
                <a:latin typeface="Arial"/>
                <a:cs typeface="Arial"/>
              </a:rPr>
              <a:t>a </a:t>
            </a:r>
            <a:r>
              <a:rPr sz="2800" spc="-65" dirty="0">
                <a:latin typeface="Arial"/>
                <a:cs typeface="Arial"/>
              </a:rPr>
              <a:t>computer</a:t>
            </a:r>
            <a:r>
              <a:rPr sz="2800" spc="-60" dirty="0">
                <a:latin typeface="Arial"/>
                <a:cs typeface="Arial"/>
              </a:rPr>
              <a:t> </a:t>
            </a:r>
            <a:r>
              <a:rPr sz="2800" spc="-110" dirty="0">
                <a:latin typeface="Arial"/>
                <a:cs typeface="Arial"/>
              </a:rPr>
              <a:t>program.</a:t>
            </a:r>
            <a:endParaRPr sz="2800" dirty="0">
              <a:latin typeface="Arial"/>
              <a:cs typeface="Arial"/>
            </a:endParaRPr>
          </a:p>
          <a:p>
            <a:pPr marL="421640" marR="92710" indent="-281940" algn="just">
              <a:lnSpc>
                <a:spcPct val="100000"/>
              </a:lnSpc>
              <a:spcBef>
                <a:spcPts val="805"/>
              </a:spcBef>
              <a:buClr>
                <a:srgbClr val="3790A6"/>
              </a:buClr>
              <a:buSzPct val="80000"/>
              <a:buFont typeface="Arial"/>
              <a:buChar char=""/>
              <a:tabLst>
                <a:tab pos="421640" algn="l"/>
              </a:tabLst>
            </a:pPr>
            <a:r>
              <a:rPr lang="en-US" sz="2800" spc="-110" dirty="0">
                <a:latin typeface="Arial"/>
                <a:cs typeface="Arial"/>
              </a:rPr>
              <a:t>It is the use of software to assist a human translator in the translation process. The translation is created by a human, and certain aspects of the process are facilitated by software.</a:t>
            </a:r>
            <a:endParaRPr sz="2800" dirty="0">
              <a:latin typeface="Arial"/>
              <a:cs typeface="Arial"/>
            </a:endParaRPr>
          </a:p>
          <a:p>
            <a:pPr marL="421640" marR="92710" indent="-281940" algn="just">
              <a:lnSpc>
                <a:spcPct val="100000"/>
              </a:lnSpc>
              <a:spcBef>
                <a:spcPts val="805"/>
              </a:spcBef>
              <a:buClr>
                <a:srgbClr val="3790A6"/>
              </a:buClr>
              <a:buSzPct val="80000"/>
              <a:buFont typeface="Arial"/>
              <a:buChar char=""/>
              <a:tabLst>
                <a:tab pos="421640" algn="l"/>
              </a:tabLst>
            </a:pPr>
            <a:endParaRPr sz="2800" dirty="0">
              <a:latin typeface="Arial"/>
              <a:cs typeface="Arial"/>
            </a:endParaRPr>
          </a:p>
          <a:p>
            <a:pPr>
              <a:lnSpc>
                <a:spcPct val="100000"/>
              </a:lnSpc>
              <a:spcBef>
                <a:spcPts val="40"/>
              </a:spcBef>
              <a:buClr>
                <a:srgbClr val="3790A6"/>
              </a:buClr>
              <a:buFont typeface="Arial"/>
              <a:buChar char=""/>
            </a:pPr>
            <a:endParaRPr sz="3000" dirty="0">
              <a:latin typeface="Arial"/>
              <a:cs typeface="Arial"/>
            </a:endParaRPr>
          </a:p>
          <a:p>
            <a:pPr marL="421640" marR="92075" indent="-281940" algn="just">
              <a:lnSpc>
                <a:spcPct val="76600"/>
              </a:lnSpc>
              <a:buClr>
                <a:srgbClr val="3790A6"/>
              </a:buClr>
              <a:buSzPct val="80000"/>
              <a:buFont typeface="Arial"/>
              <a:buChar char=""/>
              <a:tabLst>
                <a:tab pos="421640" algn="l"/>
              </a:tabLst>
            </a:pPr>
            <a:endParaRPr sz="250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ext Placeholder 1048602"/>
          <p:cNvSpPr>
            <a:spLocks noGrp="1"/>
          </p:cNvSpPr>
          <p:nvPr>
            <p:ph type="body" idx="1"/>
          </p:nvPr>
        </p:nvSpPr>
        <p:spPr>
          <a:xfrm>
            <a:off x="1412396" y="218596"/>
            <a:ext cx="7310743" cy="5778500"/>
          </a:xfrm>
        </p:spPr>
        <p:txBody>
          <a:bodyPr/>
          <a:lstStyle/>
          <a:p>
            <a:r>
              <a:rPr sz="3000" b="1" spc="125" dirty="0">
                <a:latin typeface="Trebuchet MS"/>
                <a:cs typeface="Trebuchet MS"/>
              </a:rPr>
              <a:t>Machine </a:t>
            </a:r>
            <a:r>
              <a:rPr sz="3000" b="1" spc="114" dirty="0">
                <a:latin typeface="Trebuchet MS"/>
                <a:cs typeface="Trebuchet MS"/>
              </a:rPr>
              <a:t>translation </a:t>
            </a:r>
            <a:r>
              <a:rPr sz="3000" spc="-55" dirty="0">
                <a:latin typeface="Arial"/>
                <a:cs typeface="Arial"/>
              </a:rPr>
              <a:t>(MT) </a:t>
            </a:r>
            <a:r>
              <a:rPr sz="3000" spc="-150" dirty="0">
                <a:latin typeface="Arial"/>
                <a:cs typeface="Arial"/>
              </a:rPr>
              <a:t>is </a:t>
            </a:r>
            <a:r>
              <a:rPr sz="3000" spc="-325" dirty="0">
                <a:latin typeface="Arial"/>
                <a:cs typeface="Arial"/>
              </a:rPr>
              <a:t>a </a:t>
            </a:r>
            <a:r>
              <a:rPr sz="3000" spc="-110" dirty="0">
                <a:latin typeface="Arial"/>
                <a:cs typeface="Arial"/>
              </a:rPr>
              <a:t>procedure  </a:t>
            </a:r>
            <a:r>
              <a:rPr sz="3000" spc="-100" dirty="0">
                <a:latin typeface="Arial"/>
                <a:cs typeface="Arial"/>
              </a:rPr>
              <a:t>whereby </a:t>
            </a:r>
            <a:r>
              <a:rPr sz="3000" spc="-325" dirty="0">
                <a:latin typeface="Arial"/>
                <a:cs typeface="Arial"/>
              </a:rPr>
              <a:t>a </a:t>
            </a:r>
            <a:r>
              <a:rPr sz="3000" spc="-70" dirty="0">
                <a:latin typeface="Arial"/>
                <a:cs typeface="Arial"/>
              </a:rPr>
              <a:t>computer </a:t>
            </a:r>
            <a:r>
              <a:rPr sz="3000" spc="-95" dirty="0">
                <a:latin typeface="Arial"/>
                <a:cs typeface="Arial"/>
              </a:rPr>
              <a:t>program </a:t>
            </a:r>
            <a:r>
              <a:rPr sz="3000" spc="-204" dirty="0">
                <a:latin typeface="Arial"/>
                <a:cs typeface="Arial"/>
              </a:rPr>
              <a:t>analyzes </a:t>
            </a:r>
            <a:r>
              <a:rPr sz="3000" spc="-325" dirty="0">
                <a:latin typeface="Arial"/>
                <a:cs typeface="Arial"/>
              </a:rPr>
              <a:t>a </a:t>
            </a:r>
            <a:r>
              <a:rPr sz="3000" spc="-110" dirty="0">
                <a:latin typeface="Arial"/>
                <a:cs typeface="Arial"/>
              </a:rPr>
              <a:t>source </a:t>
            </a:r>
            <a:r>
              <a:rPr sz="3000" spc="15" dirty="0">
                <a:latin typeface="Arial"/>
                <a:cs typeface="Arial"/>
              </a:rPr>
              <a:t>text  </a:t>
            </a:r>
            <a:r>
              <a:rPr sz="3000" spc="-195" dirty="0">
                <a:latin typeface="Arial"/>
                <a:cs typeface="Arial"/>
              </a:rPr>
              <a:t>and </a:t>
            </a:r>
            <a:r>
              <a:rPr sz="3000" spc="-114" dirty="0">
                <a:latin typeface="Arial"/>
                <a:cs typeface="Arial"/>
              </a:rPr>
              <a:t>produces</a:t>
            </a:r>
            <a:r>
              <a:rPr sz="3000" spc="459" dirty="0">
                <a:latin typeface="Arial"/>
                <a:cs typeface="Arial"/>
              </a:rPr>
              <a:t> </a:t>
            </a:r>
            <a:r>
              <a:rPr sz="3000" spc="-325" dirty="0">
                <a:latin typeface="Arial"/>
                <a:cs typeface="Arial"/>
              </a:rPr>
              <a:t>a </a:t>
            </a:r>
            <a:r>
              <a:rPr sz="3000" spc="-75" dirty="0">
                <a:latin typeface="Arial"/>
                <a:cs typeface="Arial"/>
              </a:rPr>
              <a:t>target </a:t>
            </a:r>
            <a:r>
              <a:rPr sz="3000" spc="15" dirty="0">
                <a:latin typeface="Arial"/>
                <a:cs typeface="Arial"/>
              </a:rPr>
              <a:t>text </a:t>
            </a:r>
            <a:r>
              <a:rPr sz="3000" i="1" spc="-285" dirty="0">
                <a:latin typeface="Trebuchet MS"/>
                <a:cs typeface="Trebuchet MS"/>
              </a:rPr>
              <a:t>without </a:t>
            </a:r>
            <a:r>
              <a:rPr sz="3000" i="1" spc="-275" dirty="0">
                <a:latin typeface="Trebuchet MS"/>
                <a:cs typeface="Trebuchet MS"/>
              </a:rPr>
              <a:t>further </a:t>
            </a:r>
            <a:r>
              <a:rPr sz="3000" i="1" spc="-200" dirty="0">
                <a:latin typeface="Trebuchet MS"/>
                <a:cs typeface="Trebuchet MS"/>
              </a:rPr>
              <a:t>human  </a:t>
            </a:r>
            <a:r>
              <a:rPr sz="3000" i="1" spc="-254" dirty="0">
                <a:latin typeface="Trebuchet MS"/>
                <a:cs typeface="Trebuchet MS"/>
              </a:rPr>
              <a:t>intervention</a:t>
            </a:r>
            <a:r>
              <a:rPr sz="3000" spc="-254" dirty="0">
                <a:latin typeface="Arial"/>
                <a:cs typeface="Arial"/>
              </a:rPr>
              <a:t>. </a:t>
            </a:r>
            <a:r>
              <a:rPr sz="3000" spc="-110" dirty="0">
                <a:latin typeface="Arial"/>
                <a:cs typeface="Arial"/>
              </a:rPr>
              <a:t>In </a:t>
            </a:r>
            <a:r>
              <a:rPr sz="3000" spc="-70" dirty="0">
                <a:latin typeface="Arial"/>
                <a:cs typeface="Arial"/>
              </a:rPr>
              <a:t>reality, </a:t>
            </a:r>
            <a:r>
              <a:rPr sz="3000" spc="-90" dirty="0">
                <a:latin typeface="Arial"/>
                <a:cs typeface="Arial"/>
              </a:rPr>
              <a:t>however, </a:t>
            </a:r>
            <a:r>
              <a:rPr sz="3000" spc="-165" dirty="0">
                <a:latin typeface="Arial"/>
                <a:cs typeface="Arial"/>
              </a:rPr>
              <a:t>machine </a:t>
            </a:r>
            <a:r>
              <a:rPr sz="3000" spc="-80" dirty="0">
                <a:latin typeface="Arial"/>
                <a:cs typeface="Arial"/>
              </a:rPr>
              <a:t>translation  </a:t>
            </a:r>
            <a:r>
              <a:rPr sz="3000" spc="-95" dirty="0">
                <a:latin typeface="Arial"/>
                <a:cs typeface="Arial"/>
              </a:rPr>
              <a:t>typically </a:t>
            </a:r>
            <a:r>
              <a:rPr sz="3000" i="1" spc="-210" dirty="0">
                <a:latin typeface="Trebuchet MS"/>
                <a:cs typeface="Trebuchet MS"/>
              </a:rPr>
              <a:t>does </a:t>
            </a:r>
            <a:r>
              <a:rPr sz="3000" spc="-100" dirty="0">
                <a:latin typeface="Arial"/>
                <a:cs typeface="Arial"/>
              </a:rPr>
              <a:t>involve </a:t>
            </a:r>
            <a:r>
              <a:rPr sz="3000" spc="-185" dirty="0">
                <a:latin typeface="Arial"/>
                <a:cs typeface="Arial"/>
              </a:rPr>
              <a:t>human </a:t>
            </a:r>
            <a:r>
              <a:rPr sz="3000" spc="-60" dirty="0">
                <a:latin typeface="Arial"/>
                <a:cs typeface="Arial"/>
              </a:rPr>
              <a:t>intervention, </a:t>
            </a:r>
            <a:r>
              <a:rPr sz="3000" spc="-75" dirty="0">
                <a:latin typeface="Arial"/>
                <a:cs typeface="Arial"/>
              </a:rPr>
              <a:t>in </a:t>
            </a:r>
            <a:r>
              <a:rPr sz="3000" spc="-70" dirty="0">
                <a:latin typeface="Arial"/>
                <a:cs typeface="Arial"/>
              </a:rPr>
              <a:t>the </a:t>
            </a:r>
            <a:r>
              <a:rPr sz="3000" spc="-25" dirty="0">
                <a:latin typeface="Arial"/>
                <a:cs typeface="Arial"/>
              </a:rPr>
              <a:t>form  </a:t>
            </a:r>
            <a:r>
              <a:rPr sz="3000" spc="-40" dirty="0">
                <a:latin typeface="Arial"/>
                <a:cs typeface="Arial"/>
              </a:rPr>
              <a:t>of </a:t>
            </a:r>
            <a:r>
              <a:rPr sz="3000" b="1" spc="114" dirty="0">
                <a:latin typeface="Trebuchet MS"/>
                <a:cs typeface="Trebuchet MS"/>
              </a:rPr>
              <a:t>pre-editing </a:t>
            </a:r>
            <a:r>
              <a:rPr sz="3000" spc="-195" dirty="0">
                <a:latin typeface="Arial"/>
                <a:cs typeface="Arial"/>
              </a:rPr>
              <a:t>and</a:t>
            </a:r>
            <a:r>
              <a:rPr sz="3000" spc="-145" dirty="0">
                <a:latin typeface="Arial"/>
                <a:cs typeface="Arial"/>
              </a:rPr>
              <a:t> </a:t>
            </a:r>
            <a:r>
              <a:rPr sz="3000" b="1" spc="110" dirty="0">
                <a:latin typeface="Trebuchet MS"/>
                <a:cs typeface="Trebuchet MS"/>
              </a:rPr>
              <a:t>post-editing</a:t>
            </a:r>
            <a:r>
              <a:rPr sz="3000" spc="110" dirty="0">
                <a:latin typeface="Arial"/>
                <a:cs typeface="Arial"/>
              </a:rPr>
              <a:t>.</a:t>
            </a:r>
            <a:endParaRPr lang="en-GB" sz="3000"/>
          </a:p>
          <a:p>
            <a:endParaRPr lang="en-GB" sz="3000"/>
          </a:p>
          <a:p>
            <a:r>
              <a:rPr lang="en-US" sz="3000" spc="110" dirty="0">
                <a:latin typeface="Arial"/>
                <a:cs typeface="Arial"/>
              </a:rPr>
              <a:t>Machine translation (MT) is an automatic translation from one language to another. The benefit of machine translation is that it is possible to translate large swathes of text in a very short time. </a:t>
            </a:r>
            <a:endParaRPr lang="en-GB" sz="3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object 2"/>
          <p:cNvSpPr txBox="1">
            <a:spLocks noGrp="1"/>
          </p:cNvSpPr>
          <p:nvPr>
            <p:ph type="title"/>
          </p:nvPr>
        </p:nvSpPr>
        <p:spPr>
          <a:xfrm>
            <a:off x="1494416" y="377190"/>
            <a:ext cx="5047988" cy="612988"/>
          </a:xfrm>
          <a:prstGeom prst="rect">
            <a:avLst/>
          </a:prstGeom>
        </p:spPr>
        <p:txBody>
          <a:bodyPr vert="horz" wrap="square" lIns="0" tIns="12700" rIns="0" bIns="0" rtlCol="0">
            <a:spAutoFit/>
          </a:bodyPr>
          <a:lstStyle/>
          <a:p>
            <a:pPr marL="12700">
              <a:lnSpc>
                <a:spcPct val="100000"/>
              </a:lnSpc>
              <a:spcBef>
                <a:spcPts val="100"/>
              </a:spcBef>
            </a:pPr>
            <a:r>
              <a:rPr b="0" spc="-225" dirty="0">
                <a:latin typeface="Arial"/>
                <a:cs typeface="Arial"/>
              </a:rPr>
              <a:t> </a:t>
            </a:r>
            <a:r>
              <a:rPr b="1" spc="-315" dirty="0">
                <a:latin typeface="Arial"/>
                <a:cs typeface="Arial"/>
              </a:rPr>
              <a:t>Back</a:t>
            </a:r>
            <a:r>
              <a:rPr b="1" spc="150" dirty="0">
                <a:latin typeface="Arial"/>
                <a:cs typeface="Arial"/>
              </a:rPr>
              <a:t> </a:t>
            </a:r>
            <a:r>
              <a:rPr b="1" spc="-140" dirty="0">
                <a:latin typeface="Arial"/>
                <a:cs typeface="Arial"/>
              </a:rPr>
              <a:t>Translation</a:t>
            </a:r>
          </a:p>
        </p:txBody>
      </p:sp>
      <p:sp>
        <p:nvSpPr>
          <p:cNvPr id="1048617" name="object 3"/>
          <p:cNvSpPr txBox="1"/>
          <p:nvPr/>
        </p:nvSpPr>
        <p:spPr>
          <a:xfrm>
            <a:off x="1219603" y="1223009"/>
            <a:ext cx="7740246" cy="3999865"/>
          </a:xfrm>
          <a:prstGeom prst="rect">
            <a:avLst/>
          </a:prstGeom>
        </p:spPr>
        <p:txBody>
          <a:bodyPr vert="horz" wrap="square" lIns="0" tIns="28575" rIns="0" bIns="0" rtlCol="0">
            <a:spAutoFit/>
          </a:bodyPr>
          <a:lstStyle/>
          <a:p>
            <a:pPr marL="396875" marR="106045" indent="-283210" algn="just">
              <a:lnSpc>
                <a:spcPct val="96000"/>
              </a:lnSpc>
              <a:spcBef>
                <a:spcPts val="225"/>
              </a:spcBef>
            </a:pPr>
            <a:r>
              <a:rPr sz="3075" spc="-772" baseline="6775" dirty="0">
                <a:solidFill>
                  <a:srgbClr val="3790A6"/>
                </a:solidFill>
                <a:latin typeface="Arial"/>
                <a:cs typeface="Arial"/>
              </a:rPr>
              <a:t> </a:t>
            </a:r>
            <a:r>
              <a:rPr sz="2800" dirty="0">
                <a:latin typeface="Arial"/>
                <a:cs typeface="Arial"/>
              </a:rPr>
              <a:t>A </a:t>
            </a:r>
            <a:r>
              <a:rPr sz="2800" b="1" spc="120" dirty="0">
                <a:latin typeface="Trebuchet MS"/>
                <a:cs typeface="Trebuchet MS"/>
              </a:rPr>
              <a:t>back translation</a:t>
            </a:r>
            <a:r>
              <a:rPr lang="en-US" sz="2800" b="1" spc="120" dirty="0">
                <a:latin typeface="Trebuchet MS"/>
                <a:cs typeface="Trebuchet MS"/>
              </a:rPr>
              <a:t> </a:t>
            </a:r>
            <a:r>
              <a:rPr lang="en-US" sz="2800" b="0" spc="120" dirty="0">
                <a:latin typeface="Trebuchet MS"/>
                <a:cs typeface="Trebuchet MS"/>
              </a:rPr>
              <a:t>is a procedure whereby a translator (or team of translators) interpret or re-translate a document that was previously translated into another language, back to the original language.</a:t>
            </a:r>
            <a:r>
              <a:rPr sz="2800" b="0" spc="120" dirty="0">
                <a:latin typeface="Trebuchet MS"/>
                <a:cs typeface="Trebuchet MS"/>
              </a:rPr>
              <a:t> </a:t>
            </a:r>
            <a:endParaRPr sz="2800" b="0">
              <a:latin typeface="Arial"/>
              <a:cs typeface="Arial"/>
            </a:endParaRPr>
          </a:p>
          <a:p>
            <a:pPr marL="396875" marR="106045" indent="-283210" algn="just">
              <a:lnSpc>
                <a:spcPct val="96000"/>
              </a:lnSpc>
              <a:spcBef>
                <a:spcPts val="225"/>
              </a:spcBef>
            </a:pPr>
            <a:r>
              <a:rPr lang="en-US" sz="2800" b="0" spc="-160" dirty="0">
                <a:latin typeface="Arial"/>
                <a:cs typeface="Arial"/>
              </a:rPr>
              <a:t>    It help</a:t>
            </a:r>
            <a:r>
              <a:rPr sz="2800" spc="-160" dirty="0">
                <a:latin typeface="Arial"/>
                <a:cs typeface="Arial"/>
              </a:rPr>
              <a:t>s </a:t>
            </a:r>
            <a:r>
              <a:rPr sz="2800" spc="-340" dirty="0">
                <a:latin typeface="Arial"/>
                <a:cs typeface="Arial"/>
              </a:rPr>
              <a:t>a </a:t>
            </a:r>
            <a:r>
              <a:rPr sz="2800" spc="-75" dirty="0">
                <a:latin typeface="Arial"/>
                <a:cs typeface="Arial"/>
              </a:rPr>
              <a:t>translation </a:t>
            </a:r>
            <a:r>
              <a:rPr sz="2800" spc="-130" dirty="0">
                <a:latin typeface="Arial"/>
                <a:cs typeface="Arial"/>
              </a:rPr>
              <a:t>consultant  </a:t>
            </a:r>
            <a:r>
              <a:rPr sz="2800" spc="-80" dirty="0">
                <a:latin typeface="Arial"/>
                <a:cs typeface="Arial"/>
              </a:rPr>
              <a:t>determine </a:t>
            </a:r>
            <a:r>
              <a:rPr sz="2800" spc="-40" dirty="0">
                <a:latin typeface="Arial"/>
                <a:cs typeface="Arial"/>
              </a:rPr>
              <a:t>if </a:t>
            </a:r>
            <a:r>
              <a:rPr sz="2800" spc="-70" dirty="0">
                <a:latin typeface="Arial"/>
                <a:cs typeface="Arial"/>
              </a:rPr>
              <a:t>the </a:t>
            </a:r>
            <a:r>
              <a:rPr sz="2800" spc="-85" dirty="0">
                <a:latin typeface="Arial"/>
                <a:cs typeface="Arial"/>
              </a:rPr>
              <a:t>original </a:t>
            </a:r>
            <a:r>
              <a:rPr sz="2800" spc="-190" dirty="0">
                <a:latin typeface="Arial"/>
                <a:cs typeface="Arial"/>
              </a:rPr>
              <a:t>meaning </a:t>
            </a:r>
            <a:r>
              <a:rPr sz="2800" spc="-254" dirty="0">
                <a:latin typeface="Arial"/>
                <a:cs typeface="Arial"/>
              </a:rPr>
              <a:t>has </a:t>
            </a:r>
            <a:r>
              <a:rPr sz="2800" spc="-175" dirty="0">
                <a:latin typeface="Arial"/>
                <a:cs typeface="Arial"/>
              </a:rPr>
              <a:t>been </a:t>
            </a:r>
            <a:r>
              <a:rPr sz="2800" spc="-110" dirty="0">
                <a:latin typeface="Arial"/>
                <a:cs typeface="Arial"/>
              </a:rPr>
              <a:t>preserved </a:t>
            </a:r>
            <a:r>
              <a:rPr sz="2800" spc="-75" dirty="0">
                <a:latin typeface="Arial"/>
                <a:cs typeface="Arial"/>
              </a:rPr>
              <a:t>in  </a:t>
            </a:r>
            <a:r>
              <a:rPr sz="2800" spc="-70" dirty="0">
                <a:latin typeface="Arial"/>
                <a:cs typeface="Arial"/>
              </a:rPr>
              <a:t>the target</a:t>
            </a:r>
            <a:r>
              <a:rPr sz="2800" spc="65" dirty="0">
                <a:latin typeface="Arial"/>
                <a:cs typeface="Arial"/>
              </a:rPr>
              <a:t> </a:t>
            </a:r>
            <a:r>
              <a:rPr sz="2800" spc="-220" dirty="0">
                <a:latin typeface="Arial"/>
                <a:cs typeface="Arial"/>
              </a:rPr>
              <a:t>language.</a:t>
            </a:r>
            <a:endParaRPr sz="2800" b="0">
              <a:latin typeface="Arial"/>
              <a:cs typeface="Arial"/>
            </a:endParaRPr>
          </a:p>
          <a:p>
            <a:pPr>
              <a:lnSpc>
                <a:spcPct val="100000"/>
              </a:lnSpc>
              <a:spcBef>
                <a:spcPts val="45"/>
              </a:spcBef>
            </a:pPr>
            <a:endParaRPr sz="41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object 2"/>
          <p:cNvSpPr txBox="1">
            <a:spLocks noGrp="1"/>
          </p:cNvSpPr>
          <p:nvPr>
            <p:ph type="title"/>
          </p:nvPr>
        </p:nvSpPr>
        <p:spPr>
          <a:xfrm>
            <a:off x="755650" y="379729"/>
            <a:ext cx="7851775" cy="619760"/>
          </a:xfrm>
          <a:prstGeom prst="rect">
            <a:avLst/>
          </a:prstGeom>
        </p:spPr>
        <p:txBody>
          <a:bodyPr vert="horz" wrap="square" lIns="0" tIns="12700" rIns="0" bIns="0" rtlCol="0">
            <a:spAutoFit/>
          </a:bodyPr>
          <a:lstStyle/>
          <a:p>
            <a:pPr marL="12700">
              <a:lnSpc>
                <a:spcPct val="100000"/>
              </a:lnSpc>
              <a:spcBef>
                <a:spcPts val="100"/>
              </a:spcBef>
            </a:pPr>
            <a:r>
              <a:rPr spc="-155" dirty="0"/>
              <a:t>6. </a:t>
            </a:r>
            <a:r>
              <a:rPr spc="155" dirty="0"/>
              <a:t>Essentially </a:t>
            </a:r>
            <a:r>
              <a:rPr spc="125" dirty="0"/>
              <a:t>literal</a:t>
            </a:r>
            <a:r>
              <a:rPr spc="-110" dirty="0"/>
              <a:t> </a:t>
            </a:r>
            <a:r>
              <a:rPr spc="185" dirty="0"/>
              <a:t>translation</a:t>
            </a:r>
          </a:p>
        </p:txBody>
      </p:sp>
      <p:sp>
        <p:nvSpPr>
          <p:cNvPr id="1048632" name="object 3"/>
          <p:cNvSpPr txBox="1"/>
          <p:nvPr/>
        </p:nvSpPr>
        <p:spPr>
          <a:xfrm>
            <a:off x="1085850" y="1266190"/>
            <a:ext cx="7746365" cy="5191760"/>
          </a:xfrm>
          <a:prstGeom prst="rect">
            <a:avLst/>
          </a:prstGeom>
        </p:spPr>
        <p:txBody>
          <a:bodyPr vert="horz" wrap="square" lIns="0" tIns="67310" rIns="0" bIns="0" rtlCol="0">
            <a:spAutoFit/>
          </a:bodyPr>
          <a:lstStyle/>
          <a:p>
            <a:pPr marL="12700" marR="127000" indent="55880">
              <a:lnSpc>
                <a:spcPct val="87100"/>
              </a:lnSpc>
              <a:spcBef>
                <a:spcPts val="530"/>
              </a:spcBef>
            </a:pPr>
            <a:r>
              <a:rPr sz="2800" spc="-135" dirty="0">
                <a:latin typeface="Arial"/>
                <a:cs typeface="Arial"/>
              </a:rPr>
              <a:t>The </a:t>
            </a:r>
            <a:r>
              <a:rPr sz="2800" spc="-85" dirty="0">
                <a:latin typeface="Arial"/>
                <a:cs typeface="Arial"/>
              </a:rPr>
              <a:t>translators </a:t>
            </a:r>
            <a:r>
              <a:rPr sz="2800" spc="-35" dirty="0">
                <a:latin typeface="Arial"/>
                <a:cs typeface="Arial"/>
              </a:rPr>
              <a:t>promote </a:t>
            </a:r>
            <a:r>
              <a:rPr sz="2800" spc="70" dirty="0">
                <a:latin typeface="Arial"/>
                <a:cs typeface="Arial"/>
              </a:rPr>
              <a:t>it </a:t>
            </a:r>
            <a:r>
              <a:rPr sz="2800" spc="-290" dirty="0">
                <a:latin typeface="Arial"/>
                <a:cs typeface="Arial"/>
              </a:rPr>
              <a:t>as: </a:t>
            </a:r>
            <a:r>
              <a:rPr sz="2800" spc="-265" dirty="0">
                <a:latin typeface="Arial"/>
                <a:cs typeface="Arial"/>
              </a:rPr>
              <a:t>an </a:t>
            </a:r>
            <a:r>
              <a:rPr sz="2800" spc="-120" dirty="0">
                <a:latin typeface="Arial"/>
                <a:cs typeface="Arial"/>
              </a:rPr>
              <a:t>“essentially </a:t>
            </a:r>
            <a:r>
              <a:rPr sz="2800" spc="-5" dirty="0">
                <a:latin typeface="Arial"/>
                <a:cs typeface="Arial"/>
              </a:rPr>
              <a:t>literal”  </a:t>
            </a:r>
            <a:r>
              <a:rPr sz="2800" spc="-90" dirty="0">
                <a:latin typeface="Arial"/>
                <a:cs typeface="Arial"/>
              </a:rPr>
              <a:t>translation </a:t>
            </a:r>
            <a:r>
              <a:rPr sz="2800" spc="-60" dirty="0">
                <a:latin typeface="Arial"/>
                <a:cs typeface="Arial"/>
              </a:rPr>
              <a:t>that </a:t>
            </a:r>
            <a:r>
              <a:rPr sz="2800" spc="-229" dirty="0">
                <a:latin typeface="Arial"/>
                <a:cs typeface="Arial"/>
              </a:rPr>
              <a:t>seeks </a:t>
            </a:r>
            <a:r>
              <a:rPr sz="2800" spc="-345" dirty="0">
                <a:latin typeface="Arial"/>
                <a:cs typeface="Arial"/>
              </a:rPr>
              <a:t>as </a:t>
            </a:r>
            <a:r>
              <a:rPr sz="2800" spc="-90" dirty="0">
                <a:latin typeface="Arial"/>
                <a:cs typeface="Arial"/>
              </a:rPr>
              <a:t>far </a:t>
            </a:r>
            <a:r>
              <a:rPr sz="2800" spc="-345" dirty="0">
                <a:latin typeface="Arial"/>
                <a:cs typeface="Arial"/>
              </a:rPr>
              <a:t>as </a:t>
            </a:r>
            <a:r>
              <a:rPr sz="2800" spc="-150" dirty="0">
                <a:latin typeface="Arial"/>
                <a:cs typeface="Arial"/>
              </a:rPr>
              <a:t>possible </a:t>
            </a:r>
            <a:r>
              <a:rPr sz="2800" spc="70" dirty="0">
                <a:latin typeface="Arial"/>
                <a:cs typeface="Arial"/>
              </a:rPr>
              <a:t>to </a:t>
            </a:r>
            <a:r>
              <a:rPr sz="2800" spc="-110" dirty="0">
                <a:latin typeface="Arial"/>
                <a:cs typeface="Arial"/>
              </a:rPr>
              <a:t>capture  </a:t>
            </a:r>
            <a:r>
              <a:rPr sz="2800" spc="-75" dirty="0">
                <a:latin typeface="Arial"/>
                <a:cs typeface="Arial"/>
              </a:rPr>
              <a:t>the </a:t>
            </a:r>
            <a:r>
              <a:rPr sz="2800" spc="-135" dirty="0">
                <a:latin typeface="Arial"/>
                <a:cs typeface="Arial"/>
              </a:rPr>
              <a:t>precise </a:t>
            </a:r>
            <a:r>
              <a:rPr sz="2800" spc="-75" dirty="0">
                <a:latin typeface="Arial"/>
                <a:cs typeface="Arial"/>
              </a:rPr>
              <a:t>wording </a:t>
            </a:r>
            <a:r>
              <a:rPr sz="2800" spc="-45" dirty="0">
                <a:latin typeface="Arial"/>
                <a:cs typeface="Arial"/>
              </a:rPr>
              <a:t>of </a:t>
            </a:r>
            <a:r>
              <a:rPr sz="2800" spc="-75" dirty="0">
                <a:latin typeface="Arial"/>
                <a:cs typeface="Arial"/>
              </a:rPr>
              <a:t>the </a:t>
            </a:r>
            <a:r>
              <a:rPr sz="2800" spc="-95" dirty="0">
                <a:latin typeface="Arial"/>
                <a:cs typeface="Arial"/>
              </a:rPr>
              <a:t>original </a:t>
            </a:r>
            <a:r>
              <a:rPr sz="2800" spc="20" dirty="0">
                <a:latin typeface="Arial"/>
                <a:cs typeface="Arial"/>
              </a:rPr>
              <a:t>text </a:t>
            </a:r>
            <a:r>
              <a:rPr sz="2800" spc="-220" dirty="0">
                <a:latin typeface="Arial"/>
                <a:cs typeface="Arial"/>
              </a:rPr>
              <a:t>and </a:t>
            </a:r>
            <a:r>
              <a:rPr sz="2800" spc="-75" dirty="0">
                <a:latin typeface="Arial"/>
                <a:cs typeface="Arial"/>
              </a:rPr>
              <a:t>the  </a:t>
            </a:r>
            <a:r>
              <a:rPr sz="2800" spc="-135" dirty="0">
                <a:latin typeface="Arial"/>
                <a:cs typeface="Arial"/>
              </a:rPr>
              <a:t>personal </a:t>
            </a:r>
            <a:r>
              <a:rPr sz="2800" spc="-120" dirty="0">
                <a:latin typeface="Arial"/>
                <a:cs typeface="Arial"/>
              </a:rPr>
              <a:t>style </a:t>
            </a:r>
            <a:r>
              <a:rPr sz="2800" spc="-50" dirty="0">
                <a:latin typeface="Arial"/>
                <a:cs typeface="Arial"/>
              </a:rPr>
              <a:t>of </a:t>
            </a:r>
            <a:r>
              <a:rPr sz="2800" spc="-229" dirty="0">
                <a:latin typeface="Arial"/>
                <a:cs typeface="Arial"/>
              </a:rPr>
              <a:t>each</a:t>
            </a:r>
            <a:r>
              <a:rPr sz="2800" spc="305" dirty="0">
                <a:latin typeface="Arial"/>
                <a:cs typeface="Arial"/>
              </a:rPr>
              <a:t> </a:t>
            </a:r>
            <a:r>
              <a:rPr sz="2800" spc="10" dirty="0">
                <a:latin typeface="Arial"/>
                <a:cs typeface="Arial"/>
              </a:rPr>
              <a:t>writer.</a:t>
            </a:r>
            <a:endParaRPr sz="2800">
              <a:latin typeface="Arial"/>
              <a:cs typeface="Arial"/>
            </a:endParaRPr>
          </a:p>
          <a:p>
            <a:pPr>
              <a:lnSpc>
                <a:spcPct val="100000"/>
              </a:lnSpc>
              <a:spcBef>
                <a:spcPts val="50"/>
              </a:spcBef>
            </a:pPr>
            <a:endParaRPr sz="3250">
              <a:latin typeface="Arial"/>
              <a:cs typeface="Arial"/>
            </a:endParaRPr>
          </a:p>
          <a:p>
            <a:pPr marL="12700" marR="43180" indent="13970">
              <a:lnSpc>
                <a:spcPct val="95100"/>
              </a:lnSpc>
            </a:pPr>
            <a:r>
              <a:rPr sz="2800" spc="-85" dirty="0">
                <a:latin typeface="Arial"/>
                <a:cs typeface="Arial"/>
              </a:rPr>
              <a:t>Its </a:t>
            </a:r>
            <a:r>
              <a:rPr sz="2800" spc="-220" dirty="0">
                <a:latin typeface="Arial"/>
                <a:cs typeface="Arial"/>
              </a:rPr>
              <a:t>emphasis </a:t>
            </a:r>
            <a:r>
              <a:rPr sz="2800" spc="-170" dirty="0">
                <a:latin typeface="Arial"/>
                <a:cs typeface="Arial"/>
              </a:rPr>
              <a:t>is </a:t>
            </a:r>
            <a:r>
              <a:rPr sz="2800" spc="-85" dirty="0">
                <a:latin typeface="Arial"/>
                <a:cs typeface="Arial"/>
              </a:rPr>
              <a:t>on </a:t>
            </a:r>
            <a:r>
              <a:rPr sz="2800" spc="35" dirty="0">
                <a:latin typeface="Arial"/>
                <a:cs typeface="Arial"/>
              </a:rPr>
              <a:t>“word-for-word” </a:t>
            </a:r>
            <a:r>
              <a:rPr sz="2800" spc="-120" dirty="0">
                <a:latin typeface="Arial"/>
                <a:cs typeface="Arial"/>
              </a:rPr>
              <a:t>correspondence,  </a:t>
            </a:r>
            <a:r>
              <a:rPr sz="2800" spc="-135" dirty="0">
                <a:latin typeface="Arial"/>
                <a:cs typeface="Arial"/>
              </a:rPr>
              <a:t>differences </a:t>
            </a:r>
            <a:r>
              <a:rPr sz="2800" spc="-45" dirty="0">
                <a:latin typeface="Arial"/>
                <a:cs typeface="Arial"/>
              </a:rPr>
              <a:t>of </a:t>
            </a:r>
            <a:r>
              <a:rPr sz="2800" spc="-165" dirty="0">
                <a:latin typeface="Arial"/>
                <a:cs typeface="Arial"/>
              </a:rPr>
              <a:t>grammar, </a:t>
            </a:r>
            <a:r>
              <a:rPr sz="2800" spc="-150" dirty="0">
                <a:latin typeface="Arial"/>
                <a:cs typeface="Arial"/>
              </a:rPr>
              <a:t>syntax, </a:t>
            </a:r>
            <a:r>
              <a:rPr sz="2800" spc="-215" dirty="0">
                <a:latin typeface="Arial"/>
                <a:cs typeface="Arial"/>
              </a:rPr>
              <a:t>and </a:t>
            </a:r>
            <a:r>
              <a:rPr sz="2800" spc="-70" dirty="0">
                <a:latin typeface="Arial"/>
                <a:cs typeface="Arial"/>
              </a:rPr>
              <a:t>idiom </a:t>
            </a:r>
            <a:r>
              <a:rPr sz="2800" spc="-114" dirty="0">
                <a:latin typeface="Arial"/>
                <a:cs typeface="Arial"/>
              </a:rPr>
              <a:t>between </a:t>
            </a:r>
            <a:r>
              <a:rPr sz="2800" spc="-35" dirty="0">
                <a:latin typeface="Arial"/>
                <a:cs typeface="Arial"/>
              </a:rPr>
              <a:t>current </a:t>
            </a:r>
            <a:r>
              <a:rPr sz="2800" spc="-40" dirty="0">
                <a:latin typeface="Arial"/>
                <a:cs typeface="Arial"/>
              </a:rPr>
              <a:t>literary </a:t>
            </a:r>
            <a:r>
              <a:rPr sz="2800" spc="-215" dirty="0">
                <a:latin typeface="Arial"/>
                <a:cs typeface="Arial"/>
              </a:rPr>
              <a:t>English </a:t>
            </a:r>
            <a:r>
              <a:rPr sz="2800" spc="-220" dirty="0">
                <a:latin typeface="Arial"/>
                <a:cs typeface="Arial"/>
              </a:rPr>
              <a:t>and </a:t>
            </a:r>
            <a:r>
              <a:rPr sz="2800" spc="-75" dirty="0">
                <a:latin typeface="Arial"/>
                <a:cs typeface="Arial"/>
              </a:rPr>
              <a:t>the </a:t>
            </a:r>
            <a:r>
              <a:rPr sz="2800" spc="-100" dirty="0">
                <a:latin typeface="Arial"/>
                <a:cs typeface="Arial"/>
              </a:rPr>
              <a:t>original</a:t>
            </a:r>
            <a:r>
              <a:rPr sz="2800" spc="-495" dirty="0">
                <a:latin typeface="Arial"/>
                <a:cs typeface="Arial"/>
              </a:rPr>
              <a:t> </a:t>
            </a:r>
            <a:r>
              <a:rPr sz="2800" spc="-250" dirty="0">
                <a:latin typeface="Arial"/>
                <a:cs typeface="Arial"/>
              </a:rPr>
              <a:t>languages.</a:t>
            </a:r>
            <a:endParaRPr sz="2800">
              <a:latin typeface="Arial"/>
              <a:cs typeface="Arial"/>
            </a:endParaRPr>
          </a:p>
          <a:p>
            <a:pPr>
              <a:lnSpc>
                <a:spcPct val="100000"/>
              </a:lnSpc>
            </a:pPr>
            <a:endParaRPr sz="3550">
              <a:latin typeface="Arial"/>
              <a:cs typeface="Arial"/>
            </a:endParaRPr>
          </a:p>
          <a:p>
            <a:pPr marL="12700" marR="5080" indent="113030">
              <a:lnSpc>
                <a:spcPct val="86200"/>
              </a:lnSpc>
            </a:pPr>
            <a:r>
              <a:rPr sz="2800" spc="35" dirty="0">
                <a:latin typeface="Arial"/>
                <a:cs typeface="Arial"/>
              </a:rPr>
              <a:t>It </a:t>
            </a:r>
            <a:r>
              <a:rPr sz="2800" spc="-229" dirty="0">
                <a:latin typeface="Arial"/>
                <a:cs typeface="Arial"/>
              </a:rPr>
              <a:t>seeks </a:t>
            </a:r>
            <a:r>
              <a:rPr sz="2800" spc="70" dirty="0">
                <a:latin typeface="Arial"/>
                <a:cs typeface="Arial"/>
              </a:rPr>
              <a:t>to </a:t>
            </a:r>
            <a:r>
              <a:rPr sz="2800" spc="-190" dirty="0">
                <a:latin typeface="Arial"/>
                <a:cs typeface="Arial"/>
              </a:rPr>
              <a:t>be </a:t>
            </a:r>
            <a:r>
              <a:rPr sz="2800" spc="-100" dirty="0">
                <a:latin typeface="Arial"/>
                <a:cs typeface="Arial"/>
              </a:rPr>
              <a:t>transparent </a:t>
            </a:r>
            <a:r>
              <a:rPr sz="2800" spc="65" dirty="0">
                <a:latin typeface="Arial"/>
                <a:cs typeface="Arial"/>
              </a:rPr>
              <a:t>to </a:t>
            </a:r>
            <a:r>
              <a:rPr sz="2800" spc="-75" dirty="0">
                <a:latin typeface="Arial"/>
                <a:cs typeface="Arial"/>
              </a:rPr>
              <a:t>the </a:t>
            </a:r>
            <a:r>
              <a:rPr sz="2800" spc="-100" dirty="0">
                <a:latin typeface="Arial"/>
                <a:cs typeface="Arial"/>
              </a:rPr>
              <a:t>original </a:t>
            </a:r>
            <a:r>
              <a:rPr sz="2800" spc="-15" dirty="0">
                <a:latin typeface="Arial"/>
                <a:cs typeface="Arial"/>
              </a:rPr>
              <a:t>text, </a:t>
            </a:r>
            <a:r>
              <a:rPr sz="2800" spc="-65" dirty="0">
                <a:latin typeface="Arial"/>
                <a:cs typeface="Arial"/>
              </a:rPr>
              <a:t>letting  </a:t>
            </a:r>
            <a:r>
              <a:rPr sz="2800" spc="-75" dirty="0">
                <a:latin typeface="Arial"/>
                <a:cs typeface="Arial"/>
              </a:rPr>
              <a:t>the </a:t>
            </a:r>
            <a:r>
              <a:rPr sz="2800" spc="-100" dirty="0">
                <a:latin typeface="Arial"/>
                <a:cs typeface="Arial"/>
              </a:rPr>
              <a:t>reader </a:t>
            </a:r>
            <a:r>
              <a:rPr sz="2800" spc="-250" dirty="0">
                <a:latin typeface="Arial"/>
                <a:cs typeface="Arial"/>
              </a:rPr>
              <a:t>see </a:t>
            </a:r>
            <a:r>
              <a:rPr sz="2800" spc="-345" dirty="0">
                <a:latin typeface="Arial"/>
                <a:cs typeface="Arial"/>
              </a:rPr>
              <a:t>as </a:t>
            </a:r>
            <a:r>
              <a:rPr sz="2800" spc="-50" dirty="0">
                <a:latin typeface="Arial"/>
                <a:cs typeface="Arial"/>
              </a:rPr>
              <a:t>directly </a:t>
            </a:r>
            <a:r>
              <a:rPr sz="2800" spc="-345" dirty="0">
                <a:latin typeface="Arial"/>
                <a:cs typeface="Arial"/>
              </a:rPr>
              <a:t>as </a:t>
            </a:r>
            <a:r>
              <a:rPr sz="2800" spc="-150" dirty="0">
                <a:latin typeface="Arial"/>
                <a:cs typeface="Arial"/>
              </a:rPr>
              <a:t>possible </a:t>
            </a:r>
            <a:r>
              <a:rPr sz="2800" spc="-75" dirty="0">
                <a:latin typeface="Arial"/>
                <a:cs typeface="Arial"/>
              </a:rPr>
              <a:t>the </a:t>
            </a:r>
            <a:r>
              <a:rPr sz="2800" spc="-45" dirty="0">
                <a:latin typeface="Arial"/>
                <a:cs typeface="Arial"/>
              </a:rPr>
              <a:t>structure  </a:t>
            </a:r>
            <a:r>
              <a:rPr sz="2800" spc="-220" dirty="0">
                <a:latin typeface="Arial"/>
                <a:cs typeface="Arial"/>
              </a:rPr>
              <a:t>and </a:t>
            </a:r>
            <a:r>
              <a:rPr sz="2800" spc="-204" dirty="0">
                <a:latin typeface="Arial"/>
                <a:cs typeface="Arial"/>
              </a:rPr>
              <a:t>meaning </a:t>
            </a:r>
            <a:r>
              <a:rPr sz="2800" spc="-45" dirty="0">
                <a:latin typeface="Arial"/>
                <a:cs typeface="Arial"/>
              </a:rPr>
              <a:t>of </a:t>
            </a:r>
            <a:r>
              <a:rPr sz="2800" spc="-75" dirty="0">
                <a:latin typeface="Arial"/>
                <a:cs typeface="Arial"/>
              </a:rPr>
              <a:t>the</a:t>
            </a:r>
            <a:r>
              <a:rPr sz="2800" spc="-114" dirty="0">
                <a:latin typeface="Arial"/>
                <a:cs typeface="Arial"/>
              </a:rPr>
              <a:t> </a:t>
            </a:r>
            <a:r>
              <a:rPr sz="2800" spc="-105" dirty="0">
                <a:latin typeface="Arial"/>
                <a:cs typeface="Arial"/>
              </a:rPr>
              <a:t>original.</a:t>
            </a:r>
            <a:endParaRPr sz="28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object 2"/>
          <p:cNvSpPr txBox="1">
            <a:spLocks noGrp="1"/>
          </p:cNvSpPr>
          <p:nvPr>
            <p:ph type="title"/>
          </p:nvPr>
        </p:nvSpPr>
        <p:spPr>
          <a:xfrm>
            <a:off x="1119716" y="228600"/>
            <a:ext cx="5052483" cy="612988"/>
          </a:xfrm>
          <a:prstGeom prst="rect">
            <a:avLst/>
          </a:prstGeom>
        </p:spPr>
        <p:txBody>
          <a:bodyPr vert="horz" wrap="square" lIns="0" tIns="12700" rIns="0" bIns="0" rtlCol="0">
            <a:spAutoFit/>
          </a:bodyPr>
          <a:lstStyle/>
          <a:p>
            <a:pPr marL="12700">
              <a:lnSpc>
                <a:spcPct val="100000"/>
              </a:lnSpc>
              <a:spcBef>
                <a:spcPts val="100"/>
              </a:spcBef>
            </a:pPr>
            <a:r>
              <a:rPr lang="en-US" spc="-155" dirty="0"/>
              <a:t>7</a:t>
            </a:r>
            <a:r>
              <a:rPr spc="-155" dirty="0"/>
              <a:t>. </a:t>
            </a:r>
            <a:r>
              <a:rPr spc="140" dirty="0"/>
              <a:t>Free</a:t>
            </a:r>
            <a:r>
              <a:rPr spc="70" dirty="0"/>
              <a:t> </a:t>
            </a:r>
            <a:r>
              <a:rPr lang="en-US" spc="-125" dirty="0"/>
              <a:t>T</a:t>
            </a:r>
            <a:r>
              <a:rPr spc="-125" dirty="0"/>
              <a:t>ranslation</a:t>
            </a:r>
          </a:p>
        </p:txBody>
      </p:sp>
      <p:sp>
        <p:nvSpPr>
          <p:cNvPr id="1048599" name="object 3"/>
          <p:cNvSpPr txBox="1"/>
          <p:nvPr/>
        </p:nvSpPr>
        <p:spPr>
          <a:xfrm>
            <a:off x="1119716" y="993988"/>
            <a:ext cx="7774940" cy="6521785"/>
          </a:xfrm>
          <a:prstGeom prst="rect">
            <a:avLst/>
          </a:prstGeom>
        </p:spPr>
        <p:txBody>
          <a:bodyPr vert="horz" wrap="square" lIns="0" tIns="30480" rIns="0" bIns="0" rtlCol="0">
            <a:spAutoFit/>
          </a:bodyPr>
          <a:lstStyle/>
          <a:p>
            <a:pPr marL="12700" marR="5080" indent="297180" algn="just">
              <a:lnSpc>
                <a:spcPct val="95800"/>
              </a:lnSpc>
              <a:spcBef>
                <a:spcPts val="240"/>
              </a:spcBef>
            </a:pPr>
            <a:r>
              <a:rPr sz="2000" dirty="0">
                <a:latin typeface="Arial"/>
                <a:cs typeface="+mj-cs"/>
              </a:rPr>
              <a:t>A </a:t>
            </a:r>
            <a:r>
              <a:rPr sz="2000" b="1" dirty="0">
                <a:latin typeface="Trebuchet MS"/>
                <a:cs typeface="+mj-cs"/>
              </a:rPr>
              <a:t>free translation </a:t>
            </a:r>
            <a:r>
              <a:rPr sz="2000" dirty="0">
                <a:latin typeface="Arial"/>
                <a:cs typeface="+mj-cs"/>
              </a:rPr>
              <a:t>is one which preserves the  meaning of the original but uses natural forms of the  target language, including normal word order and  syntax, so that the translation can be naturally  understood.</a:t>
            </a:r>
            <a:endParaRPr lang="en-US" sz="2000" dirty="0">
              <a:latin typeface="Arial"/>
              <a:cs typeface="+mj-cs"/>
            </a:endParaRPr>
          </a:p>
          <a:p>
            <a:pPr>
              <a:lnSpc>
                <a:spcPct val="100000"/>
              </a:lnSpc>
              <a:spcBef>
                <a:spcPts val="15"/>
              </a:spcBef>
            </a:pPr>
            <a:endParaRPr lang="en-US" sz="2000" dirty="0">
              <a:latin typeface="Arial"/>
              <a:cs typeface="+mj-cs"/>
            </a:endParaRPr>
          </a:p>
          <a:p>
            <a:pPr>
              <a:lnSpc>
                <a:spcPct val="100000"/>
              </a:lnSpc>
              <a:spcBef>
                <a:spcPts val="15"/>
              </a:spcBef>
            </a:pPr>
            <a:r>
              <a:rPr lang="en-US" sz="2000" b="1" dirty="0">
                <a:latin typeface="Arial"/>
                <a:cs typeface="+mj-cs"/>
              </a:rPr>
              <a:t>It contains two types:</a:t>
            </a:r>
          </a:p>
          <a:p>
            <a:pPr>
              <a:lnSpc>
                <a:spcPct val="100000"/>
              </a:lnSpc>
              <a:spcBef>
                <a:spcPts val="15"/>
              </a:spcBef>
            </a:pPr>
            <a:r>
              <a:rPr lang="en-US" sz="2000" b="1" dirty="0">
                <a:latin typeface="Arial"/>
                <a:cs typeface="+mj-cs"/>
              </a:rPr>
              <a:t>1. Bound Free Translation:</a:t>
            </a:r>
          </a:p>
          <a:p>
            <a:pPr marL="0" indent="0" algn="just" rtl="0">
              <a:buNone/>
            </a:pPr>
            <a:r>
              <a:rPr lang="en-US" sz="2000" dirty="0">
                <a:cs typeface="+mj-cs"/>
              </a:rPr>
              <a:t>This type of free translation is derived from the context in a direct way, though it may go out of it in some way or another, in the form of exaggeration, expressivity, effective, rhetorical, and very formal language.</a:t>
            </a:r>
          </a:p>
          <a:p>
            <a:pPr marL="0" indent="0" algn="just" rtl="0">
              <a:buNone/>
            </a:pPr>
            <a:r>
              <a:rPr lang="en-US" sz="2000" dirty="0">
                <a:cs typeface="+mj-cs"/>
              </a:rPr>
              <a:t>For example :</a:t>
            </a:r>
          </a:p>
          <a:p>
            <a:pPr marL="0" indent="0" algn="just" rtl="0">
              <a:buNone/>
            </a:pPr>
            <a:r>
              <a:rPr lang="en-US" sz="2000" dirty="0">
                <a:cs typeface="+mj-cs"/>
              </a:rPr>
              <a:t>1. Proverbs:</a:t>
            </a:r>
          </a:p>
          <a:p>
            <a:pPr marL="0" indent="0" algn="just" rtl="0">
              <a:buNone/>
            </a:pPr>
            <a:r>
              <a:rPr lang="en-US" sz="2000" dirty="0">
                <a:cs typeface="+mj-cs"/>
              </a:rPr>
              <a:t>He got nothing at the end.  </a:t>
            </a:r>
            <a:r>
              <a:rPr lang="ar-IQ" sz="2000" dirty="0">
                <a:cs typeface="+mj-cs"/>
              </a:rPr>
              <a:t>(عاد/رجع بخفي حنين ( خالي الوفاض) </a:t>
            </a:r>
            <a:endParaRPr lang="en-US" sz="2000" dirty="0">
              <a:cs typeface="+mj-cs"/>
            </a:endParaRPr>
          </a:p>
          <a:p>
            <a:pPr marL="0" indent="0" algn="just" rtl="0">
              <a:buNone/>
            </a:pPr>
            <a:endParaRPr lang="en-US" sz="2000" dirty="0">
              <a:cs typeface="+mj-cs"/>
            </a:endParaRPr>
          </a:p>
          <a:p>
            <a:pPr marL="0" indent="0" algn="just" rtl="0">
              <a:buNone/>
            </a:pPr>
            <a:r>
              <a:rPr lang="en-US" sz="2000" dirty="0">
                <a:cs typeface="+mj-cs"/>
              </a:rPr>
              <a:t>2. Collocations:</a:t>
            </a:r>
          </a:p>
          <a:p>
            <a:pPr marL="0" indent="0" algn="just" rtl="0">
              <a:buNone/>
            </a:pPr>
            <a:r>
              <a:rPr lang="en-US" sz="2000" dirty="0">
                <a:cs typeface="+mj-cs"/>
              </a:rPr>
              <a:t>She was sad deep down </a:t>
            </a:r>
            <a:r>
              <a:rPr lang="ar-IQ" sz="2000" dirty="0">
                <a:cs typeface="+mj-cs"/>
              </a:rPr>
              <a:t>(تفطر قلبها من الحزن/ اصبح فؤادها فارغاً ) </a:t>
            </a:r>
            <a:endParaRPr lang="en-US" sz="2000" dirty="0">
              <a:cs typeface="+mj-cs"/>
            </a:endParaRPr>
          </a:p>
          <a:p>
            <a:pPr marL="0" indent="0" algn="just" rtl="0">
              <a:buNone/>
            </a:pPr>
            <a:r>
              <a:rPr lang="en-US" sz="2000" dirty="0">
                <a:cs typeface="+mj-cs"/>
              </a:rPr>
              <a:t>You look quiet. </a:t>
            </a:r>
            <a:r>
              <a:rPr lang="ar-IQ" sz="2000" dirty="0">
                <a:cs typeface="+mj-cs"/>
              </a:rPr>
              <a:t>(تبدو رابط الجأش )            </a:t>
            </a:r>
            <a:endParaRPr lang="en-US" sz="2000" dirty="0">
              <a:cs typeface="+mj-cs"/>
            </a:endParaRPr>
          </a:p>
          <a:p>
            <a:pPr marL="0" indent="0" algn="just" rtl="0">
              <a:buNone/>
            </a:pPr>
            <a:r>
              <a:rPr lang="en-US" sz="2000" dirty="0">
                <a:cs typeface="+mj-cs"/>
              </a:rPr>
              <a:t>My friend got to the top vey soon. </a:t>
            </a:r>
            <a:r>
              <a:rPr lang="ar-IQ" sz="2000" dirty="0">
                <a:cs typeface="+mj-cs"/>
              </a:rPr>
              <a:t>(امتطى صديقي صهوة المجد اسرع من البرق )  </a:t>
            </a:r>
            <a:endParaRPr lang="en-US" sz="2000" dirty="0">
              <a:cs typeface="+mj-cs"/>
            </a:endParaRPr>
          </a:p>
          <a:p>
            <a:pPr>
              <a:lnSpc>
                <a:spcPct val="100000"/>
              </a:lnSpc>
              <a:spcBef>
                <a:spcPts val="15"/>
              </a:spcBef>
            </a:pPr>
            <a:endParaRPr sz="3700" dirty="0">
              <a:latin typeface="Arial"/>
              <a:cs typeface="Arial"/>
            </a:endParaRPr>
          </a:p>
          <a:p>
            <a:pPr marL="26034">
              <a:lnSpc>
                <a:spcPct val="100000"/>
              </a:lnSpc>
            </a:pPr>
            <a:r>
              <a:rPr sz="2800" spc="-95" dirty="0">
                <a:latin typeface="Arial"/>
                <a:cs typeface="Arial"/>
              </a:rPr>
              <a:t>.</a:t>
            </a:r>
            <a:endParaRPr sz="28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F5340AE-984C-4457-9F9E-A7B4EEDAC94F}"/>
              </a:ext>
            </a:extLst>
          </p:cNvPr>
          <p:cNvSpPr>
            <a:spLocks noGrp="1"/>
          </p:cNvSpPr>
          <p:nvPr>
            <p:ph type="body" idx="1"/>
          </p:nvPr>
        </p:nvSpPr>
        <p:spPr>
          <a:xfrm>
            <a:off x="281940" y="304800"/>
            <a:ext cx="8580119" cy="7294305"/>
          </a:xfrm>
        </p:spPr>
        <p:txBody>
          <a:bodyPr/>
          <a:lstStyle/>
          <a:p>
            <a:pPr marL="0" indent="0" algn="just" rtl="0">
              <a:buNone/>
            </a:pPr>
            <a:r>
              <a:rPr lang="en-US" sz="2400" dirty="0"/>
              <a:t>3. The Prophet’s Tradition:</a:t>
            </a:r>
          </a:p>
          <a:p>
            <a:pPr marL="0" indent="0" algn="just" rtl="0">
              <a:buNone/>
            </a:pPr>
            <a:r>
              <a:rPr lang="en-US" sz="2400" dirty="0"/>
              <a:t> Swearing is a bad habit.   </a:t>
            </a:r>
            <a:r>
              <a:rPr lang="ar-IQ" sz="2400" dirty="0"/>
              <a:t>(سباب المسلم فسوق )          </a:t>
            </a:r>
            <a:endParaRPr lang="en-US" sz="2400" dirty="0"/>
          </a:p>
          <a:p>
            <a:pPr marL="0" indent="0" algn="just" rtl="0">
              <a:buNone/>
            </a:pPr>
            <a:endParaRPr lang="en-US" sz="1000" dirty="0"/>
          </a:p>
          <a:p>
            <a:pPr marL="0" indent="0" algn="just" rtl="0">
              <a:buNone/>
            </a:pPr>
            <a:r>
              <a:rPr lang="en-US" sz="2400" dirty="0"/>
              <a:t>4. Poetry:</a:t>
            </a:r>
          </a:p>
          <a:p>
            <a:pPr marL="0" indent="0" algn="just" rtl="0">
              <a:buNone/>
            </a:pPr>
            <a:r>
              <a:rPr lang="en-US" sz="2400" dirty="0"/>
              <a:t> East or west, home is best.  </a:t>
            </a:r>
          </a:p>
          <a:p>
            <a:pPr marL="0" indent="0" algn="just" rtl="0">
              <a:buNone/>
            </a:pPr>
            <a:r>
              <a:rPr lang="ar-IQ" sz="2400" dirty="0"/>
              <a:t>و حنينه أبداً لأول منزل )               </a:t>
            </a:r>
            <a:r>
              <a:rPr lang="en-US" sz="2400" dirty="0"/>
              <a:t>              </a:t>
            </a:r>
            <a:r>
              <a:rPr lang="ar-IQ" sz="2400" dirty="0"/>
              <a:t> ( كم منزل في الأرض يألفه الفتى</a:t>
            </a:r>
            <a:r>
              <a:rPr lang="en-US" sz="2400" dirty="0"/>
              <a:t>  </a:t>
            </a:r>
          </a:p>
          <a:p>
            <a:pPr marL="0" indent="0" algn="just" rtl="0">
              <a:buNone/>
            </a:pPr>
            <a:r>
              <a:rPr lang="en-US" sz="2400" dirty="0"/>
              <a:t>Love me, love my dog .  </a:t>
            </a:r>
            <a:r>
              <a:rPr lang="ar-IQ" sz="2400" dirty="0"/>
              <a:t>( أحبها و تحبني    و يحب ناقتها بعيري )      </a:t>
            </a:r>
            <a:endParaRPr lang="en-US" sz="2400" dirty="0"/>
          </a:p>
          <a:p>
            <a:pPr marL="0" indent="0" algn="just" rtl="0">
              <a:buNone/>
            </a:pPr>
            <a:endParaRPr lang="en-US" sz="1000" dirty="0"/>
          </a:p>
          <a:p>
            <a:pPr marL="0" indent="0" algn="just" rtl="0">
              <a:buNone/>
            </a:pPr>
            <a:r>
              <a:rPr lang="en-US" sz="2400" dirty="0"/>
              <a:t>5. Pompous , exaggerated expressions :</a:t>
            </a:r>
          </a:p>
          <a:p>
            <a:pPr marL="0" indent="0" algn="just" rtl="0">
              <a:buNone/>
            </a:pPr>
            <a:r>
              <a:rPr lang="en-US" sz="2400" dirty="0"/>
              <a:t>Come down to earth.                  </a:t>
            </a:r>
            <a:r>
              <a:rPr lang="ar-IQ" sz="2400" dirty="0"/>
              <a:t>( كفاك تيهاً / أقلع عن اوهامك )</a:t>
            </a:r>
            <a:endParaRPr lang="en-US" sz="2400" dirty="0"/>
          </a:p>
          <a:p>
            <a:pPr marL="0" indent="0" algn="just" rtl="0">
              <a:buNone/>
            </a:pPr>
            <a:endParaRPr lang="en-US" sz="1100" dirty="0"/>
          </a:p>
          <a:p>
            <a:pPr marL="0" indent="0" algn="just" rtl="0">
              <a:buNone/>
            </a:pPr>
            <a:r>
              <a:rPr lang="en-US" sz="2400" dirty="0"/>
              <a:t>6. Popular religious expressions:</a:t>
            </a:r>
          </a:p>
          <a:p>
            <a:pPr marL="0" indent="0" algn="just" rtl="0">
              <a:buNone/>
            </a:pPr>
            <a:r>
              <a:rPr lang="en-US" sz="2400" dirty="0"/>
              <a:t>She had a new baby.   </a:t>
            </a:r>
            <a:r>
              <a:rPr lang="ar-IQ" sz="2400" dirty="0"/>
              <a:t>( رزقها الله مولوداً جديداً)                  </a:t>
            </a:r>
            <a:endParaRPr lang="en-US" sz="2400" dirty="0"/>
          </a:p>
          <a:p>
            <a:pPr marL="0" indent="0" algn="just" rtl="0">
              <a:buNone/>
            </a:pPr>
            <a:endParaRPr lang="en-US" sz="1100" dirty="0"/>
          </a:p>
          <a:p>
            <a:pPr marL="0" indent="0" algn="just" rtl="0">
              <a:buNone/>
            </a:pPr>
            <a:r>
              <a:rPr lang="en-US" sz="2400" dirty="0"/>
              <a:t>7. Expressions from the Holy Quran: </a:t>
            </a:r>
          </a:p>
          <a:p>
            <a:pPr marL="0" indent="0" algn="just" rtl="0">
              <a:buNone/>
            </a:pPr>
            <a:r>
              <a:rPr lang="en-US" sz="2400" dirty="0"/>
              <a:t>Are you lying to me ?                   </a:t>
            </a:r>
            <a:r>
              <a:rPr lang="ar-IQ" sz="2400" dirty="0"/>
              <a:t>( أتفتي على الله كذباً )</a:t>
            </a:r>
            <a:endParaRPr lang="en-US" sz="2400" dirty="0"/>
          </a:p>
          <a:p>
            <a:pPr marL="0" indent="0" algn="just" rtl="0">
              <a:buNone/>
            </a:pPr>
            <a:endParaRPr lang="en-US" sz="2400" dirty="0"/>
          </a:p>
          <a:p>
            <a:pPr marL="0" indent="0" algn="just" rtl="0">
              <a:buNone/>
            </a:pPr>
            <a:r>
              <a:rPr lang="en-US" sz="2400" dirty="0"/>
              <a:t>The common point among these translations is their expressive, effective, and very formal Arabic. They derive that from the points used above.</a:t>
            </a:r>
          </a:p>
          <a:p>
            <a:pPr marL="0" indent="0" algn="just" rtl="0">
              <a:buNone/>
            </a:pPr>
            <a:endParaRPr lang="en-US" sz="2400" dirty="0"/>
          </a:p>
          <a:p>
            <a:pPr marL="0" indent="0" algn="just" rtl="0">
              <a:buNone/>
            </a:pPr>
            <a:endParaRPr lang="ar-IQ" sz="2400" dirty="0"/>
          </a:p>
        </p:txBody>
      </p:sp>
    </p:spTree>
    <p:extLst>
      <p:ext uri="{BB962C8B-B14F-4D97-AF65-F5344CB8AC3E}">
        <p14:creationId xmlns:p14="http://schemas.microsoft.com/office/powerpoint/2010/main" val="1350360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2516</Words>
  <Application>Microsoft Office PowerPoint</Application>
  <PresentationFormat>On-screen Show (4:3)</PresentationFormat>
  <Paragraphs>157</Paragraphs>
  <Slides>18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Corbel</vt:lpstr>
      <vt:lpstr>Corbel-Bold</vt:lpstr>
      <vt:lpstr>GillSans</vt:lpstr>
      <vt:lpstr>GillSans-Bold</vt:lpstr>
      <vt:lpstr>Times New Roman</vt:lpstr>
      <vt:lpstr>Trebuchet MS</vt:lpstr>
      <vt:lpstr>Office Theme</vt:lpstr>
      <vt:lpstr>Types of Translation </vt:lpstr>
      <vt:lpstr> Definitions</vt:lpstr>
      <vt:lpstr>Written Translation  This is the rendering of a written text in one language in a comparable written text in another language.Written translation is accurate transmission of information, style and peculiarities of the language. Analyzing the meaning and structure of the original text, referring to the etymology and deep meaning of the words are the stages of the translation working process.</vt:lpstr>
      <vt:lpstr> Definitions</vt:lpstr>
      <vt:lpstr>PowerPoint Presentation</vt:lpstr>
      <vt:lpstr> Back Translation</vt:lpstr>
      <vt:lpstr>6. Essentially literal translation</vt:lpstr>
      <vt:lpstr>7. Free Translation</vt:lpstr>
      <vt:lpstr>PowerPoint Presentation</vt:lpstr>
      <vt:lpstr>PowerPoint Presentation</vt:lpstr>
      <vt:lpstr>2.  Loose free translation</vt:lpstr>
      <vt:lpstr>PowerPoint Presentation</vt:lpstr>
      <vt:lpstr>PowerPoint Presentation</vt:lpstr>
      <vt:lpstr>PowerPoint Presentation</vt:lpstr>
      <vt:lpstr>PowerPoint Presentation</vt:lpstr>
      <vt:lpstr>8. Metaphorical Translation </vt:lpstr>
      <vt:lpstr>9. Word-for-word translation </vt:lpstr>
      <vt:lpstr>10. Precis Translation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Lenovo</cp:lastModifiedBy>
  <cp:revision>3</cp:revision>
  <dcterms:created xsi:type="dcterms:W3CDTF">2020-12-24T11:36:26Z</dcterms:created>
  <dcterms:modified xsi:type="dcterms:W3CDTF">2022-11-29T17:24:19Z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2020-12-25T00:00:00Z</vt:filetime>
  </property>
  <property fmtid="{D5CDD505-2E9C-101B-9397-08002B2CF9AE}" pid="3" name="Creator">
    <vt:lpwstr>Impress</vt:lpwstr>
  </property>
  <property fmtid="{D5CDD505-2E9C-101B-9397-08002B2CF9AE}" pid="4" name="LastSaved">
    <vt:filetime>2020-12-25T00:00:00Z</vt:filetime>
  </property>
</Properties>
</file>