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57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CFB2C-C0D1-4A6C-8F32-DC889399E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06400"/>
            <a:ext cx="12192000" cy="2387600"/>
          </a:xfrm>
        </p:spPr>
        <p:txBody>
          <a:bodyPr>
            <a:normAutofit/>
          </a:bodyPr>
          <a:lstStyle/>
          <a:p>
            <a:pPr algn="ctr"/>
            <a:r>
              <a:rPr lang="ar-IQ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كيــف تترجـــم نصــا"</a:t>
            </a:r>
            <a:endParaRPr lang="en-US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D0592B-5247-49FA-89D7-5DDE0B69B1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IQ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خطوات الترجمة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1570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52AB0D-2905-47C7-A600-9C832CEAAD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526" y="248453"/>
            <a:ext cx="11651673" cy="6498711"/>
          </a:xfrm>
        </p:spPr>
      </p:pic>
    </p:spTree>
    <p:extLst>
      <p:ext uri="{BB962C8B-B14F-4D97-AF65-F5344CB8AC3E}">
        <p14:creationId xmlns:p14="http://schemas.microsoft.com/office/powerpoint/2010/main" val="1117856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99950-48A0-475A-9058-0F8B70179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2400"/>
            <a:ext cx="9905999" cy="6400800"/>
          </a:xfrm>
        </p:spPr>
        <p:txBody>
          <a:bodyPr anchor="ctr">
            <a:normAutofit/>
          </a:bodyPr>
          <a:lstStyle/>
          <a:p>
            <a:pPr marL="0" indent="0" algn="ctr" rtl="1">
              <a:buNone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FOR ATTENDING THE LECTURE ALWAYS BE A FAITHFUL TRANSLATOR NOT A FINANCIAL ONE</a:t>
            </a:r>
          </a:p>
        </p:txBody>
      </p:sp>
    </p:spTree>
    <p:extLst>
      <p:ext uri="{BB962C8B-B14F-4D97-AF65-F5344CB8AC3E}">
        <p14:creationId xmlns:p14="http://schemas.microsoft.com/office/powerpoint/2010/main" val="2173620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71399-FA6A-477C-8A47-51D886BF6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3807" y="197395"/>
            <a:ext cx="9697267" cy="1193800"/>
          </a:xfrm>
        </p:spPr>
        <p:txBody>
          <a:bodyPr anchor="ctr">
            <a:normAutofit/>
          </a:bodyPr>
          <a:lstStyle/>
          <a:p>
            <a:pPr algn="r"/>
            <a:r>
              <a:rPr lang="ar-IQ" sz="6000" b="1" dirty="0">
                <a:solidFill>
                  <a:schemeClr val="bg1"/>
                </a:solidFill>
              </a:rPr>
              <a:t>نستخدم الخطوات التالية للترجمة: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9D073-5558-4C20-9334-CA27EEFDF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1274618"/>
            <a:ext cx="9697267" cy="5176982"/>
          </a:xfrm>
        </p:spPr>
        <p:txBody>
          <a:bodyPr>
            <a:normAutofit fontScale="92500" lnSpcReduction="20000"/>
          </a:bodyPr>
          <a:lstStyle/>
          <a:p>
            <a:pPr marL="457200" indent="-457200" algn="just" rtl="1">
              <a:buAutoNum type="arabicPeriod"/>
            </a:pPr>
            <a:r>
              <a:rPr lang="ar-IQ" b="1" dirty="0">
                <a:solidFill>
                  <a:schemeClr val="bg1"/>
                </a:solidFill>
              </a:rPr>
              <a:t>قراءة سريعة للنص لأخذ فكرة سريعة و عامة عن موضوعه,</a:t>
            </a:r>
          </a:p>
          <a:p>
            <a:pPr marL="457200" indent="-457200" algn="just" rtl="1">
              <a:buAutoNum type="arabicPeriod"/>
            </a:pPr>
            <a:r>
              <a:rPr lang="ar-IQ" b="1" dirty="0">
                <a:solidFill>
                  <a:schemeClr val="bg1"/>
                </a:solidFill>
              </a:rPr>
              <a:t>قراءة ثانية (أو اكثر) متأنية للنص حتى يتضح المعنى بشكل تام.</a:t>
            </a:r>
          </a:p>
          <a:p>
            <a:pPr marL="457200" indent="-457200" algn="just" rtl="1">
              <a:buAutoNum type="arabicPeriod"/>
            </a:pPr>
            <a:r>
              <a:rPr lang="ar-IQ" b="1" dirty="0">
                <a:solidFill>
                  <a:schemeClr val="bg1"/>
                </a:solidFill>
              </a:rPr>
              <a:t>قراءة ثالثة للفقرة لتحديد الكلمات، او الاصطلاحات، او العبارات التي يصعب عليك فهم معناها، ثم لا تتردد في استشارة القواميس و المراجع للوصول الى المعنى المقصود. و غالبا" ستجد هناك معاني كثيرة اختر منها ما يلائم معنى النص، و في بعض الأحيان قد لا تجد المعنى المطلوب في القاموس و في هذه الحالة حكم عقلك للوصول اليه.</a:t>
            </a:r>
          </a:p>
          <a:p>
            <a:pPr marL="457200" indent="-457200" algn="just" rtl="1">
              <a:buAutoNum type="arabicPeriod"/>
            </a:pPr>
            <a:r>
              <a:rPr lang="ar-IQ" b="1" dirty="0">
                <a:solidFill>
                  <a:schemeClr val="bg1"/>
                </a:solidFill>
              </a:rPr>
              <a:t>قراءة رابعة لكل جملة، ثم ترجمتها ترجمة حرفية.</a:t>
            </a:r>
          </a:p>
          <a:p>
            <a:pPr marL="457200" indent="-457200" algn="just" rtl="1">
              <a:buAutoNum type="arabicPeriod"/>
            </a:pPr>
            <a:r>
              <a:rPr lang="ar-IQ" b="1" dirty="0">
                <a:solidFill>
                  <a:schemeClr val="bg1"/>
                </a:solidFill>
              </a:rPr>
              <a:t>قراءة خامسة لكل جملة ثم إعادة تركيب الجملة لتتوافق مع أسلوب اللغة المنقول اليها، و يكون ذلك بالتقديم و التأخير، و قد يعبر بكلمة عن جملة او العكس.</a:t>
            </a:r>
          </a:p>
          <a:p>
            <a:pPr marL="457200" indent="-457200" algn="just" rtl="1">
              <a:buAutoNum type="arabicPeriod"/>
            </a:pPr>
            <a:r>
              <a:rPr lang="ar-IQ" b="1" dirty="0">
                <a:solidFill>
                  <a:schemeClr val="bg1"/>
                </a:solidFill>
              </a:rPr>
              <a:t>قراءة سادسة للنص كله مع إيجاد أدوات الربط المناسبة لربط الجمل بعضها ببعض، حتى لا يكون النص مفككا" و غير متصل. ثم تحسين النص او تجويده ليكون الأسلوب اكثر بلاغة و قوة، و يكون ذلك عادة باختبار الالفاظ المناسبة التي اقرب منعى يقصده كاتب النص، و لا تتردد في استبدال أي تعبير بتعبير اخر تجده اكثر مناسبة، لان المترادفات ليست سواء من ناحية المعنى، و سياق العبارة، او جرسها الموسيقي، او روح النص. ثم ضع علامات الترقيم المناسبة لمعنى و لغة النص.</a:t>
            </a:r>
          </a:p>
          <a:p>
            <a:pPr marL="457200" indent="-457200" algn="just" rtl="1">
              <a:buAutoNum type="arabicPeriod"/>
            </a:pPr>
            <a:r>
              <a:rPr lang="ar-IQ" b="1" dirty="0">
                <a:solidFill>
                  <a:schemeClr val="bg1"/>
                </a:solidFill>
              </a:rPr>
              <a:t>مراجعة أخيرة للنص للتخلص من الأخطاء الاملائية، النحوية، و الاسلوبية.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32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1E336-0F73-4FFC-A4DD-0BBB34097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0"/>
            <a:ext cx="8791575" cy="941568"/>
          </a:xfrm>
        </p:spPr>
        <p:txBody>
          <a:bodyPr anchor="ctr">
            <a:normAutofit/>
          </a:bodyPr>
          <a:lstStyle/>
          <a:p>
            <a:pPr algn="ctr"/>
            <a:r>
              <a:rPr lang="ar-IQ" sz="5400" b="1" dirty="0">
                <a:solidFill>
                  <a:schemeClr val="bg1"/>
                </a:solidFill>
              </a:rPr>
              <a:t>ملاحظـــــات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81B815-6A1A-4B49-A4E0-B00852A00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941568"/>
            <a:ext cx="9971313" cy="5916432"/>
          </a:xfrm>
        </p:spPr>
        <p:txBody>
          <a:bodyPr>
            <a:normAutofit/>
          </a:bodyPr>
          <a:lstStyle/>
          <a:p>
            <a:pPr marL="457200" indent="-457200" algn="just" rtl="1">
              <a:buAutoNum type="arabicPeriod"/>
            </a:pPr>
            <a:r>
              <a:rPr lang="ar-IQ" b="1" dirty="0">
                <a:solidFill>
                  <a:schemeClr val="bg1"/>
                </a:solidFill>
              </a:rPr>
              <a:t>حكم عقلك: فقد قلناها سابقا" و نعيدها مرة ثانية و ثالثة: "من لا يفهم لا يستطيع أن يفهم"، فأن لم تستوعب النص جيدا" في عقلك فلن يمكنك ابدا" ترجمته . و اذا وجدت معنى النص غير منطقي او غير متماش مع السياق ، فالغالب أنك لم تفهمه جيدا" و لذلك اعد قراءته عدة مرات و استعن بالقواميس و المراجع حتى تفهمها بشكل صحيح.</a:t>
            </a:r>
            <a:endParaRPr lang="en-US" b="1" dirty="0">
              <a:solidFill>
                <a:schemeClr val="bg1"/>
              </a:solidFill>
            </a:endParaRPr>
          </a:p>
          <a:p>
            <a:pPr marL="457200" indent="-457200" algn="just" rtl="1">
              <a:buAutoNum type="arabicPeriod"/>
            </a:pPr>
            <a:r>
              <a:rPr lang="ar-IQ" b="1" dirty="0">
                <a:solidFill>
                  <a:schemeClr val="bg1"/>
                </a:solidFill>
              </a:rPr>
              <a:t>ترجم بالقلم الرصاص و استعمل لممحاة لمحو أي أخطاء او أي الفاظ ترغب في تعديلها. و يقوم بعض المترجمين باستعمال برامج تنسيق الكلمات على الكمبيوتر.</a:t>
            </a:r>
          </a:p>
          <a:p>
            <a:pPr marL="457200" indent="-457200" algn="just" rtl="1">
              <a:buAutoNum type="arabicPeriod"/>
            </a:pPr>
            <a:r>
              <a:rPr lang="ar-IQ" b="1" dirty="0">
                <a:solidFill>
                  <a:schemeClr val="bg1"/>
                </a:solidFill>
              </a:rPr>
              <a:t>لكل  كاتب الفاظ و تعبيرات و تراكيب يفضل استعمالها و يكررها كثيرا"، و هي التي تعطي الكاتب أسلوبه المميز.</a:t>
            </a:r>
          </a:p>
          <a:p>
            <a:pPr marL="457200" indent="-457200" algn="just" rtl="1">
              <a:buAutoNum type="arabicPeriod"/>
            </a:pPr>
            <a:r>
              <a:rPr lang="ar-IQ" b="1" dirty="0">
                <a:solidFill>
                  <a:schemeClr val="bg1"/>
                </a:solidFill>
              </a:rPr>
              <a:t>ابتعد تماما" عن الحذف و الاختصار و التلخيص و اللف و الدوران حول النص عندما يصعب فهمه او ترجمته لان هذا يعتبر تشويها" و تحريفا" و يبتعد بالترجمة عن الأمانة المطلوبة في المترجم. و كذلك لا تخمن معاني الكلمات الا للضرورة القصوى، مثلا": عند الترجمة الفورية اذا لم تستطع الاستفسار عن المعنى المطلوب او استخراج المعنى عند عدم وجود قواميس، حاول ان تقرأ النص و الجملة التي وردت فيها الكلمة عدة مرات حتى يتضح لك معناها المناسب للسياق.</a:t>
            </a:r>
          </a:p>
          <a:p>
            <a:pPr marL="457200" indent="-457200" algn="just" rtl="1">
              <a:buAutoNum type="arabicPeriod"/>
            </a:pPr>
            <a:r>
              <a:rPr lang="ar-IQ" b="1" dirty="0">
                <a:solidFill>
                  <a:schemeClr val="bg1"/>
                </a:solidFill>
              </a:rPr>
              <a:t>الالتزام بخائص اللغة التي تترجم اليها بحيث لا يشعر قارئ الترجمة انها مترجمة و ان كان كاتبها اجنبي.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896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9BEBE-8D0B-4780-9D04-AF31E0743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249" y="161318"/>
            <a:ext cx="9905998" cy="614537"/>
          </a:xfrm>
        </p:spPr>
        <p:txBody>
          <a:bodyPr anchor="t">
            <a:normAutofit fontScale="90000"/>
          </a:bodyPr>
          <a:lstStyle/>
          <a:p>
            <a:pPr algn="ctr" rtl="1"/>
            <a:r>
              <a:rPr lang="ar-IQ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قواعــــد الترجمـــــــــــــــــة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6DF4A-DF07-465C-941A-8B41C0AAA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775855"/>
            <a:ext cx="10370127" cy="5920827"/>
          </a:xfrm>
        </p:spPr>
        <p:txBody>
          <a:bodyPr>
            <a:normAutofit fontScale="70000" lnSpcReduction="20000"/>
          </a:bodyPr>
          <a:lstStyle/>
          <a:p>
            <a:pPr marL="0" indent="0" algn="just" rtl="1">
              <a:buNone/>
            </a:pPr>
            <a:r>
              <a:rPr lang="ar-IQ" b="1" dirty="0">
                <a:solidFill>
                  <a:schemeClr val="bg1"/>
                </a:solidFill>
              </a:rPr>
              <a:t>  ليس للترجمة قواعد بالمعنى المعروف، و لكنها مجرد مجموعة من الملاحظات حول الطرق التي حل بها المترجمون بعض الصعوبات التي صادفتهم اثناء ترجماتهم للنصوص المختلفة. فالترجمة ليست علم صرف او فن خالص و لكنها فن تطبيقي يحتاج الى التمرن و التدريب. الترجمة من لغة الى أخرى لها صعوباتها الخاصة التي تختلف عن تلك التي نقابلها لو ترجمنا الى لغة ثالثة، و يرجع ذلك الاختلاف الى التركيب اللغوي، و بناء العبارات و الجمل من لغة الى أخرى، و يرجع  ذلك الى اختلاف دلالة الالفاظ بين اللغات، فلا يوجد تطابق تام بين معاني الفاظ لغة و معاني الفاظ لغة أخرى بسبب اختلاف الثقافات بين أهالي اللغات المختلفة، و اختلاف أساليب التفكير.</a:t>
            </a:r>
          </a:p>
          <a:p>
            <a:pPr marL="0" indent="0" algn="just" rtl="1">
              <a:buNone/>
            </a:pPr>
            <a:endParaRPr lang="ar-IQ" b="1" dirty="0">
              <a:solidFill>
                <a:schemeClr val="bg1"/>
              </a:solidFill>
            </a:endParaRPr>
          </a:p>
          <a:p>
            <a:pPr marL="0" indent="0" algn="just" rtl="1">
              <a:buNone/>
            </a:pPr>
            <a:r>
              <a:rPr lang="ar-IQ" b="1" dirty="0">
                <a:solidFill>
                  <a:schemeClr val="bg1"/>
                </a:solidFill>
              </a:rPr>
              <a:t>يمكن تقسيم الصعوبات التي يقابلها المترجم الى قسمين:</a:t>
            </a:r>
          </a:p>
          <a:p>
            <a:pPr marL="457200" indent="-457200" algn="just" rtl="1">
              <a:buAutoNum type="arabicPeriod"/>
            </a:pPr>
            <a:r>
              <a:rPr lang="ar-IQ" b="1" dirty="0">
                <a:solidFill>
                  <a:schemeClr val="bg1"/>
                </a:solidFill>
              </a:rPr>
              <a:t>صعوبات خاصة بالألفاظ و المفردات.</a:t>
            </a:r>
          </a:p>
          <a:p>
            <a:pPr marL="457200" indent="-457200" algn="just" rtl="1">
              <a:buAutoNum type="arabicPeriod"/>
            </a:pPr>
            <a:r>
              <a:rPr lang="ar-IQ" b="1" dirty="0">
                <a:solidFill>
                  <a:schemeClr val="bg1"/>
                </a:solidFill>
              </a:rPr>
              <a:t>صعوبات خاصة بتركيب الجملة.</a:t>
            </a:r>
          </a:p>
          <a:p>
            <a:pPr marL="0" indent="0" algn="just" rtl="1">
              <a:buNone/>
            </a:pPr>
            <a:endParaRPr lang="ar-IQ" b="1" dirty="0">
              <a:solidFill>
                <a:schemeClr val="bg1"/>
              </a:solidFill>
            </a:endParaRPr>
          </a:p>
          <a:p>
            <a:pPr marL="457200" indent="-457200" algn="just" rtl="1">
              <a:buAutoNum type="arabicPeriod"/>
            </a:pPr>
            <a:r>
              <a:rPr lang="ar-IQ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صعوبات الالفاظ و المفردات:</a:t>
            </a:r>
          </a:p>
          <a:p>
            <a:pPr marL="0" indent="0" algn="just" rtl="1">
              <a:buNone/>
            </a:pPr>
            <a:r>
              <a:rPr lang="ar-IQ" b="1" dirty="0">
                <a:solidFill>
                  <a:schemeClr val="bg1"/>
                </a:solidFill>
              </a:rPr>
              <a:t>   ليس للكلمات او المفردات معنى في حد ذاتها و لكنها تكتسب معناها من السياق الذي توجد فيه. و لا بد للمترجم ام يتحرر من المعاني التي حفظها للألفاظ في شبابه. فاذا المترجم وجد كلمة يعرفها، و لكنها لا تعطي المعنى الجديد و بعض الأحيان قد لا يجد في القواميس بغيته و عليه ان يفكر في المعنى المقصود في هذا السياق بالذات. و اللغة الإنكليزية حافلة بالألفاظ التي تتعدد معانيها حسب السياق الذي تأتي فيه، نخلص من ذلك الى القاعدة التالية:</a:t>
            </a:r>
          </a:p>
          <a:p>
            <a:pPr marL="0" indent="0" algn="just" rtl="1">
              <a:buNone/>
            </a:pPr>
            <a:r>
              <a:rPr lang="ar-IQ" b="1" dirty="0">
                <a:solidFill>
                  <a:schemeClr val="bg1"/>
                </a:solidFill>
              </a:rPr>
              <a:t>" يحدد السياق معنى الكلمة“</a:t>
            </a:r>
            <a:r>
              <a:rPr lang="en-US" b="1" dirty="0">
                <a:solidFill>
                  <a:schemeClr val="bg1"/>
                </a:solidFill>
              </a:rPr>
              <a:t>The word’s meaning is defined by its context.                         </a:t>
            </a:r>
            <a:endParaRPr lang="ar-IQ" b="1" dirty="0">
              <a:solidFill>
                <a:schemeClr val="bg1"/>
              </a:solidFill>
            </a:endParaRPr>
          </a:p>
          <a:p>
            <a:pPr marL="0" indent="0" algn="just" rtl="1">
              <a:buNone/>
            </a:pPr>
            <a:endParaRPr lang="ar-IQ" b="1" dirty="0">
              <a:solidFill>
                <a:schemeClr val="bg1"/>
              </a:solidFill>
            </a:endParaRPr>
          </a:p>
          <a:p>
            <a:pPr marL="0" indent="0" algn="just" rtl="1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481F1B9-672D-4762-965F-115AA4570C0E}"/>
              </a:ext>
            </a:extLst>
          </p:cNvPr>
          <p:cNvCxnSpPr/>
          <p:nvPr/>
        </p:nvCxnSpPr>
        <p:spPr>
          <a:xfrm>
            <a:off x="3810000" y="3906983"/>
            <a:ext cx="5320146" cy="0"/>
          </a:xfrm>
          <a:prstGeom prst="straightConnector1">
            <a:avLst/>
          </a:prstGeom>
          <a:ln w="38100">
            <a:solidFill>
              <a:schemeClr val="bg1"/>
            </a:solidFill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883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73A97-B963-4B4A-8577-0FFA3192D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365760"/>
            <a:ext cx="10406154" cy="6381404"/>
          </a:xfrm>
        </p:spPr>
        <p:txBody>
          <a:bodyPr>
            <a:normAutofit fontScale="40000" lnSpcReduction="20000"/>
          </a:bodyPr>
          <a:lstStyle/>
          <a:p>
            <a:pPr marL="0" indent="0" algn="just" rtl="1">
              <a:buNone/>
            </a:pPr>
            <a:r>
              <a:rPr lang="ar-IQ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مصاعب في تركيب الجملة:</a:t>
            </a:r>
          </a:p>
          <a:p>
            <a:pPr marL="0" indent="0" algn="just" rtl="1">
              <a:buNone/>
            </a:pPr>
            <a:r>
              <a:rPr lang="ar-IQ" sz="3300" b="1" dirty="0">
                <a:solidFill>
                  <a:schemeClr val="bg1"/>
                </a:solidFill>
              </a:rPr>
              <a:t>   </a:t>
            </a:r>
            <a:r>
              <a:rPr lang="ar-IQ" sz="4500" b="1" dirty="0">
                <a:solidFill>
                  <a:schemeClr val="bg1"/>
                </a:solidFill>
              </a:rPr>
              <a:t>تتغير اللغة الإنكليزية و تتبدل بسرعة. فاللغة الإنكليزية تتقبل الكلمات الجديدة حتى العامية منها بسهولة غير عادية قد تزعج المترجم، تحتوي الكتابات الأدبية الجديدة المكتوبة باللغة الإنكليزية بالكثير من الالفاظ العامية و المستحدثة، لذا نحتاج الى القواميس الحديثة لمعرفة الكلمات الجديدة التي دخلت الى اللغة، و نحتاج الى الاطلاع المستمر على الصحف و احدث كتابات الكتاب لاستنتاج معاني الكلمات الجديدة.</a:t>
            </a:r>
            <a:endParaRPr lang="en-US" sz="4500" b="1" dirty="0">
              <a:solidFill>
                <a:schemeClr val="bg1"/>
              </a:solidFill>
            </a:endParaRPr>
          </a:p>
          <a:p>
            <a:pPr marL="0" indent="0" algn="just" rtl="1">
              <a:buNone/>
            </a:pPr>
            <a:r>
              <a:rPr lang="ar-IQ" sz="4500" b="1" dirty="0">
                <a:solidFill>
                  <a:schemeClr val="bg1"/>
                </a:solidFill>
              </a:rPr>
              <a:t>اما اللغة العربية فهي على عكس ذلك لا تتبدل و لا تتغير بنفس السرعة، و هذا يجعلنا اكثر اتصالا" بماضينا و تراثنا، و لكن يجب ان نتيح المجال لدخول الفاظ جديدة تعكس التطور التكنولوجي و الحضاري الذي نعيشه. و يمكن تقسيم اللغة العربية الى ثلاث مستويات هي:</a:t>
            </a:r>
          </a:p>
          <a:p>
            <a:pPr marL="457200" indent="-457200" algn="just" rtl="1">
              <a:buAutoNum type="arabicPeriod"/>
            </a:pPr>
            <a:r>
              <a:rPr lang="ar-IQ" sz="4500" b="1" dirty="0">
                <a:solidFill>
                  <a:schemeClr val="bg1"/>
                </a:solidFill>
              </a:rPr>
              <a:t>اللغة الفصحى التراثية: و هي لغة القرآن و السنة، و شعر القدماء و كتاباتهم.</a:t>
            </a:r>
          </a:p>
          <a:p>
            <a:pPr marL="457200" indent="-457200" algn="just" rtl="1">
              <a:buAutoNum type="arabicPeriod"/>
            </a:pPr>
            <a:r>
              <a:rPr lang="ar-IQ" sz="4500" b="1" dirty="0">
                <a:solidFill>
                  <a:schemeClr val="bg1"/>
                </a:solidFill>
              </a:rPr>
              <a:t>اللغة الفصحى المعاصرة: و هي لغة الادب الحديث، و لغة الصحف و المجلات، و هي خليط من اللغة  التراثية و اللغة العامية مع احتفاظها بالسمات النحوية و الصرفية للفصحى التراثية.</a:t>
            </a:r>
          </a:p>
          <a:p>
            <a:pPr marL="457200" indent="-457200" algn="just" rtl="1">
              <a:buAutoNum type="arabicPeriod"/>
            </a:pPr>
            <a:r>
              <a:rPr lang="ar-IQ" sz="4500" b="1" dirty="0">
                <a:solidFill>
                  <a:schemeClr val="bg1"/>
                </a:solidFill>
              </a:rPr>
              <a:t>اللغة العامية: و التي تختلف من قطر الى اخر، بل و تختلف من منطقة الى أخرى داخل القطر الواحد، و تتميز بسهولة دخول الالفاظ الجديدة عليها.</a:t>
            </a:r>
          </a:p>
          <a:p>
            <a:pPr marL="0" indent="0" algn="just" rtl="1">
              <a:buNone/>
            </a:pPr>
            <a:endParaRPr lang="ar-IQ" sz="4500" b="1" dirty="0">
              <a:solidFill>
                <a:schemeClr val="bg1"/>
              </a:solidFill>
            </a:endParaRPr>
          </a:p>
          <a:p>
            <a:pPr marL="0" indent="0" algn="just" rtl="1">
              <a:buNone/>
            </a:pPr>
            <a:r>
              <a:rPr lang="ar-IQ" sz="4500" b="1" dirty="0">
                <a:solidFill>
                  <a:schemeClr val="bg1"/>
                </a:solidFill>
              </a:rPr>
              <a:t> و الترجمة من لغة الى أخرى تقتضي منا معرفة السمات الرئيسية لأسلوب اللغتين فالترجمة ليست مجرد ترجمة معاني كلمات منفردة و لكنها ترجمة المعاني التي يقصدها كاتب النص، فالمترجم مفسر و مفهم كما يتضح من اسم </a:t>
            </a:r>
            <a:r>
              <a:rPr lang="en-US" sz="4500" b="1" dirty="0">
                <a:solidFill>
                  <a:schemeClr val="bg1"/>
                </a:solidFill>
              </a:rPr>
              <a:t>Interpreter</a:t>
            </a:r>
            <a:r>
              <a:rPr lang="ar-IQ" sz="4500" b="1" dirty="0">
                <a:solidFill>
                  <a:schemeClr val="bg1"/>
                </a:solidFill>
              </a:rPr>
              <a:t> و الذي معناه ترجمان او مفسر او شارح. و اذا كان النص غامضا" فلن يغتفر القارئ للمترجم غموض ترجمته و عدم وضوح معانيه. و لذلك فالترجمة تقتضي تحويل أسلوب لغة الى أسلوب اللغة الأخرى لتوصيل المعنى بدقة، و قد يقتضي منا هذا ترجمة صفة بجملة كاملة، او ترجمة حال بمضاف و مضاف اليه، او ترجمة جملة مبنية للمجهول بجملة مبنية للمعلوم، او غيرها من طرق التحويل التي تناسب اللغة المترجم اليها .</a:t>
            </a:r>
          </a:p>
        </p:txBody>
      </p:sp>
    </p:spTree>
    <p:extLst>
      <p:ext uri="{BB962C8B-B14F-4D97-AF65-F5344CB8AC3E}">
        <p14:creationId xmlns:p14="http://schemas.microsoft.com/office/powerpoint/2010/main" val="2488853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5B0A08C-131F-4B7D-87B8-C536ED24D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7964" y="339634"/>
            <a:ext cx="9960230" cy="6244046"/>
          </a:xfrm>
        </p:spPr>
        <p:txBody>
          <a:bodyPr>
            <a:normAutofit fontScale="25000" lnSpcReduction="20000"/>
          </a:bodyPr>
          <a:lstStyle/>
          <a:p>
            <a:pPr algn="just" rtl="1"/>
            <a:r>
              <a:rPr lang="ar-IQ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يتميز الأسلوب الإنكليزي بالتالي:</a:t>
            </a:r>
          </a:p>
          <a:p>
            <a:pPr marL="457200" indent="-457200" algn="just" rtl="1">
              <a:buAutoNum type="arabicPeriod"/>
            </a:pPr>
            <a:r>
              <a:rPr lang="ar-IQ" sz="6400" b="1" dirty="0">
                <a:solidFill>
                  <a:schemeClr val="bg1"/>
                </a:solidFill>
              </a:rPr>
              <a:t>كثرة استعمال الجمل المعقدة</a:t>
            </a:r>
            <a:r>
              <a:rPr lang="en-US" sz="6400" b="1" dirty="0">
                <a:solidFill>
                  <a:schemeClr val="bg1"/>
                </a:solidFill>
              </a:rPr>
              <a:t>complex sentences (periodic) </a:t>
            </a:r>
            <a:r>
              <a:rPr lang="ar-IQ" sz="6400" b="1" dirty="0">
                <a:solidFill>
                  <a:schemeClr val="bg1"/>
                </a:solidFill>
              </a:rPr>
              <a:t> و التي تتكون من جملة رئيسية يحمل عليها جملة او جمل فرعية، و الجملة متكاملة مثل البناء بحيث اذا انتزعنا جزء منها انهار بناء الجملة.</a:t>
            </a:r>
          </a:p>
          <a:p>
            <a:pPr algn="r" rtl="1"/>
            <a:r>
              <a:rPr lang="ar-IQ" sz="6400" b="1" cap="none" dirty="0">
                <a:solidFill>
                  <a:schemeClr val="bg1"/>
                </a:solidFill>
              </a:rPr>
              <a:t>(جملة رئيسية هي  4  محمل عليها ثلاثة جمل فرعية و هي 1،2،3)</a:t>
            </a:r>
          </a:p>
          <a:p>
            <a:pPr rtl="1"/>
            <a:r>
              <a:rPr lang="en-US" sz="6400" b="1" cap="none" dirty="0">
                <a:solidFill>
                  <a:schemeClr val="bg1"/>
                </a:solidFill>
              </a:rPr>
              <a:t>“As he believed the report (1) that said (2) their leader was ill (3), he felt sad (4)</a:t>
            </a:r>
          </a:p>
          <a:p>
            <a:pPr algn="r" rtl="1"/>
            <a:endParaRPr lang="ar-IQ" sz="6400" b="1" cap="none" dirty="0">
              <a:solidFill>
                <a:schemeClr val="bg1"/>
              </a:solidFill>
            </a:endParaRPr>
          </a:p>
          <a:p>
            <a:pPr marL="457200" indent="-457200" algn="r" rtl="1">
              <a:buFont typeface="+mj-lt"/>
              <a:buAutoNum type="arabicPeriod" startAt="2"/>
            </a:pPr>
            <a:r>
              <a:rPr lang="ar-IQ" sz="6400" b="1" cap="none" dirty="0">
                <a:solidFill>
                  <a:schemeClr val="bg1"/>
                </a:solidFill>
              </a:rPr>
              <a:t>تأجيل الخبر الرئيسي الى قرب نهاية الجملة للتشويق كما في المثال السابق.</a:t>
            </a:r>
          </a:p>
          <a:p>
            <a:pPr marL="457200" indent="-457200" algn="r" rtl="1">
              <a:buFont typeface="+mj-lt"/>
              <a:buAutoNum type="arabicPeriod" startAt="2"/>
            </a:pPr>
            <a:r>
              <a:rPr lang="ar-IQ" sz="6400" b="1" cap="none" dirty="0">
                <a:solidFill>
                  <a:schemeClr val="bg1"/>
                </a:solidFill>
              </a:rPr>
              <a:t>كثرة استعمال المبني للمجهول حتى لو كان الفاعل معروف و يذكر بعد </a:t>
            </a:r>
            <a:r>
              <a:rPr lang="en-US" sz="6400" b="1" cap="none" dirty="0">
                <a:solidFill>
                  <a:schemeClr val="bg1"/>
                </a:solidFill>
              </a:rPr>
              <a:t>by</a:t>
            </a:r>
            <a:r>
              <a:rPr lang="ar-IQ" sz="6400" b="1" cap="none" dirty="0">
                <a:solidFill>
                  <a:schemeClr val="bg1"/>
                </a:solidFill>
              </a:rPr>
              <a:t>.</a:t>
            </a:r>
          </a:p>
          <a:p>
            <a:pPr marL="457200" indent="-457200" algn="r" rtl="1">
              <a:buFont typeface="+mj-lt"/>
              <a:buAutoNum type="arabicPeriod" startAt="2"/>
            </a:pPr>
            <a:r>
              <a:rPr lang="ar-IQ" sz="6400" b="1" cap="none" dirty="0">
                <a:solidFill>
                  <a:schemeClr val="bg1"/>
                </a:solidFill>
              </a:rPr>
              <a:t>تبدأ الجملة في اللغة الإنكليزية باسم او ضمير و لا بد ان تحتوي على فعل محدود أي ليس له زمن (</a:t>
            </a:r>
            <a:r>
              <a:rPr lang="en-US" sz="6400" b="1" cap="none" dirty="0">
                <a:solidFill>
                  <a:schemeClr val="bg1"/>
                </a:solidFill>
              </a:rPr>
              <a:t>finite verb</a:t>
            </a:r>
            <a:r>
              <a:rPr lang="ar-IQ" sz="6400" b="1" cap="none" dirty="0">
                <a:solidFill>
                  <a:schemeClr val="bg1"/>
                </a:solidFill>
              </a:rPr>
              <a:t>).</a:t>
            </a:r>
          </a:p>
          <a:p>
            <a:pPr marL="457200" indent="-457200" algn="r" rtl="1">
              <a:buFont typeface="+mj-lt"/>
              <a:buAutoNum type="arabicPeriod" startAt="2"/>
            </a:pPr>
            <a:r>
              <a:rPr lang="ar-IQ" sz="6400" b="1" cap="none" dirty="0">
                <a:solidFill>
                  <a:schemeClr val="bg1"/>
                </a:solidFill>
              </a:rPr>
              <a:t>يحدد وظيفة الكلمة في الجملة الإنكليزية مكانها في الجملة، فالفاعل يتقدم الفعل و يأتي المفعول به بعد الفعل، بينما يتحدد ذلك في الجملة العربية بعلامات الاعراب.</a:t>
            </a:r>
          </a:p>
          <a:p>
            <a:pPr marL="457200" indent="-457200" algn="r" rtl="1">
              <a:buFont typeface="+mj-lt"/>
              <a:buAutoNum type="arabicPeriod" startAt="2"/>
            </a:pPr>
            <a:r>
              <a:rPr lang="ar-IQ" sz="6400" b="1" cap="none" dirty="0">
                <a:solidFill>
                  <a:schemeClr val="bg1"/>
                </a:solidFill>
              </a:rPr>
              <a:t>تحميل الأسماء بالكثير من الصفات، و كذلك تحميل الأفعال بالكثير من الظروف و الأحوال.</a:t>
            </a:r>
          </a:p>
          <a:p>
            <a:pPr marL="457200" indent="-457200" algn="r" rtl="1">
              <a:buFont typeface="+mj-lt"/>
              <a:buAutoNum type="arabicPeriod" startAt="2"/>
            </a:pPr>
            <a:r>
              <a:rPr lang="ar-IQ" sz="6400" b="1" cap="none" dirty="0">
                <a:solidFill>
                  <a:schemeClr val="bg1"/>
                </a:solidFill>
              </a:rPr>
              <a:t>كثرة استعمال المختصرات و التعبيرات الاصطلاحية </a:t>
            </a:r>
            <a:r>
              <a:rPr lang="en-US" sz="6400" b="1" cap="none" dirty="0">
                <a:solidFill>
                  <a:schemeClr val="bg1"/>
                </a:solidFill>
              </a:rPr>
              <a:t>idioms</a:t>
            </a:r>
            <a:r>
              <a:rPr lang="ar-IQ" sz="6400" b="1" cap="none" dirty="0">
                <a:solidFill>
                  <a:schemeClr val="bg1"/>
                </a:solidFill>
              </a:rPr>
              <a:t>.</a:t>
            </a:r>
          </a:p>
          <a:p>
            <a:pPr marL="457200" indent="-457200" algn="r" rtl="1">
              <a:buFont typeface="+mj-lt"/>
              <a:buAutoNum type="arabicPeriod" startAt="2"/>
            </a:pPr>
            <a:r>
              <a:rPr lang="ar-IQ" sz="6400" b="1" cap="none" dirty="0">
                <a:solidFill>
                  <a:schemeClr val="bg1"/>
                </a:solidFill>
              </a:rPr>
              <a:t>التعبير عن المشاعر بصورة مخففة، و غير مبالغ فيها و هو ما قد نسميه أسلوب التهوين </a:t>
            </a:r>
            <a:r>
              <a:rPr lang="en-US" sz="6400" b="1" cap="none" dirty="0">
                <a:solidFill>
                  <a:schemeClr val="bg1"/>
                </a:solidFill>
              </a:rPr>
              <a:t>understatement</a:t>
            </a:r>
            <a:r>
              <a:rPr lang="ar-IQ" sz="6400" b="1" cap="none" dirty="0">
                <a:solidFill>
                  <a:schemeClr val="bg1"/>
                </a:solidFill>
              </a:rPr>
              <a:t> و هو عكس المبالغة </a:t>
            </a:r>
            <a:r>
              <a:rPr lang="en-US" sz="6400" b="1" cap="none" dirty="0">
                <a:solidFill>
                  <a:schemeClr val="bg1"/>
                </a:solidFill>
              </a:rPr>
              <a:t>overstatement</a:t>
            </a:r>
            <a:r>
              <a:rPr lang="ar-IQ" sz="6400" b="1" cap="none" dirty="0">
                <a:solidFill>
                  <a:schemeClr val="bg1"/>
                </a:solidFill>
              </a:rPr>
              <a:t>.</a:t>
            </a:r>
          </a:p>
          <a:p>
            <a:pPr marL="457200" indent="-457200" algn="r" rtl="1">
              <a:buFont typeface="+mj-lt"/>
              <a:buAutoNum type="arabicPeriod" startAt="2"/>
            </a:pPr>
            <a:r>
              <a:rPr lang="ar-IQ" sz="6400" b="1" cap="none" dirty="0">
                <a:solidFill>
                  <a:schemeClr val="bg1"/>
                </a:solidFill>
              </a:rPr>
              <a:t>تجنب التعبير القاطع الحاسم مفضلين عليه التعبير الحذر المحترز حتى لو كان لا يتكلم في موضوعات علمية تحتاج الى مثل هذا الأسلوب.</a:t>
            </a:r>
            <a:endParaRPr lang="en-US" sz="6400" b="1" cap="none" dirty="0">
              <a:solidFill>
                <a:schemeClr val="bg1"/>
              </a:solidFill>
            </a:endParaRPr>
          </a:p>
          <a:p>
            <a:pPr algn="just" rtl="1"/>
            <a:endParaRPr lang="en-US" sz="6400" b="1" cap="none" dirty="0">
              <a:solidFill>
                <a:schemeClr val="bg1"/>
              </a:solidFill>
            </a:endParaRPr>
          </a:p>
          <a:p>
            <a:pPr rtl="1"/>
            <a:r>
              <a:rPr lang="en-US" sz="6400" b="1" cap="none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6895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99950-48A0-475A-9058-0F8B70179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2400"/>
            <a:ext cx="9905999" cy="6400800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ar-IQ" sz="3600" b="1" dirty="0">
                <a:solidFill>
                  <a:schemeClr val="bg1"/>
                </a:solidFill>
              </a:rPr>
              <a:t>الأسلوب العربي يتميز بالتالي:</a:t>
            </a:r>
          </a:p>
          <a:p>
            <a:pPr marL="457200" indent="-457200" algn="just" rtl="1">
              <a:buAutoNum type="arabicPeriod"/>
            </a:pPr>
            <a:r>
              <a:rPr lang="ar-IQ" b="1" dirty="0">
                <a:solidFill>
                  <a:schemeClr val="bg1"/>
                </a:solidFill>
              </a:rPr>
              <a:t>يتكون النص من وحدات صغيرة، كل وحدة قائمة بذاتها، أي جوهر فرد </a:t>
            </a:r>
            <a:r>
              <a:rPr lang="en-US" b="1" dirty="0">
                <a:solidFill>
                  <a:schemeClr val="bg1"/>
                </a:solidFill>
              </a:rPr>
              <a:t>Atom</a:t>
            </a:r>
            <a:r>
              <a:rPr lang="ar-IQ" b="1" dirty="0">
                <a:solidFill>
                  <a:schemeClr val="bg1"/>
                </a:solidFill>
              </a:rPr>
              <a:t> (و من هنا جاءت تسمية اللغات السامية </a:t>
            </a:r>
            <a:r>
              <a:rPr lang="en-US" b="1" dirty="0">
                <a:solidFill>
                  <a:schemeClr val="bg1"/>
                </a:solidFill>
              </a:rPr>
              <a:t>Atomic Languages</a:t>
            </a:r>
            <a:r>
              <a:rPr lang="ar-IQ" b="1" dirty="0">
                <a:solidFill>
                  <a:schemeClr val="bg1"/>
                </a:solidFill>
              </a:rPr>
              <a:t>) و ترتبط هذه الجمل ببعضها بأربطة خفيفة من حروف العطف اكثرها استعمالا" حرفا الــ   "و"    و   الـــ   "ف" .</a:t>
            </a:r>
          </a:p>
          <a:p>
            <a:pPr marL="457200" indent="-457200" algn="just" rtl="1">
              <a:buAutoNum type="arabicPeriod"/>
            </a:pPr>
            <a:r>
              <a:rPr lang="ar-IQ" b="1" dirty="0">
                <a:solidFill>
                  <a:schemeClr val="bg1"/>
                </a:solidFill>
              </a:rPr>
              <a:t>لا يصبر المترجم العربي على انتظار الجملة التي تحمل الخبر الرئيسي فهو يتعجلها.</a:t>
            </a:r>
          </a:p>
          <a:p>
            <a:pPr marL="457200" indent="-457200" algn="just" rtl="1">
              <a:buAutoNum type="arabicPeriod"/>
            </a:pPr>
            <a:r>
              <a:rPr lang="ar-IQ" b="1" dirty="0">
                <a:solidFill>
                  <a:schemeClr val="bg1"/>
                </a:solidFill>
              </a:rPr>
              <a:t>يستعمل المبني للمجهول في حالة عدم ذكر الفاعل فقط.</a:t>
            </a:r>
          </a:p>
          <a:p>
            <a:pPr marL="457200" indent="-457200" algn="just" rtl="1">
              <a:buAutoNum type="arabicPeriod"/>
            </a:pPr>
            <a:r>
              <a:rPr lang="ar-IQ" b="1" dirty="0">
                <a:solidFill>
                  <a:schemeClr val="bg1"/>
                </a:solidFill>
              </a:rPr>
              <a:t>تبدأ الجملة العربية غالبا" بفعل و تسمى جملة فعلية و تشير عادة الى الحدوث و التجدد مثلا" (يحارب الرجال)، أو تبدأ باسم و تسمى جملة اسمية و اذا كان خبرها اسما" أيضا  فهي تعني الاستمرار او الدوام مثلا" (الرجال محاربون)، اما اذا كان خبرها جملة فعلية مضارع فتعني الحدوث و التجدد أيضا" لأنها في حقيقتها جملة فعلية تقدم فاعلها و اصبح  مثلا" (الرجال يحاربون).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44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7D1EB-A76E-439D-B45A-CB0A4ABB5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96005"/>
            <a:ext cx="9905998" cy="766145"/>
          </a:xfrm>
        </p:spPr>
        <p:txBody>
          <a:bodyPr>
            <a:normAutofit/>
          </a:bodyPr>
          <a:lstStyle/>
          <a:p>
            <a:pPr algn="r" rtl="1"/>
            <a:r>
              <a:rPr lang="ar-IQ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اختلافات بين الإنكليزية البريطانية و الإنكليزية الامريكية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BD67F-96D3-432B-9D9B-BA34076E1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862150"/>
            <a:ext cx="9905999" cy="4929051"/>
          </a:xfrm>
        </p:spPr>
        <p:txBody>
          <a:bodyPr/>
          <a:lstStyle/>
          <a:p>
            <a:pPr marL="0" indent="0" algn="r" rtl="1">
              <a:buNone/>
            </a:pPr>
            <a:r>
              <a:rPr lang="ar-IQ" b="1" dirty="0">
                <a:solidFill>
                  <a:schemeClr val="bg1"/>
                </a:solidFill>
              </a:rPr>
              <a:t>هنالك بعض الاختلافات في معاني الكلمات بين الإنكليزية البريطانية و الإنكليزية الامريكية من خلال الكلمات التالية:</a:t>
            </a:r>
          </a:p>
          <a:p>
            <a:pPr marL="0" indent="0" algn="r" rtl="1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1A70DE-599B-498D-A9EC-9919C1CBD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952026"/>
            <a:ext cx="11364685" cy="460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61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913468-898D-439A-A4BC-F7D964C2E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54" y="250645"/>
            <a:ext cx="10529454" cy="3724348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C4032F-C14C-4179-8231-528D1833E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4509" y="4150945"/>
            <a:ext cx="10252363" cy="150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0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1822</TotalTime>
  <Words>1472</Words>
  <Application>Microsoft Office PowerPoint</Application>
  <PresentationFormat>Widescreen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Trebuchet MS</vt:lpstr>
      <vt:lpstr>Tw Cen MT</vt:lpstr>
      <vt:lpstr>Circuit</vt:lpstr>
      <vt:lpstr>كيــف تترجـــم نصــا"</vt:lpstr>
      <vt:lpstr>نستخدم الخطوات التالية للترجمة:</vt:lpstr>
      <vt:lpstr>ملاحظـــــات</vt:lpstr>
      <vt:lpstr>قواعــــد الترجمـــــــــــــــــة</vt:lpstr>
      <vt:lpstr>PowerPoint Presentation</vt:lpstr>
      <vt:lpstr>PowerPoint Presentation</vt:lpstr>
      <vt:lpstr>PowerPoint Presentation</vt:lpstr>
      <vt:lpstr>اختلافات بين الإنكليزية البريطانية و الإنكليزية الامريكية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كيــف تترجـــم نصــا"</dc:title>
  <dc:creator>acer</dc:creator>
  <cp:lastModifiedBy>Lenovo</cp:lastModifiedBy>
  <cp:revision>26</cp:revision>
  <dcterms:created xsi:type="dcterms:W3CDTF">2020-04-11T13:23:38Z</dcterms:created>
  <dcterms:modified xsi:type="dcterms:W3CDTF">2022-11-29T17:24:40Z</dcterms:modified>
</cp:coreProperties>
</file>