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73" r:id="rId3"/>
    <p:sldId id="274" r:id="rId4"/>
    <p:sldId id="275" r:id="rId5"/>
    <p:sldId id="276" r:id="rId6"/>
    <p:sldId id="265" r:id="rId7"/>
    <p:sldId id="266" r:id="rId8"/>
    <p:sldId id="267" r:id="rId9"/>
    <p:sldId id="268" r:id="rId10"/>
    <p:sldId id="269" r:id="rId11"/>
    <p:sldId id="270" r:id="rId12"/>
    <p:sldId id="272"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37F867-489A-4233-9F1E-335524A9D156}">
          <p14:sldIdLst>
            <p14:sldId id="256"/>
            <p14:sldId id="273"/>
            <p14:sldId id="274"/>
            <p14:sldId id="275"/>
            <p14:sldId id="276"/>
          </p14:sldIdLst>
        </p14:section>
        <p14:section name="Untitled Section" id="{CDE2B62C-C57E-461B-BD3F-923FD2999E22}">
          <p14:sldIdLst>
            <p14:sldId id="265"/>
            <p14:sldId id="266"/>
            <p14:sldId id="267"/>
            <p14:sldId id="268"/>
            <p14:sldId id="269"/>
            <p14:sldId id="270"/>
            <p14:sldId id="272"/>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AB1537-80F8-493B-BDB5-F197F1815847}" type="datetimeFigureOut">
              <a:rPr lang="en-US" smtClean="0"/>
              <a:t>11/29/2022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847E7E-C9E8-45DC-9B9A-8E4675453E17}" type="slidenum">
              <a:rPr lang="en-US" smtClean="0"/>
              <a:t>‹#›</a:t>
            </a:fld>
            <a:endParaRPr lang="en-US"/>
          </a:p>
        </p:txBody>
      </p:sp>
    </p:spTree>
    <p:extLst>
      <p:ext uri="{BB962C8B-B14F-4D97-AF65-F5344CB8AC3E}">
        <p14:creationId xmlns:p14="http://schemas.microsoft.com/office/powerpoint/2010/main" val="206020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7F1C72-C78A-4185-8D05-3F8AC568E782}" type="datetime1">
              <a:rPr lang="en-US" smtClean="0"/>
              <a:t>11/29/2022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FC2CC1-65BF-4369-9518-B9703034BAA9}" type="datetime1">
              <a:rPr lang="en-US" smtClean="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35B863-20AA-497B-A0F8-832601ACD488}" type="datetime1">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CD8E33-5081-4E62-8B2C-D88D20404BE8}" type="datetime1">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64EAA9-2557-4C13-AD24-C245A368F9A2}" type="datetime1">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05D6B2-8FAF-44DC-95B4-3173A57E9512}" type="datetime1">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D9627D-AF07-445F-B2EF-6C4DECD3FBFE}" type="datetime1">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DA07A9-5B67-49DB-8C39-290A74673BF4}" type="datetime1">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EA6853-AA42-4B6B-87E6-8802412B64AD}" type="datetime1">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FAD590-7828-4E2F-BC7A-EC48481E6474}" type="datetime1">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303063-37E0-436F-85BE-676CB7C5B1E8}" type="datetime1">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4DBA36-2700-464D-9BBF-BE8D1E9C103C}" type="datetime1">
              <a:rPr lang="en-US" smtClean="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06FBA2-4DAE-4CBB-AEB2-1CC5B1235297}" type="datetime1">
              <a:rPr lang="en-US" smtClean="0"/>
              <a:t>11/29/2022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3E98FE-1967-47C1-8BD9-02FBCC99071B}" type="datetime1">
              <a:rPr lang="en-US" smtClean="0"/>
              <a:t>11/29/2022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CDA76-B4AE-47AB-B40E-85FB94884B8F}" type="datetime1">
              <a:rPr lang="en-US" smtClean="0"/>
              <a:t>11/29/2022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EC2717-6387-44A6-AB3F-36661D83A7D3}" type="datetime1">
              <a:rPr lang="en-US" smtClean="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D57451-3B07-4C7C-9FDC-BD7D32D25060}" type="datetime1">
              <a:rPr lang="en-US" smtClean="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36ACAE1-3D72-4057-8550-70E29F4DCC6A}" type="datetime1">
              <a:rPr lang="en-US" smtClean="0"/>
              <a:t>11/29/2022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2384" y="3567259"/>
            <a:ext cx="8574622" cy="1749498"/>
          </a:xfrm>
        </p:spPr>
        <p:txBody>
          <a:bodyPr>
            <a:normAutofit fontScale="90000"/>
          </a:bodyPr>
          <a:lstStyle/>
          <a:p>
            <a:pPr algn="ctr" rtl="0"/>
            <a:r>
              <a:rPr lang="en-US" sz="9600" b="1" dirty="0">
                <a:effectLst>
                  <a:outerShdw blurRad="38100" dist="38100" dir="2700000" algn="tl">
                    <a:srgbClr val="000000">
                      <a:alpha val="43137"/>
                    </a:srgbClr>
                  </a:outerShdw>
                </a:effectLst>
              </a:rPr>
              <a:t>MEANING</a:t>
            </a:r>
            <a:br>
              <a:rPr lang="en-US" sz="9600" b="1" dirty="0">
                <a:effectLst>
                  <a:outerShdw blurRad="38100" dist="38100" dir="2700000" algn="tl">
                    <a:srgbClr val="000000">
                      <a:alpha val="43137"/>
                    </a:srgbClr>
                  </a:outerShdw>
                </a:effectLst>
              </a:rPr>
            </a:br>
            <a:r>
              <a:rPr lang="en-US" sz="9600" b="1" dirty="0">
                <a:effectLst>
                  <a:outerShdw blurRad="38100" dist="38100" dir="2700000" algn="tl">
                    <a:srgbClr val="000000">
                      <a:alpha val="43137"/>
                    </a:srgbClr>
                  </a:outerShdw>
                </a:effectLst>
              </a:rPr>
              <a:t> and TRANSLATION</a:t>
            </a:r>
            <a:endParaRPr lang="ar-IQ" sz="9600" b="1" dirty="0">
              <a:effectLst>
                <a:outerShdw blurRad="38100" dist="38100" dir="2700000" algn="tl">
                  <a:srgbClr val="000000">
                    <a:alpha val="43137"/>
                  </a:srgbClr>
                </a:outerShdw>
              </a:effectLst>
            </a:endParaRPr>
          </a:p>
        </p:txBody>
      </p:sp>
      <p:sp>
        <p:nvSpPr>
          <p:cNvPr id="5" name="Slide Number Placeholder 4">
            <a:extLst>
              <a:ext uri="{FF2B5EF4-FFF2-40B4-BE49-F238E27FC236}">
                <a16:creationId xmlns:a16="http://schemas.microsoft.com/office/drawing/2014/main" id="{851DA3F0-135D-48D5-A559-5EE31240E87B}"/>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386906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1734" y="281237"/>
            <a:ext cx="8596668" cy="685800"/>
          </a:xfrm>
        </p:spPr>
        <p:txBody>
          <a:bodyPr anchor="ctr">
            <a:normAutofit fontScale="90000"/>
          </a:bodyPr>
          <a:lstStyle/>
          <a:p>
            <a:pPr algn="ctr" rtl="0"/>
            <a:r>
              <a:rPr lang="en-US" dirty="0">
                <a:solidFill>
                  <a:schemeClr val="tx1"/>
                </a:solidFill>
              </a:rPr>
              <a:t>Information in Monolingual Dictionaries</a:t>
            </a:r>
            <a:endParaRPr lang="ar-IQ" dirty="0">
              <a:solidFill>
                <a:schemeClr val="tx1"/>
              </a:solidFill>
            </a:endParaRPr>
          </a:p>
        </p:txBody>
      </p:sp>
      <p:sp>
        <p:nvSpPr>
          <p:cNvPr id="3" name="Content Placeholder 2"/>
          <p:cNvSpPr>
            <a:spLocks noGrp="1"/>
          </p:cNvSpPr>
          <p:nvPr>
            <p:ph idx="1"/>
          </p:nvPr>
        </p:nvSpPr>
        <p:spPr>
          <a:xfrm>
            <a:off x="1957124" y="1228294"/>
            <a:ext cx="9076764" cy="5113514"/>
          </a:xfrm>
        </p:spPr>
        <p:txBody>
          <a:bodyPr>
            <a:normAutofit fontScale="70000" lnSpcReduction="20000"/>
          </a:bodyPr>
          <a:lstStyle/>
          <a:p>
            <a:pPr marL="0" indent="0" algn="just" rtl="0">
              <a:buNone/>
            </a:pPr>
            <a:r>
              <a:rPr lang="en-US" dirty="0"/>
              <a:t>Monolingual dictionaries provide users with various kinds of information about lexical items. For example, the average English monolingual desk dictionary like </a:t>
            </a:r>
            <a:r>
              <a:rPr lang="en-US" b="1" i="1" dirty="0"/>
              <a:t>The Random House College Dictionary or The Webster’s Collegiate Dictionary </a:t>
            </a:r>
            <a:r>
              <a:rPr lang="en-US" dirty="0"/>
              <a:t>usually furnishes the user with phonological, syntactic, semantic, and etymological information about English words, among their other things.</a:t>
            </a:r>
          </a:p>
          <a:p>
            <a:pPr marL="0" indent="0" algn="just" rtl="0">
              <a:buNone/>
            </a:pPr>
            <a:endParaRPr lang="en-US" dirty="0"/>
          </a:p>
          <a:p>
            <a:pPr marL="0" indent="0" algn="just" rtl="0">
              <a:buNone/>
            </a:pPr>
            <a:r>
              <a:rPr lang="en-US" sz="2400" b="1" dirty="0"/>
              <a:t>First: (Phonological Information)</a:t>
            </a:r>
          </a:p>
          <a:p>
            <a:pPr marL="0" indent="0" algn="just" rtl="0">
              <a:buNone/>
            </a:pPr>
            <a:r>
              <a:rPr lang="en-US" dirty="0"/>
              <a:t>It consists of phonemic transcription that indicates the pronunciation of the word, its syllable structure, and its stress pattern including both primary and secondary stress assignment in multi-syllabic words. For example :</a:t>
            </a:r>
          </a:p>
          <a:p>
            <a:pPr marL="0" indent="0" algn="just" rtl="0">
              <a:buNone/>
            </a:pPr>
            <a:r>
              <a:rPr lang="en-US" b="1" i="1" dirty="0"/>
              <a:t>Narcotism ( </a:t>
            </a:r>
            <a:r>
              <a:rPr lang="en-US" b="1" i="1" dirty="0" err="1"/>
              <a:t>nár</a:t>
            </a:r>
            <a:r>
              <a:rPr lang="en-US" b="1" i="1" dirty="0"/>
              <a:t> k </a:t>
            </a:r>
            <a:r>
              <a:rPr lang="en-US" b="1" i="1" dirty="0" err="1"/>
              <a:t>tì</a:t>
            </a:r>
            <a:r>
              <a:rPr lang="en-US" b="1" i="1" dirty="0"/>
              <a:t> m ).</a:t>
            </a:r>
          </a:p>
          <a:p>
            <a:pPr marL="0" indent="0" algn="just" rtl="0">
              <a:buNone/>
            </a:pPr>
            <a:endParaRPr lang="en-US" i="1" dirty="0"/>
          </a:p>
          <a:p>
            <a:pPr marL="0" indent="0" algn="just" rtl="0">
              <a:buNone/>
            </a:pPr>
            <a:r>
              <a:rPr lang="en-US" sz="2400" b="1" dirty="0"/>
              <a:t>Second: ( Syntactic Information )</a:t>
            </a:r>
          </a:p>
          <a:p>
            <a:pPr marL="0" indent="0" algn="just" rtl="0">
              <a:buNone/>
            </a:pPr>
            <a:r>
              <a:rPr lang="en-US" dirty="0"/>
              <a:t>It indicates the part of speech of the word, that is, whether it is a noun, verb, adjective, or adverb, and also shows whether a verb is transitive or intransitive. For example:</a:t>
            </a:r>
          </a:p>
          <a:p>
            <a:pPr marL="0" indent="0" algn="just" rtl="0">
              <a:buNone/>
            </a:pPr>
            <a:r>
              <a:rPr lang="en-US" b="1" dirty="0"/>
              <a:t>Excite ( transitive verb)</a:t>
            </a:r>
          </a:p>
          <a:p>
            <a:pPr marL="0" indent="0" algn="just" rtl="0">
              <a:buNone/>
            </a:pPr>
            <a:r>
              <a:rPr lang="en-US" b="1" dirty="0"/>
              <a:t>Excitement (noun)</a:t>
            </a:r>
          </a:p>
          <a:p>
            <a:pPr marL="0" indent="0" algn="just" rtl="0">
              <a:buNone/>
            </a:pPr>
            <a:endParaRPr lang="en-US" sz="2400" b="1" dirty="0"/>
          </a:p>
        </p:txBody>
      </p:sp>
      <p:sp>
        <p:nvSpPr>
          <p:cNvPr id="6" name="Slide Number Placeholder 5">
            <a:extLst>
              <a:ext uri="{FF2B5EF4-FFF2-40B4-BE49-F238E27FC236}">
                <a16:creationId xmlns:a16="http://schemas.microsoft.com/office/drawing/2014/main" id="{5B7343F1-9C08-4194-B452-ED3F1D233E34}"/>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3665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0169" y="305441"/>
            <a:ext cx="10048026" cy="6552559"/>
          </a:xfrm>
        </p:spPr>
        <p:txBody>
          <a:bodyPr anchor="t">
            <a:noAutofit/>
          </a:bodyPr>
          <a:lstStyle/>
          <a:p>
            <a:pPr marL="0" indent="0" algn="l" rtl="0">
              <a:buNone/>
            </a:pPr>
            <a:r>
              <a:rPr lang="en-US" sz="2000" b="1" dirty="0">
                <a:solidFill>
                  <a:schemeClr val="tx1"/>
                </a:solidFill>
                <a:latin typeface="Arial" panose="020B0604020202020204" pitchFamily="34" charset="0"/>
                <a:cs typeface="Arial" panose="020B0604020202020204" pitchFamily="34" charset="0"/>
              </a:rPr>
              <a:t>Thirdly: ( Semantic information ) </a:t>
            </a:r>
          </a:p>
          <a:p>
            <a:pPr marL="0" indent="0" algn="just" rtl="0">
              <a:buNone/>
            </a:pPr>
            <a:r>
              <a:rPr lang="en-US" sz="1800" dirty="0">
                <a:solidFill>
                  <a:schemeClr val="tx1"/>
                </a:solidFill>
                <a:latin typeface="Arial" panose="020B0604020202020204" pitchFamily="34" charset="0"/>
                <a:cs typeface="Arial" panose="020B0604020202020204" pitchFamily="34" charset="0"/>
              </a:rPr>
              <a:t>It forms the core of what dictionary-makers do, as it revolves around the meanings of words in a language. So, the dictionary lists the various senses of words, occasionally giving some pictures of objects in the real world and some example sentences to illustrate rather abstract senses. It may refer to synonyms and antonyms of a given word in the course of explaining what word means. For example, </a:t>
            </a:r>
            <a:r>
              <a:rPr lang="en-US" sz="1800" b="1" i="1" dirty="0">
                <a:solidFill>
                  <a:schemeClr val="tx1"/>
                </a:solidFill>
                <a:latin typeface="Arial" panose="020B0604020202020204" pitchFamily="34" charset="0"/>
                <a:cs typeface="Arial" panose="020B0604020202020204" pitchFamily="34" charset="0"/>
              </a:rPr>
              <a:t>The Random House College Dictionary</a:t>
            </a:r>
            <a:r>
              <a:rPr lang="en-US" sz="1800" dirty="0">
                <a:solidFill>
                  <a:schemeClr val="tx1"/>
                </a:solidFill>
                <a:latin typeface="Arial" panose="020B0604020202020204" pitchFamily="34" charset="0"/>
                <a:cs typeface="Arial" panose="020B0604020202020204" pitchFamily="34" charset="0"/>
              </a:rPr>
              <a:t> lists the senses of the word </a:t>
            </a:r>
            <a:r>
              <a:rPr lang="en-US" sz="1800" b="1" i="1" dirty="0">
                <a:solidFill>
                  <a:schemeClr val="tx1"/>
                </a:solidFill>
                <a:latin typeface="Arial" panose="020B0604020202020204" pitchFamily="34" charset="0"/>
                <a:cs typeface="Arial" panose="020B0604020202020204" pitchFamily="34" charset="0"/>
              </a:rPr>
              <a:t>excess</a:t>
            </a:r>
            <a:r>
              <a:rPr lang="en-US" sz="1800" dirty="0">
                <a:solidFill>
                  <a:schemeClr val="tx1"/>
                </a:solidFill>
                <a:latin typeface="Arial" panose="020B0604020202020204" pitchFamily="34" charset="0"/>
                <a:cs typeface="Arial" panose="020B0604020202020204" pitchFamily="34" charset="0"/>
              </a:rPr>
              <a:t> and also mentions its synonyms and antonyms.</a:t>
            </a:r>
          </a:p>
          <a:p>
            <a:pPr marL="0" indent="0" algn="just" rtl="0">
              <a:buNone/>
            </a:pPr>
            <a:endParaRPr lang="en-US" sz="1800" dirty="0">
              <a:solidFill>
                <a:schemeClr val="tx1"/>
              </a:solidFill>
              <a:latin typeface="Arial" panose="020B0604020202020204" pitchFamily="34" charset="0"/>
              <a:cs typeface="Arial" panose="020B0604020202020204" pitchFamily="34" charset="0"/>
            </a:endParaRPr>
          </a:p>
          <a:p>
            <a:pPr marL="0" indent="0" algn="l" rtl="0">
              <a:buNone/>
            </a:pPr>
            <a:r>
              <a:rPr lang="en-US" sz="2000" b="1" dirty="0">
                <a:latin typeface="Arial" panose="020B0604020202020204" pitchFamily="34" charset="0"/>
                <a:cs typeface="Arial" panose="020B0604020202020204" pitchFamily="34" charset="0"/>
              </a:rPr>
              <a:t>Fourthly: Etymological information</a:t>
            </a:r>
          </a:p>
          <a:p>
            <a:pPr marL="0" indent="0" algn="l" rtl="0">
              <a:buNone/>
            </a:pPr>
            <a:r>
              <a:rPr lang="en-US" sz="1800" dirty="0">
                <a:latin typeface="Arial" panose="020B0604020202020204" pitchFamily="34" charset="0"/>
                <a:cs typeface="Arial" panose="020B0604020202020204" pitchFamily="34" charset="0"/>
              </a:rPr>
              <a:t>It is the study of the history of words, their origins (Latin, French, .etc.), and how their form and meaning have changed over time. By extension, the term "the etymology (of a word)" means the origin of the particular word. When talking about place names, there is a specific term, toponymy. </a:t>
            </a:r>
          </a:p>
          <a:p>
            <a:pPr marL="0" indent="0" algn="l" rtl="0">
              <a:buNone/>
            </a:pPr>
            <a:r>
              <a:rPr lang="en-US" sz="1800" dirty="0">
                <a:latin typeface="Arial" panose="020B0604020202020204" pitchFamily="34" charset="0"/>
                <a:cs typeface="Arial" panose="020B0604020202020204" pitchFamily="34" charset="0"/>
              </a:rPr>
              <a:t>The following English words have been acquired either directly from Arabic or else indirectly by passing from Arabic into other languages and then into English. For example:</a:t>
            </a:r>
          </a:p>
          <a:p>
            <a:pPr marL="0" indent="0" algn="l" rtl="0">
              <a:buNone/>
            </a:pPr>
            <a:r>
              <a:rPr lang="en-US" sz="1800" dirty="0"/>
              <a:t>Some words used in English in talking about Arabic music: </a:t>
            </a:r>
            <a:r>
              <a:rPr lang="en-US" sz="1800" b="1" dirty="0" err="1"/>
              <a:t>Baladi</a:t>
            </a:r>
            <a:r>
              <a:rPr lang="en-US" sz="1800" b="1" dirty="0"/>
              <a:t>, </a:t>
            </a:r>
            <a:r>
              <a:rPr lang="en-US" sz="1800" b="1" dirty="0" err="1"/>
              <a:t>Mawal</a:t>
            </a:r>
            <a:r>
              <a:rPr lang="en-US" sz="1800" b="1" dirty="0"/>
              <a:t>, </a:t>
            </a:r>
            <a:r>
              <a:rPr lang="en-US" sz="1800" b="1" dirty="0" err="1"/>
              <a:t>Mizmar</a:t>
            </a:r>
            <a:r>
              <a:rPr lang="en-US" sz="1800" b="1" dirty="0"/>
              <a:t>, Oud, </a:t>
            </a:r>
            <a:r>
              <a:rPr lang="en-US" sz="1800" b="1" dirty="0" err="1"/>
              <a:t>Qanun</a:t>
            </a:r>
            <a:r>
              <a:rPr lang="en-US" sz="1800" b="1" dirty="0"/>
              <a:t>, etc.</a:t>
            </a:r>
          </a:p>
          <a:p>
            <a:pPr marL="0" indent="0" algn="l" rtl="0">
              <a:buNone/>
            </a:pPr>
            <a:r>
              <a:rPr lang="en-US" sz="1800" b="1" dirty="0"/>
              <a:t>Arabic cuisine words</a:t>
            </a:r>
            <a:r>
              <a:rPr lang="en-US" sz="1800" dirty="0"/>
              <a:t> part of the vocabulary of Middle Eastern cuisine is from Turkish, not Arabic. The following words are from Arabic, although some of them have entered Western European languages via Turkish, like </a:t>
            </a:r>
            <a:r>
              <a:rPr lang="en-US" sz="1800" b="1" dirty="0"/>
              <a:t>Baba </a:t>
            </a:r>
            <a:r>
              <a:rPr lang="en-US" sz="1800" b="1" dirty="0" err="1"/>
              <a:t>ghanoush</a:t>
            </a:r>
            <a:r>
              <a:rPr lang="en-US" sz="1800" b="1" dirty="0"/>
              <a:t>, Falafel, Hummus, Kibbeh, Kabab, etc.</a:t>
            </a:r>
          </a:p>
          <a:p>
            <a:pPr marL="0" indent="0" algn="l" rtl="0">
              <a:buNone/>
            </a:pPr>
            <a:endParaRPr lang="en-US" sz="1800" dirty="0">
              <a:latin typeface="Arial" panose="020B0604020202020204" pitchFamily="34" charset="0"/>
              <a:cs typeface="Arial" panose="020B0604020202020204" pitchFamily="34" charset="0"/>
            </a:endParaRPr>
          </a:p>
          <a:p>
            <a:pPr marL="0" indent="0" algn="l" rtl="0">
              <a:buNone/>
            </a:pPr>
            <a:endParaRPr lang="en-US" sz="18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4AF04710-37A7-485B-9786-7089E6A99CE8}"/>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956617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5594" y="382137"/>
            <a:ext cx="10754436" cy="6318914"/>
          </a:xfrm>
        </p:spPr>
        <p:txBody>
          <a:bodyPr>
            <a:normAutofit fontScale="55000" lnSpcReduction="20000"/>
          </a:bodyPr>
          <a:lstStyle/>
          <a:p>
            <a:pPr marL="0" lvl="0" indent="0" algn="just" rtl="0">
              <a:buNone/>
            </a:pPr>
            <a:r>
              <a:rPr lang="en-US" sz="4400" b="1" dirty="0">
                <a:latin typeface="Arial" panose="020B0604020202020204" pitchFamily="34" charset="0"/>
                <a:cs typeface="Arial" panose="020B0604020202020204" pitchFamily="34" charset="0"/>
              </a:rPr>
              <a:t>Each Translator Has Skills That Are Needed In His Job:</a:t>
            </a:r>
          </a:p>
          <a:p>
            <a:pPr marL="0" lvl="0" indent="0" algn="just" rtl="0">
              <a:buNone/>
            </a:pPr>
            <a:r>
              <a:rPr lang="en-US" sz="3600" dirty="0">
                <a:latin typeface="Arial" panose="020B0604020202020204" pitchFamily="34" charset="0"/>
                <a:cs typeface="Arial" panose="020B0604020202020204" pitchFamily="34" charset="0"/>
              </a:rPr>
              <a:t>1. The translator must fully understand the sense or meaning of the original matter.</a:t>
            </a:r>
          </a:p>
          <a:p>
            <a:pPr marL="355600" lvl="0" indent="-355600" algn="just" rtl="0">
              <a:buNone/>
            </a:pPr>
            <a:r>
              <a:rPr lang="en-US" sz="3600" dirty="0">
                <a:latin typeface="Arial" panose="020B0604020202020204" pitchFamily="34" charset="0"/>
                <a:cs typeface="Arial" panose="020B0604020202020204" pitchFamily="34" charset="0"/>
              </a:rPr>
              <a:t>2. The translator should poses a perfect knowledge of both the source and target language.</a:t>
            </a:r>
          </a:p>
          <a:p>
            <a:pPr marL="0" lvl="0" indent="0" algn="just" rtl="0">
              <a:buNone/>
            </a:pPr>
            <a:r>
              <a:rPr lang="en-US" sz="3600" dirty="0">
                <a:latin typeface="Arial" panose="020B0604020202020204" pitchFamily="34" charset="0"/>
                <a:cs typeface="Arial" panose="020B0604020202020204" pitchFamily="34" charset="0"/>
              </a:rPr>
              <a:t>3. The translator should avoid what is referred to as word-for-word renderings.</a:t>
            </a:r>
          </a:p>
          <a:p>
            <a:pPr marL="268288" lvl="0" indent="-268288" algn="just" rtl="0">
              <a:buNone/>
            </a:pPr>
            <a:r>
              <a:rPr lang="en-US" sz="3600" dirty="0">
                <a:latin typeface="Arial" panose="020B0604020202020204" pitchFamily="34" charset="0"/>
                <a:cs typeface="Arial" panose="020B0604020202020204" pitchFamily="34" charset="0"/>
              </a:rPr>
              <a:t>4. The translator is advised to use such forms of speech that are in common use on the part of the receivers of the translated text.</a:t>
            </a:r>
          </a:p>
          <a:p>
            <a:pPr marL="273050" lvl="0" indent="-273050" algn="just" rtl="0">
              <a:buNone/>
            </a:pPr>
            <a:r>
              <a:rPr lang="en-US" sz="3600" dirty="0">
                <a:latin typeface="Arial" panose="020B0604020202020204" pitchFamily="34" charset="0"/>
                <a:cs typeface="Arial" panose="020B0604020202020204" pitchFamily="34" charset="0"/>
              </a:rPr>
              <a:t>5. The translator should choose and use his words in an appropriate way so as to produce the correct tune.</a:t>
            </a:r>
          </a:p>
          <a:p>
            <a:pPr marL="273050" lvl="0" indent="-273050" algn="just" rtl="0">
              <a:buNone/>
            </a:pPr>
            <a:r>
              <a:rPr lang="en-US" sz="3600" dirty="0">
                <a:latin typeface="Arial" panose="020B0604020202020204" pitchFamily="34" charset="0"/>
                <a:cs typeface="Arial" panose="020B0604020202020204" pitchFamily="34" charset="0"/>
              </a:rPr>
              <a:t>6. The most obvious skill that translators need is the ability to read and write, and understand a second language.</a:t>
            </a:r>
          </a:p>
          <a:p>
            <a:pPr marL="273050" lvl="0" indent="-273050" algn="just" rtl="0">
              <a:buNone/>
            </a:pPr>
            <a:r>
              <a:rPr lang="en-US" sz="3600" dirty="0">
                <a:latin typeface="Arial" panose="020B0604020202020204" pitchFamily="34" charset="0"/>
                <a:cs typeface="Arial" panose="020B0604020202020204" pitchFamily="34" charset="0"/>
              </a:rPr>
              <a:t>7. Translators must be able to receive ideas in one language and express them in another.</a:t>
            </a:r>
          </a:p>
          <a:p>
            <a:pPr marL="273050" lvl="0" indent="-273050" algn="just" rtl="0">
              <a:buNone/>
            </a:pPr>
            <a:r>
              <a:rPr lang="en-US" sz="3600" dirty="0">
                <a:latin typeface="Arial" panose="020B0604020202020204" pitchFamily="34" charset="0"/>
                <a:cs typeface="Arial" panose="020B0604020202020204" pitchFamily="34" charset="0"/>
              </a:rPr>
              <a:t>8. In addition to knowing a second language, translators need to know as much as possible about many things as possible.</a:t>
            </a:r>
          </a:p>
          <a:p>
            <a:pPr marL="174625" lvl="0" indent="-174625" algn="just" rtl="0">
              <a:buNone/>
            </a:pPr>
            <a:r>
              <a:rPr lang="en-US" sz="3600" dirty="0">
                <a:latin typeface="Arial" panose="020B0604020202020204" pitchFamily="34" charset="0"/>
                <a:cs typeface="Arial" panose="020B0604020202020204" pitchFamily="34" charset="0"/>
              </a:rPr>
              <a:t>9.Translators also need a thorough knowledge of the “ tools of the trade” ( dictionaries, encyclopedias, reference books, catalogs, bibliographies, etc. ) where to find them and when to use them.</a:t>
            </a:r>
          </a:p>
          <a:p>
            <a:pPr marL="0" indent="0" algn="just" rtl="0">
              <a:buNone/>
            </a:pPr>
            <a:r>
              <a:rPr lang="en-US" sz="3600" dirty="0">
                <a:latin typeface="Arial" panose="020B0604020202020204" pitchFamily="34" charset="0"/>
                <a:cs typeface="Arial" panose="020B0604020202020204" pitchFamily="34" charset="0"/>
              </a:rPr>
              <a:t> </a:t>
            </a:r>
          </a:p>
          <a:p>
            <a:endParaRPr lang="en-US" dirty="0"/>
          </a:p>
        </p:txBody>
      </p:sp>
      <p:sp>
        <p:nvSpPr>
          <p:cNvPr id="5" name="Slide Number Placeholder 4">
            <a:extLst>
              <a:ext uri="{FF2B5EF4-FFF2-40B4-BE49-F238E27FC236}">
                <a16:creationId xmlns:a16="http://schemas.microsoft.com/office/drawing/2014/main" id="{C32D3093-BFA7-48B8-97E5-FB2D23631E7C}"/>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111755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68680"/>
          </a:xfrm>
        </p:spPr>
        <p:txBody>
          <a:bodyPr>
            <a:normAutofit fontScale="90000"/>
          </a:bodyPr>
          <a:lstStyle/>
          <a:p>
            <a:r>
              <a:rPr lang="en-US" sz="4800" b="1" dirty="0">
                <a:latin typeface="Tahoma" panose="020B0604030504040204" pitchFamily="34" charset="0"/>
              </a:rPr>
              <a:t>Using the Dictionaries</a:t>
            </a:r>
            <a:br>
              <a:rPr lang="en-US" sz="4800" b="1" dirty="0">
                <a:latin typeface="Tahoma" panose="020B0604030504040204" pitchFamily="34" charset="0"/>
              </a:rPr>
            </a:br>
            <a:endParaRPr lang="en-US" sz="4800" b="1" dirty="0"/>
          </a:p>
        </p:txBody>
      </p:sp>
      <p:sp>
        <p:nvSpPr>
          <p:cNvPr id="3" name="Content Placeholder 2"/>
          <p:cNvSpPr>
            <a:spLocks noGrp="1"/>
          </p:cNvSpPr>
          <p:nvPr>
            <p:ph idx="1"/>
          </p:nvPr>
        </p:nvSpPr>
        <p:spPr>
          <a:xfrm>
            <a:off x="1358536" y="1449977"/>
            <a:ext cx="10593977" cy="4718811"/>
          </a:xfrm>
        </p:spPr>
        <p:txBody>
          <a:bodyPr>
            <a:normAutofit/>
          </a:bodyPr>
          <a:lstStyle/>
          <a:p>
            <a:pPr marL="450850" indent="-450850" algn="just" rtl="0">
              <a:buNone/>
            </a:pPr>
            <a:r>
              <a:rPr lang="en-US" dirty="0">
                <a:latin typeface="Tahoma" panose="020B0604030504040204" pitchFamily="34" charset="0"/>
              </a:rPr>
              <a:t>1. </a:t>
            </a:r>
            <a:r>
              <a:rPr lang="en-US" sz="2800" dirty="0">
                <a:latin typeface="Tahoma" panose="020B0604030504040204" pitchFamily="34" charset="0"/>
              </a:rPr>
              <a:t>What is the difference between monolingual and bilingual dictionaries?</a:t>
            </a:r>
          </a:p>
          <a:p>
            <a:pPr marL="0" indent="0" algn="just" rtl="0">
              <a:buNone/>
            </a:pPr>
            <a:endParaRPr lang="en-US" sz="2800" dirty="0">
              <a:latin typeface="Tahoma" panose="020B0604030504040204" pitchFamily="34" charset="0"/>
            </a:endParaRPr>
          </a:p>
          <a:p>
            <a:pPr marL="450850" indent="-450850" algn="just" rtl="0">
              <a:buNone/>
            </a:pPr>
            <a:r>
              <a:rPr lang="en-US" sz="2800" dirty="0">
                <a:latin typeface="Tahoma" panose="020B0604030504040204" pitchFamily="34" charset="0"/>
              </a:rPr>
              <a:t>2. How are Arabic and English dictionaries different in terms of presentation?</a:t>
            </a:r>
          </a:p>
          <a:p>
            <a:pPr marL="0" indent="0" algn="just" rtl="0">
              <a:buNone/>
            </a:pPr>
            <a:endParaRPr lang="en-US" sz="2800" dirty="0">
              <a:latin typeface="Tahoma" panose="020B0604030504040204" pitchFamily="34" charset="0"/>
            </a:endParaRPr>
          </a:p>
          <a:p>
            <a:pPr marL="0" indent="0" algn="just" rtl="0">
              <a:buNone/>
            </a:pPr>
            <a:r>
              <a:rPr lang="en-US" sz="2800" dirty="0">
                <a:latin typeface="Tahoma" panose="020B0604030504040204" pitchFamily="34" charset="0"/>
              </a:rPr>
              <a:t>3. Can dictionaries alone make competent Translator? Why (not)?</a:t>
            </a:r>
          </a:p>
          <a:p>
            <a:pPr marL="0" indent="0">
              <a:buNone/>
            </a:pPr>
            <a:endParaRPr lang="en-US" sz="3600" dirty="0"/>
          </a:p>
        </p:txBody>
      </p:sp>
      <p:sp>
        <p:nvSpPr>
          <p:cNvPr id="6" name="Slide Number Placeholder 5">
            <a:extLst>
              <a:ext uri="{FF2B5EF4-FFF2-40B4-BE49-F238E27FC236}">
                <a16:creationId xmlns:a16="http://schemas.microsoft.com/office/drawing/2014/main" id="{758548E2-D40C-4A2C-82F7-1ED28C131698}"/>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172261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094C639-1961-4AC0-81F2-4E688805DA05}"/>
              </a:ext>
            </a:extLst>
          </p:cNvPr>
          <p:cNvSpPr>
            <a:spLocks noGrp="1"/>
          </p:cNvSpPr>
          <p:nvPr>
            <p:ph idx="1"/>
          </p:nvPr>
        </p:nvSpPr>
        <p:spPr>
          <a:xfrm>
            <a:off x="1395104" y="1306552"/>
            <a:ext cx="10018712" cy="3124200"/>
          </a:xfrm>
          <a:solidFill>
            <a:srgbClr val="FFFF00"/>
          </a:solidFill>
        </p:spPr>
        <p:txBody>
          <a:bodyPr anchor="ctr">
            <a:normAutofit/>
          </a:bodyPr>
          <a:lstStyle/>
          <a:p>
            <a:pPr marL="0" indent="0" algn="ctr" rtl="0">
              <a:buNone/>
            </a:pPr>
            <a:r>
              <a:rPr lang="en-US" sz="7200" dirty="0">
                <a:latin typeface="Andalus" panose="02020603050405020304" pitchFamily="18" charset="-78"/>
                <a:cs typeface="Andalus" panose="02020603050405020304" pitchFamily="18" charset="-78"/>
              </a:rPr>
              <a:t>What do we translate ?</a:t>
            </a:r>
            <a:endParaRPr lang="ar-IQ" sz="7200" dirty="0"/>
          </a:p>
        </p:txBody>
      </p:sp>
      <p:sp>
        <p:nvSpPr>
          <p:cNvPr id="5" name="Slide Number Placeholder 4">
            <a:extLst>
              <a:ext uri="{FF2B5EF4-FFF2-40B4-BE49-F238E27FC236}">
                <a16:creationId xmlns:a16="http://schemas.microsoft.com/office/drawing/2014/main" id="{9E416685-D8BC-4490-83C5-B50A8C288FDD}"/>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722442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DFDBD0F-D400-47B9-9D6C-67479C48F9EB}"/>
              </a:ext>
            </a:extLst>
          </p:cNvPr>
          <p:cNvSpPr>
            <a:spLocks noGrp="1"/>
          </p:cNvSpPr>
          <p:nvPr>
            <p:ph idx="1"/>
          </p:nvPr>
        </p:nvSpPr>
        <p:spPr>
          <a:xfrm>
            <a:off x="1395103" y="847492"/>
            <a:ext cx="10018712" cy="6590371"/>
          </a:xfrm>
        </p:spPr>
        <p:txBody>
          <a:bodyPr anchor="t">
            <a:normAutofit fontScale="97500"/>
          </a:bodyPr>
          <a:lstStyle/>
          <a:p>
            <a:pPr marL="0" indent="0" algn="ctr" rtl="0">
              <a:buNone/>
            </a:pPr>
            <a:r>
              <a:rPr lang="en-US" sz="3300" b="1" dirty="0"/>
              <a:t>Do we translate grammar, words, style, and sounds?</a:t>
            </a:r>
            <a:br>
              <a:rPr lang="en-US" sz="3300" b="1" dirty="0"/>
            </a:br>
            <a:br>
              <a:rPr lang="en-US" sz="3300" b="1" dirty="0"/>
            </a:br>
            <a:r>
              <a:rPr lang="en-US" sz="6000" b="1" dirty="0"/>
              <a:t>( NO )</a:t>
            </a:r>
            <a:br>
              <a:rPr lang="en-US" sz="6000" b="1" dirty="0"/>
            </a:br>
            <a:br>
              <a:rPr lang="en-US" sz="6000" b="1" dirty="0"/>
            </a:br>
            <a:r>
              <a:rPr lang="en-US" sz="3700" b="1" dirty="0"/>
              <a:t>What do we translate then ?</a:t>
            </a:r>
            <a:br>
              <a:rPr lang="en-US" sz="3700" b="1" dirty="0"/>
            </a:br>
            <a:br>
              <a:rPr lang="en-US" b="1" dirty="0"/>
            </a:br>
            <a:r>
              <a:rPr lang="en-US" sz="6000" b="1" dirty="0"/>
              <a:t>( MEANING )</a:t>
            </a:r>
            <a:br>
              <a:rPr lang="en-US" sz="6000" b="1" dirty="0"/>
            </a:br>
            <a:br>
              <a:rPr lang="en-US" sz="6000" b="1" dirty="0"/>
            </a:br>
            <a:endParaRPr lang="ar-IQ" sz="6000" b="1" dirty="0"/>
          </a:p>
        </p:txBody>
      </p:sp>
      <p:sp>
        <p:nvSpPr>
          <p:cNvPr id="5" name="Slide Number Placeholder 4">
            <a:extLst>
              <a:ext uri="{FF2B5EF4-FFF2-40B4-BE49-F238E27FC236}">
                <a16:creationId xmlns:a16="http://schemas.microsoft.com/office/drawing/2014/main" id="{DF2271E4-98E2-4DC1-BF94-E9C44B4435BF}"/>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729142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7CC7728-7132-4908-8D5C-6EBA5E7464DD}"/>
              </a:ext>
            </a:extLst>
          </p:cNvPr>
          <p:cNvSpPr>
            <a:spLocks noGrp="1"/>
          </p:cNvSpPr>
          <p:nvPr>
            <p:ph type="body" sz="half" idx="2"/>
          </p:nvPr>
        </p:nvSpPr>
        <p:spPr>
          <a:xfrm>
            <a:off x="1249515" y="2101041"/>
            <a:ext cx="2918711" cy="5313557"/>
          </a:xfrm>
        </p:spPr>
        <p:txBody>
          <a:bodyPr anchor="t">
            <a:normAutofit fontScale="97500"/>
          </a:bodyPr>
          <a:lstStyle/>
          <a:p>
            <a:pPr algn="just" rtl="0"/>
            <a:r>
              <a:rPr lang="en-US" sz="2000" b="1" dirty="0"/>
              <a:t>Meaning</a:t>
            </a:r>
            <a:br>
              <a:rPr lang="en-US" sz="2000" b="1" dirty="0"/>
            </a:br>
            <a:r>
              <a:rPr lang="en-US" sz="2000" dirty="0"/>
              <a:t>It is a complicated network of language components which are of course: Syntax (or grammar), Vocabulary (or words), Style, and Phonology (or sounds). Each of these components includes several points, as shown in this figure:</a:t>
            </a:r>
            <a:endParaRPr lang="ar-IQ" sz="2000" dirty="0"/>
          </a:p>
        </p:txBody>
      </p:sp>
      <p:sp>
        <p:nvSpPr>
          <p:cNvPr id="8" name="Content Placeholder 20">
            <a:extLst>
              <a:ext uri="{FF2B5EF4-FFF2-40B4-BE49-F238E27FC236}">
                <a16:creationId xmlns:a16="http://schemas.microsoft.com/office/drawing/2014/main" id="{51838646-FB40-447A-A55E-00F84C51117E}"/>
              </a:ext>
            </a:extLst>
          </p:cNvPr>
          <p:cNvSpPr>
            <a:spLocks noGrp="1"/>
          </p:cNvSpPr>
          <p:nvPr>
            <p:ph idx="1"/>
          </p:nvPr>
        </p:nvSpPr>
        <p:spPr>
          <a:xfrm>
            <a:off x="4306957" y="685800"/>
            <a:ext cx="7593495" cy="6033052"/>
          </a:xfrm>
        </p:spPr>
        <p:txBody>
          <a:bodyPr>
            <a:normAutofit fontScale="77500" lnSpcReduction="20000"/>
          </a:bodyPr>
          <a:lstStyle/>
          <a:p>
            <a:pPr marL="457200" indent="-457200" algn="l" rtl="0">
              <a:buAutoNum type="arabicPeriod"/>
            </a:pPr>
            <a:endParaRPr lang="en-US" sz="1400" dirty="0"/>
          </a:p>
          <a:p>
            <a:pPr marL="457200" indent="-457200" algn="l" rtl="0">
              <a:buAutoNum type="arabicPeriod"/>
            </a:pPr>
            <a:endParaRPr lang="en-US" sz="1400" dirty="0"/>
          </a:p>
          <a:p>
            <a:pPr marL="457200" indent="-457200" algn="l" rtl="0">
              <a:buAutoNum type="arabicPeriod"/>
            </a:pPr>
            <a:endParaRPr lang="en-US" sz="1400" dirty="0"/>
          </a:p>
          <a:p>
            <a:pPr marL="0" indent="0" algn="l" rtl="0">
              <a:buNone/>
            </a:pPr>
            <a:endParaRPr lang="en-US" sz="1400" dirty="0"/>
          </a:p>
          <a:p>
            <a:pPr marL="0" indent="0" algn="l" rtl="0">
              <a:buNone/>
            </a:pPr>
            <a:endParaRPr lang="en-US" sz="1400" dirty="0"/>
          </a:p>
          <a:p>
            <a:pPr marL="0" indent="0" algn="l" rtl="0">
              <a:buNone/>
            </a:pPr>
            <a:endParaRPr lang="en-US" sz="1400" dirty="0"/>
          </a:p>
          <a:p>
            <a:pPr marL="457200" indent="-457200" algn="l" rtl="0">
              <a:buAutoNum type="arabicPeriod"/>
            </a:pPr>
            <a:endParaRPr lang="en-US" sz="1400" dirty="0"/>
          </a:p>
          <a:p>
            <a:pPr marL="0" indent="0" algn="l" rtl="0">
              <a:buNone/>
            </a:pPr>
            <a:r>
              <a:rPr lang="en-US" sz="1400" dirty="0"/>
              <a:t>                                                     </a:t>
            </a:r>
          </a:p>
          <a:p>
            <a:pPr marL="457200" indent="-457200" algn="l" rtl="0">
              <a:buAutoNum type="arabicPeriod"/>
            </a:pPr>
            <a:r>
              <a:rPr lang="en-US" sz="2100" dirty="0"/>
              <a:t>Sentences          1. Synonymy               1. Formality vs. informality        1. Rhyme</a:t>
            </a:r>
          </a:p>
          <a:p>
            <a:pPr marL="457200" indent="-457200" algn="l" rtl="0">
              <a:buAutoNum type="arabicPeriod"/>
            </a:pPr>
            <a:r>
              <a:rPr lang="en-US" sz="2100" dirty="0"/>
              <a:t>Clauses                2. Polysemy                2. Fronting                                        2. Rhythm</a:t>
            </a:r>
          </a:p>
          <a:p>
            <a:pPr marL="457200" indent="-457200" algn="l" rtl="0">
              <a:buAutoNum type="arabicPeriod"/>
            </a:pPr>
            <a:r>
              <a:rPr lang="en-US" sz="2100" dirty="0"/>
              <a:t>Word order         3. Antonymy               3. Parallelism                                   3. Alliteration</a:t>
            </a:r>
          </a:p>
          <a:p>
            <a:pPr marL="457200" indent="-457200" algn="l" rtl="0">
              <a:buAutoNum type="arabicPeriod"/>
            </a:pPr>
            <a:r>
              <a:rPr lang="en-US" sz="2100" dirty="0"/>
              <a:t>Tenses                  4. Connotations         4. Ambiguity                                   4. Consonance</a:t>
            </a:r>
          </a:p>
          <a:p>
            <a:pPr marL="457200" indent="-457200" algn="l" rtl="0">
              <a:buAutoNum type="arabicPeriod"/>
            </a:pPr>
            <a:r>
              <a:rPr lang="en-US" sz="2100" dirty="0"/>
              <a:t>Modals                 5. Collocations            5. Repetition                                   5. Assonance</a:t>
            </a:r>
          </a:p>
          <a:p>
            <a:pPr marL="457200" indent="-457200" algn="l" rtl="0">
              <a:buAutoNum type="arabicPeriod"/>
            </a:pPr>
            <a:r>
              <a:rPr lang="en-US" sz="2100" dirty="0"/>
              <a:t>Questions           6. Idioms                        6. Redundancy                              6. </a:t>
            </a:r>
            <a:r>
              <a:rPr lang="en-US" sz="2100" dirty="0" err="1"/>
              <a:t>Metre</a:t>
            </a:r>
            <a:endParaRPr lang="en-US" sz="2100" dirty="0"/>
          </a:p>
          <a:p>
            <a:pPr marL="457200" indent="-457200" algn="l" rtl="0">
              <a:buFont typeface="Arial"/>
              <a:buAutoNum type="arabicPeriod"/>
            </a:pPr>
            <a:r>
              <a:rPr lang="en-US" sz="2100" dirty="0"/>
              <a:t>Negation             7. Proverbs                    7. Short Sentencing                    7. Foot</a:t>
            </a:r>
          </a:p>
          <a:p>
            <a:pPr marL="457200" indent="-457200" algn="l" rtl="0">
              <a:buAutoNum type="arabicPeriod"/>
            </a:pPr>
            <a:r>
              <a:rPr lang="en-US" sz="2100" dirty="0"/>
              <a:t>Imperatives        8. Metaphors                8. Long Sentencing                   8. Chiming</a:t>
            </a:r>
          </a:p>
          <a:p>
            <a:pPr marL="457200" indent="-457200" algn="l" rtl="0">
              <a:buAutoNum type="arabicPeriod"/>
            </a:pPr>
            <a:r>
              <a:rPr lang="en-US" sz="2100" dirty="0"/>
              <a:t>Adjectives           9. Technical terms                   etc.                                      9.  Stress</a:t>
            </a:r>
          </a:p>
          <a:p>
            <a:pPr marL="457200" indent="-457200" algn="l" rtl="0">
              <a:buAutoNum type="arabicPeriod"/>
            </a:pPr>
            <a:r>
              <a:rPr lang="en-US" sz="2100" dirty="0"/>
              <a:t>Adverbs              10. Culture                                                                               10. Tone</a:t>
            </a:r>
          </a:p>
          <a:p>
            <a:pPr marL="457200" indent="-457200" algn="l" rtl="0">
              <a:buAutoNum type="arabicPeriod"/>
            </a:pPr>
            <a:r>
              <a:rPr lang="en-US" sz="2100" dirty="0"/>
              <a:t>Articles                         etc.                                                                                              etc.</a:t>
            </a:r>
          </a:p>
          <a:p>
            <a:pPr marL="0" indent="0" algn="l" rtl="0">
              <a:buNone/>
            </a:pPr>
            <a:r>
              <a:rPr lang="en-US" sz="2100" dirty="0"/>
              <a:t>                   etc.</a:t>
            </a:r>
          </a:p>
          <a:p>
            <a:pPr marL="457200" indent="-457200" algn="l" rtl="0">
              <a:buAutoNum type="arabicPeriod"/>
            </a:pPr>
            <a:endParaRPr lang="ar-IQ" dirty="0"/>
          </a:p>
        </p:txBody>
      </p:sp>
      <p:sp>
        <p:nvSpPr>
          <p:cNvPr id="9" name="Rectangle 8">
            <a:extLst>
              <a:ext uri="{FF2B5EF4-FFF2-40B4-BE49-F238E27FC236}">
                <a16:creationId xmlns:a16="http://schemas.microsoft.com/office/drawing/2014/main" id="{F3ED1E9A-ED54-4632-A840-952D2ED3D85B}"/>
              </a:ext>
            </a:extLst>
          </p:cNvPr>
          <p:cNvSpPr/>
          <p:nvPr/>
        </p:nvSpPr>
        <p:spPr>
          <a:xfrm>
            <a:off x="6642378" y="442276"/>
            <a:ext cx="2729752" cy="3496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Language Components</a:t>
            </a:r>
            <a:endParaRPr lang="ar-IQ" dirty="0">
              <a:solidFill>
                <a:schemeClr val="tx1"/>
              </a:solidFill>
            </a:endParaRPr>
          </a:p>
        </p:txBody>
      </p:sp>
      <p:sp>
        <p:nvSpPr>
          <p:cNvPr id="11" name="Rectangle 10">
            <a:extLst>
              <a:ext uri="{FF2B5EF4-FFF2-40B4-BE49-F238E27FC236}">
                <a16:creationId xmlns:a16="http://schemas.microsoft.com/office/drawing/2014/main" id="{F4EFAEB0-87A8-4C19-B35D-485572B55943}"/>
              </a:ext>
            </a:extLst>
          </p:cNvPr>
          <p:cNvSpPr/>
          <p:nvPr/>
        </p:nvSpPr>
        <p:spPr>
          <a:xfrm>
            <a:off x="4658658" y="1910727"/>
            <a:ext cx="1437342" cy="365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GRAMMAR</a:t>
            </a:r>
            <a:endParaRPr lang="ar-IQ" dirty="0">
              <a:solidFill>
                <a:schemeClr val="tx1"/>
              </a:solidFill>
            </a:endParaRPr>
          </a:p>
        </p:txBody>
      </p:sp>
      <p:sp>
        <p:nvSpPr>
          <p:cNvPr id="12" name="Rectangle 11">
            <a:extLst>
              <a:ext uri="{FF2B5EF4-FFF2-40B4-BE49-F238E27FC236}">
                <a16:creationId xmlns:a16="http://schemas.microsoft.com/office/drawing/2014/main" id="{8202D0E8-B9EC-4394-82ED-AEC33577B555}"/>
              </a:ext>
            </a:extLst>
          </p:cNvPr>
          <p:cNvSpPr/>
          <p:nvPr/>
        </p:nvSpPr>
        <p:spPr>
          <a:xfrm>
            <a:off x="6411111" y="1918524"/>
            <a:ext cx="1596143" cy="365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VOCABULARY</a:t>
            </a:r>
            <a:endParaRPr lang="ar-IQ" dirty="0">
              <a:solidFill>
                <a:schemeClr val="tx1"/>
              </a:solidFill>
            </a:endParaRPr>
          </a:p>
        </p:txBody>
      </p:sp>
      <p:sp>
        <p:nvSpPr>
          <p:cNvPr id="13" name="Rectangle 12">
            <a:extLst>
              <a:ext uri="{FF2B5EF4-FFF2-40B4-BE49-F238E27FC236}">
                <a16:creationId xmlns:a16="http://schemas.microsoft.com/office/drawing/2014/main" id="{B3CA16C2-FD3A-467C-ADE5-FB9D76CD0590}"/>
              </a:ext>
            </a:extLst>
          </p:cNvPr>
          <p:cNvSpPr/>
          <p:nvPr/>
        </p:nvSpPr>
        <p:spPr>
          <a:xfrm>
            <a:off x="8184076" y="1910727"/>
            <a:ext cx="1596143" cy="365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STYLE</a:t>
            </a:r>
            <a:endParaRPr lang="ar-IQ" dirty="0">
              <a:solidFill>
                <a:schemeClr val="tx1"/>
              </a:solidFill>
            </a:endParaRPr>
          </a:p>
        </p:txBody>
      </p:sp>
      <p:sp>
        <p:nvSpPr>
          <p:cNvPr id="14" name="Rectangle 13">
            <a:extLst>
              <a:ext uri="{FF2B5EF4-FFF2-40B4-BE49-F238E27FC236}">
                <a16:creationId xmlns:a16="http://schemas.microsoft.com/office/drawing/2014/main" id="{87911B81-F26E-461C-9614-D69DDAC4C363}"/>
              </a:ext>
            </a:extLst>
          </p:cNvPr>
          <p:cNvSpPr/>
          <p:nvPr/>
        </p:nvSpPr>
        <p:spPr>
          <a:xfrm>
            <a:off x="9957041" y="1910727"/>
            <a:ext cx="1596143" cy="365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PHONOLOGY</a:t>
            </a:r>
            <a:endParaRPr lang="ar-IQ" dirty="0">
              <a:solidFill>
                <a:schemeClr val="tx1"/>
              </a:solidFill>
            </a:endParaRPr>
          </a:p>
        </p:txBody>
      </p:sp>
      <p:cxnSp>
        <p:nvCxnSpPr>
          <p:cNvPr id="15" name="Straight Connector 14">
            <a:extLst>
              <a:ext uri="{FF2B5EF4-FFF2-40B4-BE49-F238E27FC236}">
                <a16:creationId xmlns:a16="http://schemas.microsoft.com/office/drawing/2014/main" id="{E38C3267-180C-4B52-B2BD-E61D41A8DB24}"/>
              </a:ext>
            </a:extLst>
          </p:cNvPr>
          <p:cNvCxnSpPr/>
          <p:nvPr/>
        </p:nvCxnSpPr>
        <p:spPr>
          <a:xfrm>
            <a:off x="7908722" y="979492"/>
            <a:ext cx="0" cy="32272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92B9BCC-EEC8-494A-A3EA-138301AB8689}"/>
              </a:ext>
            </a:extLst>
          </p:cNvPr>
          <p:cNvCxnSpPr/>
          <p:nvPr/>
        </p:nvCxnSpPr>
        <p:spPr>
          <a:xfrm>
            <a:off x="5647224" y="1447995"/>
            <a:ext cx="5073704"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68B1FE1-F727-40A8-8E33-6B974C66FE57}"/>
              </a:ext>
            </a:extLst>
          </p:cNvPr>
          <p:cNvCxnSpPr/>
          <p:nvPr/>
        </p:nvCxnSpPr>
        <p:spPr>
          <a:xfrm>
            <a:off x="5664277" y="1445656"/>
            <a:ext cx="0" cy="32272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0449B22-532C-44DF-A0AD-0F37EF91B324}"/>
              </a:ext>
            </a:extLst>
          </p:cNvPr>
          <p:cNvCxnSpPr/>
          <p:nvPr/>
        </p:nvCxnSpPr>
        <p:spPr>
          <a:xfrm>
            <a:off x="7206356" y="1443321"/>
            <a:ext cx="0" cy="32272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224FF7F-B742-4521-B5B2-92B679E99516}"/>
              </a:ext>
            </a:extLst>
          </p:cNvPr>
          <p:cNvCxnSpPr/>
          <p:nvPr/>
        </p:nvCxnSpPr>
        <p:spPr>
          <a:xfrm>
            <a:off x="8869505" y="1449944"/>
            <a:ext cx="0" cy="32272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A5AAF1D-8063-4D78-81A3-570472D63254}"/>
              </a:ext>
            </a:extLst>
          </p:cNvPr>
          <p:cNvCxnSpPr/>
          <p:nvPr/>
        </p:nvCxnSpPr>
        <p:spPr>
          <a:xfrm>
            <a:off x="10744687" y="1430068"/>
            <a:ext cx="0" cy="32272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4A5BAD0E-0CED-49B3-9340-106DE0546397}"/>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6826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3E0A66-C33B-44E0-A08B-2AF026C1B812}"/>
              </a:ext>
            </a:extLst>
          </p:cNvPr>
          <p:cNvSpPr>
            <a:spLocks noGrp="1"/>
          </p:cNvSpPr>
          <p:nvPr>
            <p:ph idx="1"/>
          </p:nvPr>
        </p:nvSpPr>
        <p:spPr>
          <a:xfrm>
            <a:off x="1137424" y="145774"/>
            <a:ext cx="10365599" cy="6095999"/>
          </a:xfrm>
        </p:spPr>
        <p:txBody>
          <a:bodyPr>
            <a:normAutofit/>
          </a:bodyPr>
          <a:lstStyle/>
          <a:p>
            <a:pPr marL="0" indent="0" algn="l" rtl="0">
              <a:buNone/>
            </a:pPr>
            <a:r>
              <a:rPr lang="en-US" dirty="0"/>
              <a:t> We translate meaning, nothing else but meaning. This means that anything which has no relevance to meaning is ignored completely in translation. Meaning is not the product of words only as many would think, but also grammar, style, and sounds. </a:t>
            </a:r>
          </a:p>
          <a:p>
            <a:pPr marL="0" indent="0" algn="just" rtl="0">
              <a:buNone/>
            </a:pPr>
            <a:r>
              <a:rPr lang="en-US" dirty="0"/>
              <a:t>Diagram showing the relationship between meaning, language, language components and translation ( could be read both ways top-bottom and bottom-up):</a:t>
            </a:r>
          </a:p>
          <a:p>
            <a:pPr marL="0" indent="0" algn="just" rtl="0">
              <a:buNone/>
            </a:pPr>
            <a:endParaRPr lang="en-US" dirty="0"/>
          </a:p>
          <a:p>
            <a:pPr marL="0" indent="0" algn="just" rtl="0">
              <a:buNone/>
            </a:pPr>
            <a:r>
              <a:rPr lang="en-US" dirty="0"/>
              <a:t>                                                                                   Language</a:t>
            </a:r>
          </a:p>
          <a:p>
            <a:pPr marL="0" indent="0" algn="ctr" rtl="0">
              <a:buNone/>
            </a:pPr>
            <a:endParaRPr lang="en-US" dirty="0"/>
          </a:p>
          <a:p>
            <a:pPr marL="0" indent="0" algn="just" rtl="0">
              <a:buNone/>
            </a:pPr>
            <a:r>
              <a:rPr lang="en-US" dirty="0"/>
              <a:t>                     Grammar                    Words                                Style                        Sounds</a:t>
            </a:r>
          </a:p>
          <a:p>
            <a:pPr marL="0" indent="0" algn="just" rtl="0">
              <a:buNone/>
            </a:pPr>
            <a:endParaRPr lang="en-US" dirty="0"/>
          </a:p>
          <a:p>
            <a:pPr marL="0" indent="0" algn="just" rtl="0">
              <a:buNone/>
            </a:pPr>
            <a:r>
              <a:rPr lang="en-US" dirty="0"/>
              <a:t>                                                                                     Meaning</a:t>
            </a:r>
          </a:p>
          <a:p>
            <a:pPr marL="0" indent="0" algn="just" rtl="0">
              <a:buNone/>
            </a:pPr>
            <a:endParaRPr lang="en-US" dirty="0"/>
          </a:p>
          <a:p>
            <a:pPr marL="0" indent="0" algn="just" rtl="0">
              <a:buNone/>
            </a:pPr>
            <a:r>
              <a:rPr lang="en-US" dirty="0"/>
              <a:t>                                                                                 Translation</a:t>
            </a:r>
          </a:p>
          <a:p>
            <a:pPr marL="0" indent="0" algn="l" rtl="0">
              <a:buNone/>
            </a:pPr>
            <a:endParaRPr lang="en-US" dirty="0"/>
          </a:p>
        </p:txBody>
      </p:sp>
      <p:cxnSp>
        <p:nvCxnSpPr>
          <p:cNvPr id="5" name="Straight Arrow Connector 4">
            <a:extLst>
              <a:ext uri="{FF2B5EF4-FFF2-40B4-BE49-F238E27FC236}">
                <a16:creationId xmlns:a16="http://schemas.microsoft.com/office/drawing/2014/main" id="{C1B1080C-3130-426C-B173-1C6057A7D503}"/>
              </a:ext>
            </a:extLst>
          </p:cNvPr>
          <p:cNvCxnSpPr>
            <a:cxnSpLocks/>
          </p:cNvCxnSpPr>
          <p:nvPr/>
        </p:nvCxnSpPr>
        <p:spPr>
          <a:xfrm flipH="1">
            <a:off x="3302000" y="3062513"/>
            <a:ext cx="2151742" cy="437243"/>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9800D2CA-058A-4FBA-AC79-510C447E314F}"/>
              </a:ext>
            </a:extLst>
          </p:cNvPr>
          <p:cNvCxnSpPr/>
          <p:nvPr/>
        </p:nvCxnSpPr>
        <p:spPr>
          <a:xfrm flipH="1">
            <a:off x="4814009" y="3168883"/>
            <a:ext cx="747487" cy="351972"/>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9E8C8910-427F-4400-A6C4-E078934EF497}"/>
              </a:ext>
            </a:extLst>
          </p:cNvPr>
          <p:cNvCxnSpPr>
            <a:cxnSpLocks/>
          </p:cNvCxnSpPr>
          <p:nvPr/>
        </p:nvCxnSpPr>
        <p:spPr>
          <a:xfrm>
            <a:off x="6184034" y="3126247"/>
            <a:ext cx="667340" cy="394608"/>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0C77F6E-CBC1-4CF8-B025-65969DBEBD3C}"/>
              </a:ext>
            </a:extLst>
          </p:cNvPr>
          <p:cNvCxnSpPr>
            <a:cxnSpLocks/>
          </p:cNvCxnSpPr>
          <p:nvPr/>
        </p:nvCxnSpPr>
        <p:spPr>
          <a:xfrm flipH="1">
            <a:off x="6718852" y="3861588"/>
            <a:ext cx="1895062" cy="498377"/>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96A4344-87F1-468D-800F-884C480A7EE2}"/>
              </a:ext>
            </a:extLst>
          </p:cNvPr>
          <p:cNvCxnSpPr>
            <a:cxnSpLocks/>
          </p:cNvCxnSpPr>
          <p:nvPr/>
        </p:nvCxnSpPr>
        <p:spPr>
          <a:xfrm>
            <a:off x="6517704" y="3062513"/>
            <a:ext cx="2096209" cy="458342"/>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16649A6-C4DA-4E48-B4F8-AEDE21559947}"/>
              </a:ext>
            </a:extLst>
          </p:cNvPr>
          <p:cNvCxnSpPr/>
          <p:nvPr/>
        </p:nvCxnSpPr>
        <p:spPr>
          <a:xfrm flipH="1">
            <a:off x="6175513" y="3933685"/>
            <a:ext cx="747487" cy="351972"/>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A6151A-7F25-4AC0-B528-5A7913484E50}"/>
              </a:ext>
            </a:extLst>
          </p:cNvPr>
          <p:cNvCxnSpPr>
            <a:cxnSpLocks/>
          </p:cNvCxnSpPr>
          <p:nvPr/>
        </p:nvCxnSpPr>
        <p:spPr>
          <a:xfrm>
            <a:off x="4868002" y="3883971"/>
            <a:ext cx="659141" cy="351972"/>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5CC0EB2A-621D-407F-8254-553B1083EA77}"/>
              </a:ext>
            </a:extLst>
          </p:cNvPr>
          <p:cNvCxnSpPr>
            <a:cxnSpLocks/>
          </p:cNvCxnSpPr>
          <p:nvPr/>
        </p:nvCxnSpPr>
        <p:spPr>
          <a:xfrm flipH="1" flipV="1">
            <a:off x="3123096" y="3933686"/>
            <a:ext cx="2299017" cy="556789"/>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91FC8F5-B055-4963-888C-CF0C397A3FAA}"/>
              </a:ext>
            </a:extLst>
          </p:cNvPr>
          <p:cNvCxnSpPr>
            <a:cxnSpLocks/>
          </p:cNvCxnSpPr>
          <p:nvPr/>
        </p:nvCxnSpPr>
        <p:spPr>
          <a:xfrm flipH="1">
            <a:off x="5936974" y="4698487"/>
            <a:ext cx="1" cy="443356"/>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Slide Number Placeholder 8">
            <a:extLst>
              <a:ext uri="{FF2B5EF4-FFF2-40B4-BE49-F238E27FC236}">
                <a16:creationId xmlns:a16="http://schemas.microsoft.com/office/drawing/2014/main" id="{9CF0CB1E-E5DE-4D38-8F20-8118CC377CAE}"/>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765151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210236"/>
            <a:ext cx="7766936" cy="2205318"/>
          </a:xfrm>
          <a:solidFill>
            <a:schemeClr val="accent6">
              <a:lumMod val="20000"/>
              <a:lumOff val="80000"/>
            </a:schemeClr>
          </a:solidFill>
        </p:spPr>
        <p:txBody>
          <a:bodyPr anchor="ctr"/>
          <a:lstStyle/>
          <a:p>
            <a:pPr algn="ctr" rtl="0"/>
            <a:r>
              <a:rPr lang="en-US" sz="7200" dirty="0">
                <a:solidFill>
                  <a:schemeClr val="tx1"/>
                </a:solidFill>
              </a:rPr>
              <a:t>Dictionaries</a:t>
            </a:r>
            <a:endParaRPr lang="ar-IQ" dirty="0">
              <a:solidFill>
                <a:schemeClr val="tx1"/>
              </a:solidFill>
            </a:endParaRPr>
          </a:p>
        </p:txBody>
      </p:sp>
      <p:sp>
        <p:nvSpPr>
          <p:cNvPr id="3" name="Subtitle 2"/>
          <p:cNvSpPr>
            <a:spLocks noGrp="1"/>
          </p:cNvSpPr>
          <p:nvPr>
            <p:ph type="subTitle" idx="1"/>
          </p:nvPr>
        </p:nvSpPr>
        <p:spPr>
          <a:solidFill>
            <a:schemeClr val="accent2">
              <a:lumMod val="40000"/>
              <a:lumOff val="60000"/>
            </a:schemeClr>
          </a:solidFill>
        </p:spPr>
        <p:txBody>
          <a:bodyPr anchor="ctr">
            <a:normAutofit/>
          </a:bodyPr>
          <a:lstStyle/>
          <a:p>
            <a:pPr algn="ctr" rtl="0"/>
            <a:r>
              <a:rPr lang="en-US" sz="4800" dirty="0">
                <a:solidFill>
                  <a:schemeClr val="tx1"/>
                </a:solidFill>
              </a:rPr>
              <a:t>Types and Usage</a:t>
            </a:r>
            <a:endParaRPr lang="ar-IQ" sz="4800" dirty="0">
              <a:solidFill>
                <a:schemeClr val="tx1"/>
              </a:solidFill>
            </a:endParaRPr>
          </a:p>
        </p:txBody>
      </p:sp>
      <p:sp>
        <p:nvSpPr>
          <p:cNvPr id="6" name="Slide Number Placeholder 5">
            <a:extLst>
              <a:ext uri="{FF2B5EF4-FFF2-40B4-BE49-F238E27FC236}">
                <a16:creationId xmlns:a16="http://schemas.microsoft.com/office/drawing/2014/main" id="{FE2C392D-8D2A-45C3-B0D3-B193ED541307}"/>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741897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963" y="111034"/>
            <a:ext cx="8596668" cy="699247"/>
          </a:xfrm>
        </p:spPr>
        <p:txBody>
          <a:bodyPr>
            <a:normAutofit fontScale="90000"/>
          </a:bodyPr>
          <a:lstStyle/>
          <a:p>
            <a:r>
              <a:rPr lang="en-US" dirty="0">
                <a:solidFill>
                  <a:schemeClr val="tx1"/>
                </a:solidFill>
              </a:rPr>
              <a:t>What’s a dictionary ?</a:t>
            </a:r>
            <a:endParaRPr lang="ar-IQ" dirty="0">
              <a:solidFill>
                <a:schemeClr val="tx1"/>
              </a:solidFill>
            </a:endParaRPr>
          </a:p>
        </p:txBody>
      </p:sp>
      <p:sp>
        <p:nvSpPr>
          <p:cNvPr id="3" name="Content Placeholder 2"/>
          <p:cNvSpPr>
            <a:spLocks noGrp="1"/>
          </p:cNvSpPr>
          <p:nvPr>
            <p:ph idx="1"/>
          </p:nvPr>
        </p:nvSpPr>
        <p:spPr>
          <a:xfrm>
            <a:off x="1839927" y="1347395"/>
            <a:ext cx="9864393" cy="5510605"/>
          </a:xfrm>
        </p:spPr>
        <p:txBody>
          <a:bodyPr>
            <a:normAutofit fontScale="92500"/>
          </a:bodyPr>
          <a:lstStyle/>
          <a:p>
            <a:pPr marL="0" indent="0" algn="just" rtl="0">
              <a:buNone/>
            </a:pPr>
            <a:r>
              <a:rPr lang="en-US" dirty="0">
                <a:solidFill>
                  <a:schemeClr val="tx1"/>
                </a:solidFill>
              </a:rPr>
              <a:t>  A </a:t>
            </a:r>
            <a:r>
              <a:rPr lang="en-US" b="1" dirty="0">
                <a:solidFill>
                  <a:schemeClr val="tx1"/>
                </a:solidFill>
              </a:rPr>
              <a:t>dictionary</a:t>
            </a:r>
            <a:r>
              <a:rPr lang="en-US" dirty="0">
                <a:solidFill>
                  <a:schemeClr val="tx1"/>
                </a:solidFill>
              </a:rPr>
              <a:t> (also called a </a:t>
            </a:r>
            <a:r>
              <a:rPr lang="en-US" b="1" dirty="0">
                <a:solidFill>
                  <a:schemeClr val="tx1"/>
                </a:solidFill>
              </a:rPr>
              <a:t>wordstock</a:t>
            </a:r>
            <a:r>
              <a:rPr lang="en-US" dirty="0">
                <a:solidFill>
                  <a:schemeClr val="tx1"/>
                </a:solidFill>
              </a:rPr>
              <a:t>, </a:t>
            </a:r>
            <a:r>
              <a:rPr lang="en-US" b="1" dirty="0">
                <a:solidFill>
                  <a:schemeClr val="tx1"/>
                </a:solidFill>
              </a:rPr>
              <a:t>word reference</a:t>
            </a:r>
            <a:r>
              <a:rPr lang="en-US" dirty="0">
                <a:solidFill>
                  <a:schemeClr val="tx1"/>
                </a:solidFill>
              </a:rPr>
              <a:t>, </a:t>
            </a:r>
            <a:r>
              <a:rPr lang="en-US" b="1" dirty="0">
                <a:solidFill>
                  <a:schemeClr val="tx1"/>
                </a:solidFill>
              </a:rPr>
              <a:t>wordbook</a:t>
            </a:r>
            <a:r>
              <a:rPr lang="en-US" dirty="0">
                <a:solidFill>
                  <a:schemeClr val="tx1"/>
                </a:solidFill>
              </a:rPr>
              <a:t>, </a:t>
            </a:r>
            <a:r>
              <a:rPr lang="en-US" b="1" dirty="0">
                <a:solidFill>
                  <a:schemeClr val="tx1"/>
                </a:solidFill>
              </a:rPr>
              <a:t>lexicon</a:t>
            </a:r>
            <a:r>
              <a:rPr lang="en-US" dirty="0">
                <a:solidFill>
                  <a:schemeClr val="tx1"/>
                </a:solidFill>
              </a:rPr>
              <a:t>, or </a:t>
            </a:r>
            <a:r>
              <a:rPr lang="en-US" b="1" dirty="0">
                <a:solidFill>
                  <a:schemeClr val="tx1"/>
                </a:solidFill>
              </a:rPr>
              <a:t>vocabulary</a:t>
            </a:r>
            <a:r>
              <a:rPr lang="en-US" dirty="0">
                <a:solidFill>
                  <a:schemeClr val="tx1"/>
                </a:solidFill>
              </a:rPr>
              <a:t>) is a collection of words in one or more specific languages, often listed alphabetically, with usage information, definitions, phonetics, pronunciations, and other information; or a book of words in one language with their equivalents in another, also known as a lexicon.</a:t>
            </a:r>
          </a:p>
          <a:p>
            <a:pPr marL="0" indent="0" algn="just" rtl="0">
              <a:buNone/>
            </a:pPr>
            <a:endParaRPr lang="en-US" dirty="0">
              <a:solidFill>
                <a:schemeClr val="tx1"/>
              </a:solidFill>
            </a:endParaRPr>
          </a:p>
          <a:p>
            <a:pPr marL="0" indent="0" algn="just" rtl="0">
              <a:buNone/>
            </a:pPr>
            <a:r>
              <a:rPr lang="en-US" dirty="0">
                <a:solidFill>
                  <a:schemeClr val="tx1"/>
                </a:solidFill>
              </a:rPr>
              <a:t>    According to Nielsen (2008) a dictionary may be regarded as a lexicographical product that is characterized by three significant features:</a:t>
            </a:r>
          </a:p>
          <a:p>
            <a:pPr marL="0" indent="0" algn="just" rtl="0">
              <a:buNone/>
            </a:pPr>
            <a:r>
              <a:rPr lang="en-US" dirty="0">
                <a:solidFill>
                  <a:schemeClr val="tx1"/>
                </a:solidFill>
              </a:rPr>
              <a:t> (1) It has been prepared for one or more functions.</a:t>
            </a:r>
          </a:p>
          <a:p>
            <a:pPr marL="444500" indent="-444500" algn="just" rtl="0">
              <a:buNone/>
            </a:pPr>
            <a:r>
              <a:rPr lang="en-US" dirty="0">
                <a:solidFill>
                  <a:schemeClr val="tx1"/>
                </a:solidFill>
              </a:rPr>
              <a:t> (2) It contains data that have been selected for the purpose of fulfilling those functions.</a:t>
            </a:r>
          </a:p>
          <a:p>
            <a:pPr marL="444500" indent="-350838" algn="just" rtl="0">
              <a:buNone/>
            </a:pPr>
            <a:r>
              <a:rPr lang="en-US" dirty="0">
                <a:solidFill>
                  <a:schemeClr val="tx1"/>
                </a:solidFill>
              </a:rPr>
              <a:t>(3) Its lexicographic structures link and establish relationships between the data so that they can meet the needs of users and fulfill the functions of the dictionary.</a:t>
            </a:r>
          </a:p>
          <a:p>
            <a:pPr marL="0" indent="0" algn="just" rtl="0">
              <a:buNone/>
            </a:pPr>
            <a:endParaRPr lang="en-US" dirty="0">
              <a:solidFill>
                <a:schemeClr val="tx1"/>
              </a:solidFill>
            </a:endParaRPr>
          </a:p>
          <a:p>
            <a:pPr marL="0" indent="0" algn="just" rtl="0">
              <a:buNone/>
            </a:pPr>
            <a:endParaRPr lang="ar-IQ" dirty="0">
              <a:solidFill>
                <a:schemeClr val="tx1"/>
              </a:solidFill>
            </a:endParaRPr>
          </a:p>
        </p:txBody>
      </p:sp>
      <p:sp>
        <p:nvSpPr>
          <p:cNvPr id="6" name="Slide Number Placeholder 5">
            <a:extLst>
              <a:ext uri="{FF2B5EF4-FFF2-40B4-BE49-F238E27FC236}">
                <a16:creationId xmlns:a16="http://schemas.microsoft.com/office/drawing/2014/main" id="{30BBE2A1-1D0F-4588-9251-5FA8C11D1FCE}"/>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817537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369" y="228600"/>
            <a:ext cx="8596668" cy="712695"/>
          </a:xfrm>
        </p:spPr>
        <p:txBody>
          <a:bodyPr anchor="ctr">
            <a:normAutofit/>
          </a:bodyPr>
          <a:lstStyle/>
          <a:p>
            <a:pPr algn="ctr"/>
            <a:r>
              <a:rPr lang="en-US" b="1" dirty="0">
                <a:solidFill>
                  <a:schemeClr val="tx1"/>
                </a:solidFill>
              </a:rPr>
              <a:t>Kinds of Dictionaries</a:t>
            </a:r>
            <a:endParaRPr lang="ar-IQ" b="1" dirty="0">
              <a:solidFill>
                <a:schemeClr val="tx1"/>
              </a:solidFill>
            </a:endParaRPr>
          </a:p>
        </p:txBody>
      </p:sp>
      <p:sp>
        <p:nvSpPr>
          <p:cNvPr id="3" name="Content Placeholder 2"/>
          <p:cNvSpPr>
            <a:spLocks noGrp="1"/>
          </p:cNvSpPr>
          <p:nvPr>
            <p:ph idx="1"/>
          </p:nvPr>
        </p:nvSpPr>
        <p:spPr>
          <a:xfrm>
            <a:off x="1565607" y="1084986"/>
            <a:ext cx="9061753" cy="5298140"/>
          </a:xfrm>
        </p:spPr>
        <p:txBody>
          <a:bodyPr>
            <a:normAutofit lnSpcReduction="10000"/>
          </a:bodyPr>
          <a:lstStyle/>
          <a:p>
            <a:pPr marL="0" indent="0" algn="ctr" rtl="0">
              <a:buNone/>
            </a:pPr>
            <a:r>
              <a:rPr lang="en-US" sz="2400" b="1" dirty="0"/>
              <a:t>Main Types of Dictionaries</a:t>
            </a:r>
          </a:p>
          <a:p>
            <a:pPr marL="0" indent="0" algn="l" rtl="0">
              <a:buNone/>
            </a:pPr>
            <a:endParaRPr lang="en-US" dirty="0"/>
          </a:p>
          <a:p>
            <a:pPr marL="0" indent="0" algn="l" rtl="0">
              <a:buNone/>
            </a:pPr>
            <a:r>
              <a:rPr lang="en-US" dirty="0"/>
              <a:t>                      Monolingual dicti</a:t>
            </a:r>
            <a:r>
              <a:rPr lang="en-US" dirty="0">
                <a:solidFill>
                  <a:schemeClr val="tx1"/>
                </a:solidFill>
              </a:rPr>
              <a:t>onaries             Bilingual dictionaries</a:t>
            </a:r>
          </a:p>
          <a:p>
            <a:pPr marL="0" indent="0" algn="l" rtl="0">
              <a:buNone/>
            </a:pPr>
            <a:endParaRPr lang="en-US" dirty="0"/>
          </a:p>
          <a:p>
            <a:pPr marL="0" indent="0" algn="l" rtl="0">
              <a:buNone/>
            </a:pPr>
            <a:r>
              <a:rPr lang="en-US" sz="2400" b="1" dirty="0"/>
              <a:t>Monolingual Dictionaries</a:t>
            </a:r>
          </a:p>
          <a:p>
            <a:pPr marL="0" indent="0" algn="just" rtl="0">
              <a:buNone/>
            </a:pPr>
            <a:r>
              <a:rPr lang="en-US" sz="2000" dirty="0">
                <a:solidFill>
                  <a:schemeClr val="tx1"/>
                </a:solidFill>
              </a:rPr>
              <a:t>  They list the words within one language, giving meaning of these lexical items. These dictionaries, particularly English ones, vary greatly in terms of size and features, ranging from highly abridged pocket dictionaries to college desk dictionaries to stationary unabridged dictionaries. They may also vary as to the mode of presentation, e.g. English monolingual dictionaries present words alphabetically, whereas most Arabic ones present words in accordance with their tri-consonantal and quadri-consonantal roots. Further, some monolingual dictionaries are dedicated to special areas in the vocabulary of a language, e.g. there are dictionaries of English idioms, proverbs, scientific usage, etc. </a:t>
            </a:r>
          </a:p>
          <a:p>
            <a:pPr marL="0" indent="0" algn="l" rtl="0">
              <a:buNone/>
            </a:pPr>
            <a:endParaRPr lang="ar-IQ" dirty="0"/>
          </a:p>
        </p:txBody>
      </p:sp>
      <p:cxnSp>
        <p:nvCxnSpPr>
          <p:cNvPr id="5" name="Straight Arrow Connector 4"/>
          <p:cNvCxnSpPr/>
          <p:nvPr/>
        </p:nvCxnSpPr>
        <p:spPr>
          <a:xfrm flipH="1">
            <a:off x="3982720" y="1410533"/>
            <a:ext cx="914400" cy="44375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6670053" y="1403543"/>
            <a:ext cx="987684" cy="45773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5E1F4878-AA90-43BC-9E65-6842F29C3481}"/>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252295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6237" y="507530"/>
            <a:ext cx="9235923" cy="4907749"/>
          </a:xfrm>
        </p:spPr>
        <p:txBody>
          <a:bodyPr/>
          <a:lstStyle/>
          <a:p>
            <a:pPr marL="0" indent="0" algn="l" rtl="0">
              <a:buNone/>
            </a:pPr>
            <a:r>
              <a:rPr lang="en-US" sz="2400" b="1" dirty="0"/>
              <a:t>Bilingual</a:t>
            </a:r>
            <a:r>
              <a:rPr lang="en-US" dirty="0"/>
              <a:t> </a:t>
            </a:r>
            <a:r>
              <a:rPr lang="en-US" sz="2400" b="1" dirty="0"/>
              <a:t>Dictionaries</a:t>
            </a:r>
          </a:p>
          <a:p>
            <a:pPr marL="0" indent="0" algn="l" rtl="0">
              <a:buNone/>
            </a:pPr>
            <a:endParaRPr lang="en-US" sz="2400" b="1" dirty="0"/>
          </a:p>
          <a:p>
            <a:pPr marL="0" indent="0" algn="just" rtl="0">
              <a:buNone/>
            </a:pPr>
            <a:r>
              <a:rPr lang="en-US" sz="2400" b="1" dirty="0"/>
              <a:t> </a:t>
            </a:r>
            <a:r>
              <a:rPr lang="en-US" sz="2000" dirty="0">
                <a:solidFill>
                  <a:schemeClr val="tx1"/>
                </a:solidFill>
              </a:rPr>
              <a:t>They deal with two languages by listing the words within one language, say English, unexplained along with there equivalents in another language, say Arabic. So, the Arabic equivalents appear against each English word. If the dictionary is English-Arabic, the English words are presented alphabetically, but if the dictionary is Arabic-English, the Arabic words are listed according to their roots. Bilingual dictionaries range from highly impoverished pocket dictionaries to well-prepared college dictionaries. Further, many bilingual dictionaries on the market deal with specialized vocabularies by presenting SL terminologies and their TL equivalents in areas such as political, medical, and legal discourses.</a:t>
            </a:r>
          </a:p>
          <a:p>
            <a:pPr marL="0" indent="0" algn="l" rtl="0">
              <a:buNone/>
            </a:pPr>
            <a:endParaRPr lang="ar-IQ" dirty="0"/>
          </a:p>
        </p:txBody>
      </p:sp>
      <p:sp>
        <p:nvSpPr>
          <p:cNvPr id="5" name="Slide Number Placeholder 4">
            <a:extLst>
              <a:ext uri="{FF2B5EF4-FFF2-40B4-BE49-F238E27FC236}">
                <a16:creationId xmlns:a16="http://schemas.microsoft.com/office/drawing/2014/main" id="{874CDA35-38E6-4881-9B44-AB79501A907B}"/>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7166047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759</TotalTime>
  <Words>1411</Words>
  <Application>Microsoft Office PowerPoint</Application>
  <PresentationFormat>Widescreen</PresentationFormat>
  <Paragraphs>107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Andalus</vt:lpstr>
      <vt:lpstr>Arial</vt:lpstr>
      <vt:lpstr>Calibri</vt:lpstr>
      <vt:lpstr>Corbel</vt:lpstr>
      <vt:lpstr>Tahoma</vt:lpstr>
      <vt:lpstr>Parallax</vt:lpstr>
      <vt:lpstr>MEANING  and TRANSLATION</vt:lpstr>
      <vt:lpstr>PowerPoint Presentation</vt:lpstr>
      <vt:lpstr>PowerPoint Presentation</vt:lpstr>
      <vt:lpstr>PowerPoint Presentation</vt:lpstr>
      <vt:lpstr>PowerPoint Presentation</vt:lpstr>
      <vt:lpstr>Dictionaries</vt:lpstr>
      <vt:lpstr>What’s a dictionary ?</vt:lpstr>
      <vt:lpstr>Kinds of Dictionaries</vt:lpstr>
      <vt:lpstr>PowerPoint Presentation</vt:lpstr>
      <vt:lpstr>Information in Monolingual Dictionaries</vt:lpstr>
      <vt:lpstr>PowerPoint Presentation</vt:lpstr>
      <vt:lpstr>PowerPoint Presentation</vt:lpstr>
      <vt:lpstr>Using the Dictionaries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dc:title>
  <dc:creator>ahmed</dc:creator>
  <cp:lastModifiedBy>Lenovo</cp:lastModifiedBy>
  <cp:revision>30</cp:revision>
  <dcterms:created xsi:type="dcterms:W3CDTF">2013-10-04T14:46:17Z</dcterms:created>
  <dcterms:modified xsi:type="dcterms:W3CDTF">2022-11-29T17:21:11Z</dcterms:modified>
</cp:coreProperties>
</file>