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7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993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0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3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924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1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39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8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85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878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87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7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5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59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252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4189C1-0E79-4F22-B007-FA212AE9C50E}" type="datetimeFigureOut">
              <a:rPr lang="ar-IQ" smtClean="0"/>
              <a:t>01/02/1435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8FBF43-33F9-49DB-B6E7-2215730CF1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495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WYATT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/>
              <a:t>“Whoso List to Hunt”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30352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1" u="sng" dirty="0" smtClean="0">
                <a:solidFill>
                  <a:srgbClr val="FF0000"/>
                </a:solidFill>
              </a:rPr>
              <a:t>1. Life</a:t>
            </a:r>
            <a:endParaRPr lang="ar-IQ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/>
              <a:t>1</a:t>
            </a:r>
            <a:r>
              <a:rPr lang="en-US" dirty="0"/>
              <a:t>. The English poet and diplomat Sir Thomas Wyatt (1503-1542</a:t>
            </a:r>
            <a:r>
              <a:rPr lang="en-US" dirty="0" smtClean="0"/>
              <a:t>).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2</a:t>
            </a:r>
            <a:r>
              <a:rPr lang="en-US" dirty="0"/>
              <a:t>. His early marriage to Elizabeth Brooke proved </a:t>
            </a:r>
            <a:r>
              <a:rPr lang="en-US" dirty="0" smtClean="0"/>
              <a:t>unhappy, they separated after having 2 children.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/>
              <a:t>3. Popular and handsome, he was much admired for his skill in music, languages, and arms. He was the fulfillment of the Renaissance ideal--soldier, statesman, courtier, lover, scholar, and poet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3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4. Wyatt seems to have been early acquainted with Anne Boleyn. He was generally regarded as her lover.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5. </a:t>
            </a:r>
            <a:r>
              <a:rPr lang="en-US" dirty="0" smtClean="0"/>
              <a:t>He </a:t>
            </a:r>
            <a:r>
              <a:rPr lang="en-US" dirty="0"/>
              <a:t>was sent on diplomatic missions to </a:t>
            </a:r>
            <a:r>
              <a:rPr lang="en-US" dirty="0" smtClean="0"/>
              <a:t>France, Spain </a:t>
            </a:r>
            <a:r>
              <a:rPr lang="en-US" dirty="0"/>
              <a:t>and to the papacy</a:t>
            </a:r>
            <a:r>
              <a:rPr lang="en-US" dirty="0" smtClean="0"/>
              <a:t>. (important? Why?).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6. Twice imprisoned.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79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1" u="sng" dirty="0" smtClean="0">
                <a:solidFill>
                  <a:srgbClr val="00B0F0"/>
                </a:solidFill>
              </a:rPr>
              <a:t>2. Achievements</a:t>
            </a:r>
            <a:endParaRPr lang="ar-IQ" b="1" i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1</a:t>
            </a:r>
            <a:r>
              <a:rPr lang="en-US" dirty="0"/>
              <a:t>. Wyatt's work </a:t>
            </a:r>
            <a:r>
              <a:rPr lang="en-US" dirty="0" smtClean="0"/>
              <a:t>is divided </a:t>
            </a:r>
            <a:r>
              <a:rPr lang="en-US" dirty="0"/>
              <a:t>into two groups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/>
              <a:t>A/ the sonnets, rondeaus, songs, and lyric poems treating </a:t>
            </a:r>
            <a:r>
              <a:rPr lang="en-US" dirty="0" smtClean="0"/>
              <a:t>love.</a:t>
            </a:r>
          </a:p>
          <a:p>
            <a:pPr algn="l" rtl="0"/>
            <a:r>
              <a:rPr lang="en-US" dirty="0"/>
              <a:t>B/ the satires and the penitential psalms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2. He also introduced the sonnet and terza </a:t>
            </a:r>
            <a:r>
              <a:rPr lang="en-US" dirty="0" err="1"/>
              <a:t>rima</a:t>
            </a:r>
            <a:r>
              <a:rPr lang="en-US" dirty="0"/>
              <a:t> into English poetry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3</a:t>
            </a:r>
            <a:r>
              <a:rPr lang="en-US" dirty="0"/>
              <a:t>. He used the iambic pentameter line and retained </a:t>
            </a:r>
            <a:r>
              <a:rPr lang="en-US" dirty="0" smtClean="0"/>
              <a:t>Petrarch's </a:t>
            </a:r>
            <a:r>
              <a:rPr lang="en-US" dirty="0"/>
              <a:t>division of the fourteen lines into </a:t>
            </a:r>
            <a:r>
              <a:rPr lang="en-US" dirty="0" smtClean="0"/>
              <a:t>octave </a:t>
            </a:r>
            <a:r>
              <a:rPr lang="en-US" dirty="0"/>
              <a:t>and sestet, but he began to rhyme the last two lines, forming a final couplet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963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 smtClean="0">
                <a:solidFill>
                  <a:srgbClr val="00B050"/>
                </a:solidFill>
              </a:rPr>
              <a:t>3. The Poem</a:t>
            </a:r>
            <a:endParaRPr lang="ar-IQ" b="1" i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Whoso list to hunt, I know where is an hind,</a:t>
            </a:r>
          </a:p>
          <a:p>
            <a:pPr algn="l" rtl="0"/>
            <a:r>
              <a:rPr lang="en-US" sz="3200" dirty="0"/>
              <a:t>But as for me, </a:t>
            </a:r>
            <a:r>
              <a:rPr lang="en-US" sz="3200" dirty="0" err="1"/>
              <a:t>hélas</a:t>
            </a:r>
            <a:r>
              <a:rPr lang="en-US" sz="3200" dirty="0"/>
              <a:t>, I may no more.</a:t>
            </a:r>
          </a:p>
          <a:p>
            <a:pPr algn="l" rtl="0"/>
            <a:r>
              <a:rPr lang="en-US" sz="3200" dirty="0"/>
              <a:t>The vain travail hath wearied me so sore,</a:t>
            </a:r>
          </a:p>
          <a:p>
            <a:pPr algn="l" rtl="0"/>
            <a:r>
              <a:rPr lang="en-US" sz="3200" dirty="0"/>
              <a:t>I am of them that farthest cometh behind.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9537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Yet may I by no means my wearied mind</a:t>
            </a:r>
          </a:p>
          <a:p>
            <a:pPr algn="l" rtl="0"/>
            <a:r>
              <a:rPr lang="en-US" sz="3200" dirty="0"/>
              <a:t>Draw from the deer, but as she </a:t>
            </a:r>
            <a:r>
              <a:rPr lang="en-US" sz="3200" dirty="0" err="1"/>
              <a:t>fleeth</a:t>
            </a:r>
            <a:r>
              <a:rPr lang="en-US" sz="3200" dirty="0"/>
              <a:t> afore</a:t>
            </a:r>
          </a:p>
          <a:p>
            <a:pPr algn="l" rtl="0"/>
            <a:r>
              <a:rPr lang="en-US" sz="3200" dirty="0"/>
              <a:t>Fainting I follow. I leave off therefore,</a:t>
            </a:r>
          </a:p>
          <a:p>
            <a:pPr algn="l" rtl="0"/>
            <a:r>
              <a:rPr lang="en-US" sz="3200" dirty="0" err="1">
                <a:solidFill>
                  <a:srgbClr val="FF0000"/>
                </a:solidFill>
              </a:rPr>
              <a:t>Sithens</a:t>
            </a:r>
            <a:r>
              <a:rPr lang="en-US" sz="3200" dirty="0">
                <a:solidFill>
                  <a:srgbClr val="FF0000"/>
                </a:solidFill>
              </a:rPr>
              <a:t> in a net I seek to hold the wind.</a:t>
            </a:r>
            <a:endParaRPr lang="ar-IQ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4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Who list her hunt, I put him out of doubt,</a:t>
            </a:r>
          </a:p>
          <a:p>
            <a:pPr algn="l" rtl="0"/>
            <a:r>
              <a:rPr lang="en-US" sz="3200" dirty="0"/>
              <a:t>As well as I may spend his time in vain.</a:t>
            </a:r>
          </a:p>
          <a:p>
            <a:pPr algn="l" rtl="0"/>
            <a:r>
              <a:rPr lang="en-US" sz="3200" dirty="0"/>
              <a:t>And graven with diamonds in letters plain</a:t>
            </a:r>
          </a:p>
          <a:p>
            <a:pPr algn="l" rtl="0"/>
            <a:r>
              <a:rPr lang="en-US" sz="3200" dirty="0"/>
              <a:t>There is written, her fair neck round about: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53956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err="1"/>
              <a:t>Noli</a:t>
            </a:r>
            <a:r>
              <a:rPr lang="en-US" sz="3200" dirty="0"/>
              <a:t> me </a:t>
            </a:r>
            <a:r>
              <a:rPr lang="en-US" sz="3200" dirty="0" err="1"/>
              <a:t>tangere</a:t>
            </a:r>
            <a:r>
              <a:rPr lang="en-US" sz="3200" dirty="0"/>
              <a:t>, for Caesar's I am,</a:t>
            </a:r>
          </a:p>
          <a:p>
            <a:pPr algn="l" rtl="0"/>
            <a:r>
              <a:rPr lang="en-US" sz="3200" dirty="0"/>
              <a:t>And wild for to hold, though I seem tame.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60216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ANALYSIS</a:t>
            </a: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1</a:t>
            </a:r>
            <a:r>
              <a:rPr lang="en-US" dirty="0"/>
              <a:t>. the rhyme scheme in "Whoso List to Hunt" follows an </a:t>
            </a:r>
            <a:r>
              <a:rPr lang="en-US" dirty="0" err="1"/>
              <a:t>abba</a:t>
            </a:r>
            <a:r>
              <a:rPr lang="en-US" dirty="0"/>
              <a:t> </a:t>
            </a:r>
            <a:r>
              <a:rPr lang="en-US" dirty="0" err="1"/>
              <a:t>abba</a:t>
            </a:r>
            <a:r>
              <a:rPr lang="en-US" dirty="0"/>
              <a:t> </a:t>
            </a:r>
            <a:r>
              <a:rPr lang="en-US" dirty="0" err="1" smtClean="0"/>
              <a:t>cddc</a:t>
            </a:r>
            <a:r>
              <a:rPr lang="en-US" dirty="0" smtClean="0"/>
              <a:t> </a:t>
            </a:r>
            <a:r>
              <a:rPr lang="en-US" dirty="0" err="1" smtClean="0"/>
              <a:t>ee</a:t>
            </a:r>
            <a:r>
              <a:rPr lang="en-US" dirty="0" smtClean="0"/>
              <a:t> </a:t>
            </a:r>
            <a:r>
              <a:rPr lang="en-US" dirty="0"/>
              <a:t>arrangement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epigram.</a:t>
            </a:r>
          </a:p>
          <a:p>
            <a:pPr algn="l" rtl="0"/>
            <a:r>
              <a:rPr lang="en-US" dirty="0" smtClean="0"/>
              <a:t>3. Enjambment &amp; caesura. </a:t>
            </a:r>
          </a:p>
          <a:p>
            <a:pPr algn="l" rtl="0"/>
            <a:r>
              <a:rPr lang="en-US" dirty="0" smtClean="0"/>
              <a:t>4. repetition of the sound –h-.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40855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404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THOMAS WYATT</vt:lpstr>
      <vt:lpstr>1. Life</vt:lpstr>
      <vt:lpstr>PowerPoint Presentation</vt:lpstr>
      <vt:lpstr>2. Achievements</vt:lpstr>
      <vt:lpstr>3. The Poem</vt:lpstr>
      <vt:lpstr>PowerPoint Presentation</vt:lpstr>
      <vt:lpstr>PowerPoint Presentation</vt:lpstr>
      <vt:lpstr>PowerPoint Presentation</vt:lpstr>
      <vt:lpstr>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WYATT</dc:title>
  <dc:creator>core</dc:creator>
  <cp:lastModifiedBy>core</cp:lastModifiedBy>
  <cp:revision>10</cp:revision>
  <dcterms:created xsi:type="dcterms:W3CDTF">2013-11-30T10:27:57Z</dcterms:created>
  <dcterms:modified xsi:type="dcterms:W3CDTF">2013-12-04T17:47:50Z</dcterms:modified>
</cp:coreProperties>
</file>