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4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F3B5E-E6DE-4B22-8CF8-EA045BB3E3C8}" type="datetimeFigureOut">
              <a:rPr lang="ar-IQ" smtClean="0"/>
              <a:pPr/>
              <a:t>06/05/1444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8927F-D440-4D94-93AF-C3E2B9C10A5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“The Hind” by Sir Thomas Wyatt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Poetic Devices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/>
              <a:t>Alliteration : The repetition of the same initial stressed  consonant  sound at frequent interval.                                   </a:t>
            </a:r>
          </a:p>
          <a:p>
            <a:pPr algn="l"/>
            <a:r>
              <a:rPr lang="en-US" sz="1400" dirty="0"/>
              <a:t>Assonance : the repetition of the same vowel sound ( be it at the beginning , in the middle or at the end of words ) in the same line or closely adjacent lines of poetry.   </a:t>
            </a:r>
          </a:p>
          <a:p>
            <a:pPr algn="l"/>
            <a:r>
              <a:rPr lang="en-US" sz="1400" dirty="0"/>
              <a:t>Paradox : a statement that appears illogical or contradictory at first but may equally have an underlying truth.</a:t>
            </a:r>
          </a:p>
          <a:p>
            <a:pPr algn="l"/>
            <a:r>
              <a:rPr lang="en-US" sz="1400" dirty="0"/>
              <a:t>End –stopped line : when a break in thought or a pause occurs at the end of a line (punctuation marks ).</a:t>
            </a:r>
            <a:endParaRPr lang="ar-IQ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Poetic Devices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/>
              <a:t>Allusion : a reference to a familiar literary ,historical or biblical person or event , used to make an idea easily understood. </a:t>
            </a:r>
          </a:p>
          <a:p>
            <a:pPr algn="l"/>
            <a:r>
              <a:rPr lang="en-US" sz="1400" dirty="0"/>
              <a:t>In “ The Hind “ , the poet uses allusion (religious) when he uses Christ’s words (L 13 )</a:t>
            </a:r>
          </a:p>
          <a:p>
            <a:pPr algn="l"/>
            <a:r>
              <a:rPr lang="en-US" sz="1400" dirty="0"/>
              <a:t>He uses another allusion ( historical ) when he refers to King Caesar ( L 13).Both kings were strong and handsome young men in their late teens. The poet may also allude to their unsuitable choice of women( as wives ). </a:t>
            </a:r>
            <a:endParaRPr lang="ar-IQ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1503-1542)</a:t>
            </a:r>
            <a:r>
              <a:rPr lang="ar-IQ" dirty="0"/>
              <a:t>) </a:t>
            </a:r>
            <a:r>
              <a:rPr lang="en-US" dirty="0"/>
              <a:t>Sir Thomas Wyatt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/>
              <a:t>He is known for introducing the sonnet form (as used by Petrarch ) into English poetry . He was also a diplomat in the service of king Henry viii . He is said to have been in love with Anne Boleyn before her marriage to the king . Wyatt was imprisoned for his affair with Anne , and imprisoned a second time for treason after the fall of Cromwell . There is no good reason for rejecting the supposition that the poem refers </a:t>
            </a:r>
            <a:r>
              <a:rPr lang="en-US" sz="1400" b="1" dirty="0"/>
              <a:t>allegorically </a:t>
            </a:r>
            <a:r>
              <a:rPr lang="en-US" sz="1400" dirty="0"/>
              <a:t>to his pursuit of Anne and to giving up the chase when she married the king.                                                         </a:t>
            </a:r>
            <a:endParaRPr lang="ar-IQ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Appreciation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/>
              <a:t>In this poem , Wyatt expresses personal disappointment and weariness in his great chase for Anne who is now possessed by a greater man (</a:t>
            </a:r>
            <a:r>
              <a:rPr lang="en-US" sz="1400" b="1" dirty="0"/>
              <a:t>Caesar )</a:t>
            </a:r>
            <a:r>
              <a:rPr lang="en-US" sz="1400" dirty="0"/>
              <a:t>.                                                               </a:t>
            </a:r>
          </a:p>
          <a:p>
            <a:pPr algn="l"/>
            <a:r>
              <a:rPr lang="en-US" sz="1400" dirty="0"/>
              <a:t>The poem takes the form of a sonnet , Petrarch an sonnet which  has typically 14 lines . The first 8 lines or octave introduces a problem or some issue for contemplation and the remaining 6 lines or sestet offers a resolution.                       </a:t>
            </a:r>
            <a:endParaRPr lang="ar-IQ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Appreciation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/>
              <a:t>The poet’s love for Anne was based on futile hope from the beginning and he expressed his discouragement in “</a:t>
            </a:r>
            <a:r>
              <a:rPr lang="en-US" sz="1400" b="1" dirty="0"/>
              <a:t>Who so list to hunt “</a:t>
            </a:r>
            <a:r>
              <a:rPr lang="en-US" sz="1400" dirty="0"/>
              <a:t>.He uses </a:t>
            </a:r>
            <a:r>
              <a:rPr lang="en-US" sz="1400" b="1" dirty="0"/>
              <a:t>an extended metaphor</a:t>
            </a:r>
            <a:r>
              <a:rPr lang="en-US" sz="1400" dirty="0"/>
              <a:t> so we see him immediately as a hunter and his dear as a deer, </a:t>
            </a:r>
            <a:r>
              <a:rPr lang="en-US" sz="1400" b="1" dirty="0"/>
              <a:t>an implied pun .</a:t>
            </a:r>
            <a:endParaRPr lang="en-US" sz="1400" dirty="0"/>
          </a:p>
          <a:p>
            <a:pPr algn="l"/>
            <a:r>
              <a:rPr lang="en-US" sz="1400" dirty="0"/>
              <a:t>The poet opens his sonnet  with a question to the readers asking who enjoys the hunt and pointing out that he knows a worthy hind. </a:t>
            </a:r>
          </a:p>
          <a:p>
            <a:pPr algn="l"/>
            <a:r>
              <a:rPr lang="en-US" sz="1400" dirty="0"/>
              <a:t>All his efforts to hunt the deer were “ vain travail “ .  This invitation implies that the poet no longer has the desire to hunt her .   </a:t>
            </a:r>
            <a:endParaRPr lang="ar-IQ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Appreciation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/>
              <a:t>Thus he tells of his weariness in hunting the deer .He asserts that he is not giving up just falling further behind ; his tired mind is still thinking wearily to follow her . But as she continues to flee he finally leaves off recognizing his hunt to be as futile as seeking to catch the wind in a net ( the end of the octave ). The word “</a:t>
            </a:r>
            <a:r>
              <a:rPr lang="en-US" sz="1400" b="1" dirty="0" err="1"/>
              <a:t>fleeth</a:t>
            </a:r>
            <a:r>
              <a:rPr lang="en-US" sz="1400" b="1" dirty="0"/>
              <a:t> ” meaning to fly, </a:t>
            </a:r>
            <a:r>
              <a:rPr lang="en-US" sz="1400" dirty="0"/>
              <a:t>suggests that Anne did not entirely welcome Wyatt’s intention , and some of her contemporaries confirmed it . This is important because Anne was found guilty of adultery and executed for it .  However, there was no proof that she had ever committed adultery or had a premarital affair with Wyatt or with any one else..</a:t>
            </a:r>
            <a:endParaRPr lang="ar-IQ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Appreciation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/>
              <a:t>In the sestet , the poet returns to the metaphor of hunting a deer and repeats the same invitation if anybody wishes to hunt that deer. But this time , he warns other young men that they too will fail to catch her and spend their time in vain . Wyatt, closes the sestet with an </a:t>
            </a:r>
            <a:r>
              <a:rPr lang="en-US" sz="1400" b="1" dirty="0"/>
              <a:t>allusion to Caesar’s herd of tame deer . </a:t>
            </a:r>
            <a:r>
              <a:rPr lang="ar-IQ" sz="1400" b="1" dirty="0"/>
              <a:t>  </a:t>
            </a:r>
            <a:r>
              <a:rPr lang="en-US" sz="1400" dirty="0"/>
              <a:t>Like Caesar’s deer , this woman belongs to a ruler ( Henry viii)). She has a bejeweled collar indicating that she has  already an owner.( being the wife of King Henry viii)</a:t>
            </a:r>
            <a:endParaRPr lang="ar-IQ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Appreciation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/>
              <a:t>Her collar is adorned with Latin phrase , “ </a:t>
            </a:r>
            <a:r>
              <a:rPr lang="en-US" sz="1400" dirty="0" err="1"/>
              <a:t>Noli</a:t>
            </a:r>
            <a:r>
              <a:rPr lang="en-US" sz="1400" dirty="0"/>
              <a:t> me </a:t>
            </a:r>
            <a:r>
              <a:rPr lang="en-US" sz="1400" dirty="0" err="1"/>
              <a:t>tangere</a:t>
            </a:r>
            <a:r>
              <a:rPr lang="en-US" sz="1400" dirty="0"/>
              <a:t> “ which means “ touch me not “(</a:t>
            </a:r>
            <a:r>
              <a:rPr lang="en-US" sz="1400" b="1" dirty="0"/>
              <a:t>an allusion to Christ’s words to Mary Magdalene in the Bible ).</a:t>
            </a:r>
            <a:r>
              <a:rPr lang="en-US" sz="1400" dirty="0"/>
              <a:t>These words indicate a warning to stay a way as spoken in the woman’s voice . Indeed , the woman the poet has been pursuing is “</a:t>
            </a:r>
            <a:r>
              <a:rPr lang="en-US" sz="1400" b="1" dirty="0"/>
              <a:t>tame “ </a:t>
            </a:r>
            <a:r>
              <a:rPr lang="en-US" sz="1400" dirty="0"/>
              <a:t>by appearance but in reality she is “</a:t>
            </a:r>
            <a:r>
              <a:rPr lang="en-US" sz="1400" b="1" dirty="0"/>
              <a:t>wild for to hold “.</a:t>
            </a:r>
            <a:r>
              <a:rPr lang="en-US" sz="1400" dirty="0"/>
              <a:t>The poet employs </a:t>
            </a:r>
            <a:r>
              <a:rPr lang="en-US" sz="1400" b="1" dirty="0"/>
              <a:t>paradox </a:t>
            </a:r>
            <a:r>
              <a:rPr lang="en-US" sz="1400" dirty="0"/>
              <a:t> here by using the words “tame &amp;wild” to illustrate the woman’s attitude towards her lovers and how she </a:t>
            </a:r>
            <a:r>
              <a:rPr lang="ar-IQ" sz="1400" dirty="0"/>
              <a:t> </a:t>
            </a:r>
            <a:r>
              <a:rPr lang="en-US" sz="1400" dirty="0"/>
              <a:t>neglects them . The words are engraved with diamonds which obviously indicate the price the king has already  paid to have her. </a:t>
            </a:r>
            <a:endParaRPr lang="ar-IQ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/>
              <a:t>1. Extended metaphor</a:t>
            </a:r>
          </a:p>
          <a:p>
            <a:pPr algn="l"/>
            <a:r>
              <a:rPr lang="en-US" dirty="0"/>
              <a:t>2. Alliteration</a:t>
            </a:r>
          </a:p>
          <a:p>
            <a:pPr algn="l"/>
            <a:r>
              <a:rPr lang="en-US" dirty="0"/>
              <a:t>3.Assonance</a:t>
            </a:r>
          </a:p>
          <a:p>
            <a:pPr algn="l"/>
            <a:r>
              <a:rPr lang="en-US" dirty="0"/>
              <a:t>4.Rhyme</a:t>
            </a:r>
          </a:p>
          <a:p>
            <a:pPr algn="l"/>
            <a:r>
              <a:rPr lang="en-US" dirty="0"/>
              <a:t>5. Allusion</a:t>
            </a:r>
          </a:p>
          <a:p>
            <a:pPr algn="l"/>
            <a:r>
              <a:rPr lang="en-US" dirty="0"/>
              <a:t>6.Paradox</a:t>
            </a:r>
          </a:p>
          <a:p>
            <a:pPr algn="l"/>
            <a:r>
              <a:rPr lang="en-US" dirty="0"/>
              <a:t>7.Caesura</a:t>
            </a:r>
          </a:p>
          <a:p>
            <a:pPr algn="l"/>
            <a:r>
              <a:rPr lang="en-US" dirty="0"/>
              <a:t>8.Enjambment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Poetic Devices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/>
              <a:t>Enjambment : the running over of the sense &amp;structure of a line of verse or couplet into the following verse or couplet.  ( missing punctuation marks  at the end of a poetic line to indicate that the idea is incomplete    )                   </a:t>
            </a:r>
          </a:p>
          <a:p>
            <a:pPr algn="l"/>
            <a:r>
              <a:rPr lang="en-US" sz="1400" dirty="0"/>
              <a:t>Caesura : A pause in a line of poetry , usually  occurring  at the beginning or near the middle . It typically corresponds to a break in the natural rhythm or sense of the line but is sometimes shifted to create special meaning or rhythmic effects. </a:t>
            </a:r>
          </a:p>
          <a:p>
            <a:r>
              <a:rPr lang="en-US" dirty="0"/>
              <a:t>                        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962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سمة Office</vt:lpstr>
      <vt:lpstr>“The Hind” by Sir Thomas Wyatt</vt:lpstr>
      <vt:lpstr>1503-1542)) Sir Thomas Wyatt</vt:lpstr>
      <vt:lpstr>Appreciation</vt:lpstr>
      <vt:lpstr>Appreciation</vt:lpstr>
      <vt:lpstr>Appreciation</vt:lpstr>
      <vt:lpstr>Appreciation</vt:lpstr>
      <vt:lpstr>Appreciation</vt:lpstr>
      <vt:lpstr>Devices</vt:lpstr>
      <vt:lpstr>Poetic Devices</vt:lpstr>
      <vt:lpstr>Poetic Devices</vt:lpstr>
      <vt:lpstr>Poetic Devices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Hind” by Sir Thomas Wyatt</dc:title>
  <dc:creator>Dell</dc:creator>
  <cp:lastModifiedBy>Lenovo</cp:lastModifiedBy>
  <cp:revision>50</cp:revision>
  <dcterms:created xsi:type="dcterms:W3CDTF">2014-11-07T16:45:36Z</dcterms:created>
  <dcterms:modified xsi:type="dcterms:W3CDTF">2022-11-29T17:35:29Z</dcterms:modified>
</cp:coreProperties>
</file>