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02BEBA-94CE-4384-A49B-D1C684B92593}" type="datetimeFigureOut">
              <a:rPr lang="ar-IQ" smtClean="0"/>
              <a:t>25/02/1435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48E0F4-8FA3-4752-92D9-83434B914AC2}" type="slidenum">
              <a:rPr lang="ar-IQ" smtClean="0"/>
              <a:t>‹#›</a:t>
            </a:fld>
            <a:endParaRPr lang="ar-IQ"/>
          </a:p>
        </p:txBody>
      </p:sp>
    </p:spTree>
    <p:extLst>
      <p:ext uri="{BB962C8B-B14F-4D97-AF65-F5344CB8AC3E}">
        <p14:creationId xmlns:p14="http://schemas.microsoft.com/office/powerpoint/2010/main" val="4111085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2BEBA-94CE-4384-A49B-D1C684B92593}" type="datetimeFigureOut">
              <a:rPr lang="ar-IQ" smtClean="0"/>
              <a:t>25/02/1435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48E0F4-8FA3-4752-92D9-83434B914AC2}" type="slidenum">
              <a:rPr lang="ar-IQ" smtClean="0"/>
              <a:t>‹#›</a:t>
            </a:fld>
            <a:endParaRPr lang="ar-IQ"/>
          </a:p>
        </p:txBody>
      </p:sp>
    </p:spTree>
    <p:extLst>
      <p:ext uri="{BB962C8B-B14F-4D97-AF65-F5344CB8AC3E}">
        <p14:creationId xmlns:p14="http://schemas.microsoft.com/office/powerpoint/2010/main" val="1502683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2BEBA-94CE-4384-A49B-D1C684B92593}" type="datetimeFigureOut">
              <a:rPr lang="ar-IQ" smtClean="0"/>
              <a:t>25/02/1435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48E0F4-8FA3-4752-92D9-83434B914AC2}"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35101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2BEBA-94CE-4384-A49B-D1C684B92593}" type="datetimeFigureOut">
              <a:rPr lang="ar-IQ" smtClean="0"/>
              <a:t>25/02/1435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48E0F4-8FA3-4752-92D9-83434B914AC2}" type="slidenum">
              <a:rPr lang="ar-IQ" smtClean="0"/>
              <a:t>‹#›</a:t>
            </a:fld>
            <a:endParaRPr lang="ar-IQ"/>
          </a:p>
        </p:txBody>
      </p:sp>
    </p:spTree>
    <p:extLst>
      <p:ext uri="{BB962C8B-B14F-4D97-AF65-F5344CB8AC3E}">
        <p14:creationId xmlns:p14="http://schemas.microsoft.com/office/powerpoint/2010/main" val="4018865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2BEBA-94CE-4384-A49B-D1C684B92593}" type="datetimeFigureOut">
              <a:rPr lang="ar-IQ" smtClean="0"/>
              <a:t>25/02/1435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48E0F4-8FA3-4752-92D9-83434B914AC2}"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32831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2BEBA-94CE-4384-A49B-D1C684B92593}" type="datetimeFigureOut">
              <a:rPr lang="ar-IQ" smtClean="0"/>
              <a:t>25/02/1435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48E0F4-8FA3-4752-92D9-83434B914AC2}" type="slidenum">
              <a:rPr lang="ar-IQ" smtClean="0"/>
              <a:t>‹#›</a:t>
            </a:fld>
            <a:endParaRPr lang="ar-IQ"/>
          </a:p>
        </p:txBody>
      </p:sp>
    </p:spTree>
    <p:extLst>
      <p:ext uri="{BB962C8B-B14F-4D97-AF65-F5344CB8AC3E}">
        <p14:creationId xmlns:p14="http://schemas.microsoft.com/office/powerpoint/2010/main" val="2129353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02BEBA-94CE-4384-A49B-D1C684B92593}" type="datetimeFigureOut">
              <a:rPr lang="ar-IQ" smtClean="0"/>
              <a:t>25/02/1435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48E0F4-8FA3-4752-92D9-83434B914AC2}" type="slidenum">
              <a:rPr lang="ar-IQ" smtClean="0"/>
              <a:t>‹#›</a:t>
            </a:fld>
            <a:endParaRPr lang="ar-IQ"/>
          </a:p>
        </p:txBody>
      </p:sp>
    </p:spTree>
    <p:extLst>
      <p:ext uri="{BB962C8B-B14F-4D97-AF65-F5344CB8AC3E}">
        <p14:creationId xmlns:p14="http://schemas.microsoft.com/office/powerpoint/2010/main" val="3230941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02BEBA-94CE-4384-A49B-D1C684B92593}" type="datetimeFigureOut">
              <a:rPr lang="ar-IQ" smtClean="0"/>
              <a:t>25/02/1435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48E0F4-8FA3-4752-92D9-83434B914AC2}" type="slidenum">
              <a:rPr lang="ar-IQ" smtClean="0"/>
              <a:t>‹#›</a:t>
            </a:fld>
            <a:endParaRPr lang="ar-IQ"/>
          </a:p>
        </p:txBody>
      </p:sp>
    </p:spTree>
    <p:extLst>
      <p:ext uri="{BB962C8B-B14F-4D97-AF65-F5344CB8AC3E}">
        <p14:creationId xmlns:p14="http://schemas.microsoft.com/office/powerpoint/2010/main" val="30004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02BEBA-94CE-4384-A49B-D1C684B92593}" type="datetimeFigureOut">
              <a:rPr lang="ar-IQ" smtClean="0"/>
              <a:t>25/02/1435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48E0F4-8FA3-4752-92D9-83434B914AC2}" type="slidenum">
              <a:rPr lang="ar-IQ" smtClean="0"/>
              <a:t>‹#›</a:t>
            </a:fld>
            <a:endParaRPr lang="ar-IQ"/>
          </a:p>
        </p:txBody>
      </p:sp>
    </p:spTree>
    <p:extLst>
      <p:ext uri="{BB962C8B-B14F-4D97-AF65-F5344CB8AC3E}">
        <p14:creationId xmlns:p14="http://schemas.microsoft.com/office/powerpoint/2010/main" val="2831899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2BEBA-94CE-4384-A49B-D1C684B92593}" type="datetimeFigureOut">
              <a:rPr lang="ar-IQ" smtClean="0"/>
              <a:t>25/02/1435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48E0F4-8FA3-4752-92D9-83434B914AC2}" type="slidenum">
              <a:rPr lang="ar-IQ" smtClean="0"/>
              <a:t>‹#›</a:t>
            </a:fld>
            <a:endParaRPr lang="ar-IQ"/>
          </a:p>
        </p:txBody>
      </p:sp>
    </p:spTree>
    <p:extLst>
      <p:ext uri="{BB962C8B-B14F-4D97-AF65-F5344CB8AC3E}">
        <p14:creationId xmlns:p14="http://schemas.microsoft.com/office/powerpoint/2010/main" val="366928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02BEBA-94CE-4384-A49B-D1C684B92593}" type="datetimeFigureOut">
              <a:rPr lang="ar-IQ" smtClean="0"/>
              <a:t>25/02/1435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148E0F4-8FA3-4752-92D9-83434B914AC2}" type="slidenum">
              <a:rPr lang="ar-IQ" smtClean="0"/>
              <a:t>‹#›</a:t>
            </a:fld>
            <a:endParaRPr lang="ar-IQ"/>
          </a:p>
        </p:txBody>
      </p:sp>
    </p:spTree>
    <p:extLst>
      <p:ext uri="{BB962C8B-B14F-4D97-AF65-F5344CB8AC3E}">
        <p14:creationId xmlns:p14="http://schemas.microsoft.com/office/powerpoint/2010/main" val="114349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02BEBA-94CE-4384-A49B-D1C684B92593}" type="datetimeFigureOut">
              <a:rPr lang="ar-IQ" smtClean="0"/>
              <a:t>25/02/1435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148E0F4-8FA3-4752-92D9-83434B914AC2}" type="slidenum">
              <a:rPr lang="ar-IQ" smtClean="0"/>
              <a:t>‹#›</a:t>
            </a:fld>
            <a:endParaRPr lang="ar-IQ"/>
          </a:p>
        </p:txBody>
      </p:sp>
    </p:spTree>
    <p:extLst>
      <p:ext uri="{BB962C8B-B14F-4D97-AF65-F5344CB8AC3E}">
        <p14:creationId xmlns:p14="http://schemas.microsoft.com/office/powerpoint/2010/main" val="263739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02BEBA-94CE-4384-A49B-D1C684B92593}" type="datetimeFigureOut">
              <a:rPr lang="ar-IQ" smtClean="0"/>
              <a:t>25/02/1435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148E0F4-8FA3-4752-92D9-83434B914AC2}" type="slidenum">
              <a:rPr lang="ar-IQ" smtClean="0"/>
              <a:t>‹#›</a:t>
            </a:fld>
            <a:endParaRPr lang="ar-IQ"/>
          </a:p>
        </p:txBody>
      </p:sp>
    </p:spTree>
    <p:extLst>
      <p:ext uri="{BB962C8B-B14F-4D97-AF65-F5344CB8AC3E}">
        <p14:creationId xmlns:p14="http://schemas.microsoft.com/office/powerpoint/2010/main" val="3839106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2BEBA-94CE-4384-A49B-D1C684B92593}" type="datetimeFigureOut">
              <a:rPr lang="ar-IQ" smtClean="0"/>
              <a:t>25/02/1435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148E0F4-8FA3-4752-92D9-83434B914AC2}" type="slidenum">
              <a:rPr lang="ar-IQ" smtClean="0"/>
              <a:t>‹#›</a:t>
            </a:fld>
            <a:endParaRPr lang="ar-IQ"/>
          </a:p>
        </p:txBody>
      </p:sp>
    </p:spTree>
    <p:extLst>
      <p:ext uri="{BB962C8B-B14F-4D97-AF65-F5344CB8AC3E}">
        <p14:creationId xmlns:p14="http://schemas.microsoft.com/office/powerpoint/2010/main" val="223620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2BEBA-94CE-4384-A49B-D1C684B92593}" type="datetimeFigureOut">
              <a:rPr lang="ar-IQ" smtClean="0"/>
              <a:t>25/02/1435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148E0F4-8FA3-4752-92D9-83434B914AC2}" type="slidenum">
              <a:rPr lang="ar-IQ" smtClean="0"/>
              <a:t>‹#›</a:t>
            </a:fld>
            <a:endParaRPr lang="ar-IQ"/>
          </a:p>
        </p:txBody>
      </p:sp>
    </p:spTree>
    <p:extLst>
      <p:ext uri="{BB962C8B-B14F-4D97-AF65-F5344CB8AC3E}">
        <p14:creationId xmlns:p14="http://schemas.microsoft.com/office/powerpoint/2010/main" val="2743160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2BEBA-94CE-4384-A49B-D1C684B92593}" type="datetimeFigureOut">
              <a:rPr lang="ar-IQ" smtClean="0"/>
              <a:t>25/02/1435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148E0F4-8FA3-4752-92D9-83434B914AC2}" type="slidenum">
              <a:rPr lang="ar-IQ" smtClean="0"/>
              <a:t>‹#›</a:t>
            </a:fld>
            <a:endParaRPr lang="ar-IQ"/>
          </a:p>
        </p:txBody>
      </p:sp>
    </p:spTree>
    <p:extLst>
      <p:ext uri="{BB962C8B-B14F-4D97-AF65-F5344CB8AC3E}">
        <p14:creationId xmlns:p14="http://schemas.microsoft.com/office/powerpoint/2010/main" val="2594007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02BEBA-94CE-4384-A49B-D1C684B92593}" type="datetimeFigureOut">
              <a:rPr lang="ar-IQ" smtClean="0"/>
              <a:t>25/02/1435</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148E0F4-8FA3-4752-92D9-83434B914AC2}" type="slidenum">
              <a:rPr lang="ar-IQ" smtClean="0"/>
              <a:t>‹#›</a:t>
            </a:fld>
            <a:endParaRPr lang="ar-IQ"/>
          </a:p>
        </p:txBody>
      </p:sp>
    </p:spTree>
    <p:extLst>
      <p:ext uri="{BB962C8B-B14F-4D97-AF65-F5344CB8AC3E}">
        <p14:creationId xmlns:p14="http://schemas.microsoft.com/office/powerpoint/2010/main" val="29462072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746912"/>
            <a:ext cx="8596313" cy="183487"/>
          </a:xfrm>
        </p:spPr>
        <p:txBody>
          <a:bodyPr>
            <a:noAutofit/>
          </a:bodyPr>
          <a:lstStyle/>
          <a:p>
            <a:pPr algn="ctr" rtl="0"/>
            <a:r>
              <a:rPr lang="en-US" sz="6000" dirty="0" smtClean="0"/>
              <a:t>SIR. PHILIP SIDNEY</a:t>
            </a:r>
            <a:endParaRPr lang="ar-IQ" sz="6000" dirty="0"/>
          </a:p>
        </p:txBody>
      </p:sp>
    </p:spTree>
    <p:extLst>
      <p:ext uri="{BB962C8B-B14F-4D97-AF65-F5344CB8AC3E}">
        <p14:creationId xmlns:p14="http://schemas.microsoft.com/office/powerpoint/2010/main" val="389187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LIFE</a:t>
            </a:r>
            <a:endParaRPr lang="ar-IQ" dirty="0"/>
          </a:p>
        </p:txBody>
      </p:sp>
      <p:sp>
        <p:nvSpPr>
          <p:cNvPr id="3" name="Content Placeholder 2"/>
          <p:cNvSpPr>
            <a:spLocks noGrp="1"/>
          </p:cNvSpPr>
          <p:nvPr>
            <p:ph idx="1"/>
          </p:nvPr>
        </p:nvSpPr>
        <p:spPr/>
        <p:txBody>
          <a:bodyPr>
            <a:normAutofit/>
          </a:bodyPr>
          <a:lstStyle/>
          <a:p>
            <a:pPr algn="just" rtl="0"/>
            <a:r>
              <a:rPr lang="en-US" sz="2000" dirty="0"/>
              <a:t>The English poet, courtier, diplomat, and soldier Sir Philip Sidney (1554-1586) realized more dramatically than any other figure of the English Renaissance the ideal of the perfect courtier and the universal gentleman</a:t>
            </a:r>
            <a:r>
              <a:rPr lang="en-US" sz="2000" dirty="0" smtClean="0"/>
              <a:t>.</a:t>
            </a:r>
          </a:p>
          <a:p>
            <a:pPr algn="l" rtl="0"/>
            <a:endParaRPr lang="en-US" sz="2000" dirty="0"/>
          </a:p>
          <a:p>
            <a:pPr algn="l" rtl="0"/>
            <a:r>
              <a:rPr lang="en-US" sz="2000" dirty="0" smtClean="0"/>
              <a:t>2</a:t>
            </a:r>
            <a:r>
              <a:rPr lang="en-US" sz="2000" dirty="0"/>
              <a:t>. </a:t>
            </a:r>
            <a:r>
              <a:rPr lang="en-US" sz="2000" dirty="0" smtClean="0"/>
              <a:t>Father, Sir </a:t>
            </a:r>
            <a:r>
              <a:rPr lang="en-US" sz="2000" dirty="0"/>
              <a:t>Henry Sidney, Lord Deputy of Ireland, and </a:t>
            </a:r>
            <a:r>
              <a:rPr lang="en-US" sz="2000" dirty="0" smtClean="0"/>
              <a:t>mother, Mary </a:t>
            </a:r>
            <a:r>
              <a:rPr lang="en-US" sz="2000" dirty="0"/>
              <a:t>Dudley Sidney, sister of the Earl of Leicester</a:t>
            </a:r>
            <a:r>
              <a:rPr lang="en-US" sz="2000" dirty="0" smtClean="0"/>
              <a:t>.</a:t>
            </a:r>
          </a:p>
          <a:p>
            <a:pPr algn="l" rtl="0"/>
            <a:endParaRPr lang="en-US" sz="2000" dirty="0"/>
          </a:p>
          <a:p>
            <a:pPr algn="l" rtl="0"/>
            <a:r>
              <a:rPr lang="en-US" sz="2000" dirty="0" smtClean="0"/>
              <a:t>3. Grammar </a:t>
            </a:r>
            <a:r>
              <a:rPr lang="en-US" sz="2000" dirty="0" smtClean="0"/>
              <a:t>school---College---Tour </a:t>
            </a:r>
            <a:r>
              <a:rPr lang="en-US" sz="2000" dirty="0" smtClean="0"/>
              <a:t>in Europe.</a:t>
            </a:r>
            <a:endParaRPr lang="ar-IQ" sz="2000" dirty="0"/>
          </a:p>
        </p:txBody>
      </p:sp>
    </p:spTree>
    <p:extLst>
      <p:ext uri="{BB962C8B-B14F-4D97-AF65-F5344CB8AC3E}">
        <p14:creationId xmlns:p14="http://schemas.microsoft.com/office/powerpoint/2010/main" val="398029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0"/>
            <a:endParaRPr lang="ar-IQ" dirty="0"/>
          </a:p>
        </p:txBody>
      </p:sp>
      <p:sp>
        <p:nvSpPr>
          <p:cNvPr id="3" name="Content Placeholder 2"/>
          <p:cNvSpPr>
            <a:spLocks noGrp="1"/>
          </p:cNvSpPr>
          <p:nvPr>
            <p:ph idx="1"/>
          </p:nvPr>
        </p:nvSpPr>
        <p:spPr/>
        <p:txBody>
          <a:bodyPr>
            <a:normAutofit fontScale="92500"/>
          </a:bodyPr>
          <a:lstStyle/>
          <a:p>
            <a:pPr algn="just" rtl="0"/>
            <a:r>
              <a:rPr lang="en-US" sz="2000" dirty="0" smtClean="0"/>
              <a:t>4</a:t>
            </a:r>
            <a:r>
              <a:rPr lang="en-US" sz="2000" dirty="0"/>
              <a:t>. </a:t>
            </a:r>
            <a:r>
              <a:rPr lang="en-US" sz="2000" dirty="0" smtClean="0"/>
              <a:t>disappointed because of his admiration of </a:t>
            </a:r>
            <a:r>
              <a:rPr lang="en-US" sz="2000" dirty="0"/>
              <a:t>Penelope Devereux, the daughter of the Earl of Essex, who clearly inspired the "Stella" of his sonnet sequence. But she married Lord Rich in 1581. Two years later Sidney married the daughter of Sir Francis </a:t>
            </a:r>
            <a:r>
              <a:rPr lang="en-US" sz="2000" dirty="0" err="1" smtClean="0"/>
              <a:t>Walshingham</a:t>
            </a:r>
            <a:r>
              <a:rPr lang="en-US" sz="2000" dirty="0"/>
              <a:t>. He was knighted the same </a:t>
            </a:r>
            <a:r>
              <a:rPr lang="en-US" sz="2000" dirty="0" smtClean="0"/>
              <a:t>year.</a:t>
            </a:r>
          </a:p>
          <a:p>
            <a:pPr algn="just" rtl="0"/>
            <a:endParaRPr lang="en-US" sz="2000" dirty="0"/>
          </a:p>
          <a:p>
            <a:pPr algn="just" rtl="0"/>
            <a:r>
              <a:rPr lang="en-US" sz="2000" dirty="0"/>
              <a:t>5. </a:t>
            </a:r>
            <a:r>
              <a:rPr lang="en-US" sz="2000" dirty="0" smtClean="0"/>
              <a:t>He had </a:t>
            </a:r>
            <a:r>
              <a:rPr lang="en-US" sz="2000" dirty="0"/>
              <a:t>been a leader of the strong Puritan faction promoting English involvement in the wars of the Protestant Dutch against their Spanish </a:t>
            </a:r>
            <a:r>
              <a:rPr lang="en-US" sz="2000" dirty="0" smtClean="0"/>
              <a:t>rulers.</a:t>
            </a:r>
          </a:p>
          <a:p>
            <a:pPr algn="just" rtl="0"/>
            <a:endParaRPr lang="en-US" sz="2000" dirty="0"/>
          </a:p>
          <a:p>
            <a:pPr algn="just" rtl="0"/>
            <a:r>
              <a:rPr lang="en-US" sz="2000" dirty="0" smtClean="0"/>
              <a:t>6</a:t>
            </a:r>
            <a:r>
              <a:rPr lang="en-US" sz="2000" dirty="0"/>
              <a:t>. At the battle of </a:t>
            </a:r>
            <a:r>
              <a:rPr lang="en-US" sz="2000" dirty="0" err="1"/>
              <a:t>Zutphen</a:t>
            </a:r>
            <a:r>
              <a:rPr lang="en-US" sz="2000" dirty="0"/>
              <a:t> on Sept. 22, 1586, he was fatally wounded.</a:t>
            </a:r>
            <a:endParaRPr lang="ar-IQ" sz="2000" dirty="0"/>
          </a:p>
        </p:txBody>
      </p:sp>
    </p:spTree>
    <p:extLst>
      <p:ext uri="{BB962C8B-B14F-4D97-AF65-F5344CB8AC3E}">
        <p14:creationId xmlns:p14="http://schemas.microsoft.com/office/powerpoint/2010/main" val="2754174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Major Works</a:t>
            </a:r>
            <a:endParaRPr lang="ar-IQ" dirty="0"/>
          </a:p>
        </p:txBody>
      </p:sp>
      <p:sp>
        <p:nvSpPr>
          <p:cNvPr id="3" name="Content Placeholder 2"/>
          <p:cNvSpPr>
            <a:spLocks noGrp="1"/>
          </p:cNvSpPr>
          <p:nvPr>
            <p:ph idx="1"/>
          </p:nvPr>
        </p:nvSpPr>
        <p:spPr/>
        <p:txBody>
          <a:bodyPr>
            <a:normAutofit/>
          </a:bodyPr>
          <a:lstStyle/>
          <a:p>
            <a:pPr algn="just" rtl="0"/>
            <a:r>
              <a:rPr lang="en-US" sz="2000" dirty="0" smtClean="0"/>
              <a:t>1. </a:t>
            </a:r>
            <a:r>
              <a:rPr lang="en-US" sz="2000" b="1" i="1" u="sng" dirty="0" smtClean="0">
                <a:solidFill>
                  <a:srgbClr val="FF0000"/>
                </a:solidFill>
              </a:rPr>
              <a:t>Arcadia</a:t>
            </a:r>
            <a:r>
              <a:rPr lang="en-US" sz="2000" dirty="0" smtClean="0"/>
              <a:t>, </a:t>
            </a:r>
            <a:r>
              <a:rPr lang="en-US" sz="2000" dirty="0"/>
              <a:t>a work  Combining elements drawn from the pastoral tradition, the heroic epic, and the romances of </a:t>
            </a:r>
            <a:r>
              <a:rPr lang="en-US" sz="2000" dirty="0" smtClean="0"/>
              <a:t>chivalry.</a:t>
            </a:r>
          </a:p>
          <a:p>
            <a:pPr algn="just" rtl="0"/>
            <a:endParaRPr lang="en-US" sz="2000" dirty="0"/>
          </a:p>
          <a:p>
            <a:pPr algn="just" rtl="0"/>
            <a:r>
              <a:rPr lang="en-US" sz="2000" dirty="0"/>
              <a:t>2. </a:t>
            </a:r>
            <a:r>
              <a:rPr lang="en-US" sz="2000" b="1" i="1" u="sng" dirty="0" err="1">
                <a:solidFill>
                  <a:srgbClr val="FF0000"/>
                </a:solidFill>
              </a:rPr>
              <a:t>Astrophel</a:t>
            </a:r>
            <a:r>
              <a:rPr lang="en-US" sz="2000" b="1" i="1" u="sng" dirty="0">
                <a:solidFill>
                  <a:srgbClr val="FF0000"/>
                </a:solidFill>
              </a:rPr>
              <a:t> and </a:t>
            </a:r>
            <a:r>
              <a:rPr lang="en-US" sz="2000" b="1" i="1" u="sng" dirty="0" smtClean="0">
                <a:solidFill>
                  <a:srgbClr val="FF0000"/>
                </a:solidFill>
              </a:rPr>
              <a:t>Stella</a:t>
            </a:r>
            <a:r>
              <a:rPr lang="en-US" sz="2000" dirty="0"/>
              <a:t>, </a:t>
            </a:r>
            <a:r>
              <a:rPr lang="en-US" sz="2000" dirty="0" smtClean="0"/>
              <a:t>expressing </a:t>
            </a:r>
            <a:r>
              <a:rPr lang="en-US" sz="2000" dirty="0"/>
              <a:t>varying moods and intensities of passionate love, in imitation of Italian and French sonneteers of the Petrarchan tradition</a:t>
            </a:r>
            <a:r>
              <a:rPr lang="en-US" sz="2000" dirty="0" smtClean="0"/>
              <a:t>.</a:t>
            </a:r>
          </a:p>
          <a:p>
            <a:pPr algn="l" rtl="0"/>
            <a:endParaRPr lang="en-US" sz="2000" dirty="0"/>
          </a:p>
          <a:p>
            <a:pPr algn="just" rtl="0"/>
            <a:r>
              <a:rPr lang="en-US" sz="2000" dirty="0"/>
              <a:t>3. </a:t>
            </a:r>
            <a:r>
              <a:rPr lang="en-US" sz="2000" b="1" i="1" u="sng" dirty="0">
                <a:solidFill>
                  <a:srgbClr val="FF0000"/>
                </a:solidFill>
              </a:rPr>
              <a:t>Apology for </a:t>
            </a:r>
            <a:r>
              <a:rPr lang="en-US" sz="2000" b="1" i="1" u="sng" dirty="0" smtClean="0">
                <a:solidFill>
                  <a:srgbClr val="FF0000"/>
                </a:solidFill>
              </a:rPr>
              <a:t>Poetry</a:t>
            </a:r>
            <a:r>
              <a:rPr lang="en-US" sz="2000" dirty="0"/>
              <a:t>, was the first major critical essay in Renaissance </a:t>
            </a:r>
            <a:r>
              <a:rPr lang="en-US" sz="2000" dirty="0" smtClean="0"/>
              <a:t>England.</a:t>
            </a:r>
            <a:endParaRPr lang="ar-IQ" sz="2000" dirty="0"/>
          </a:p>
        </p:txBody>
      </p:sp>
    </p:spTree>
    <p:extLst>
      <p:ext uri="{BB962C8B-B14F-4D97-AF65-F5344CB8AC3E}">
        <p14:creationId xmlns:p14="http://schemas.microsoft.com/office/powerpoint/2010/main" val="1826479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4000" dirty="0" smtClean="0"/>
              <a:t>“LEAVE ME O LOVE”</a:t>
            </a:r>
            <a:endParaRPr lang="ar-IQ" sz="4000" dirty="0"/>
          </a:p>
        </p:txBody>
      </p:sp>
      <p:sp>
        <p:nvSpPr>
          <p:cNvPr id="3" name="Content Placeholder 2"/>
          <p:cNvSpPr>
            <a:spLocks noGrp="1"/>
          </p:cNvSpPr>
          <p:nvPr>
            <p:ph idx="1"/>
          </p:nvPr>
        </p:nvSpPr>
        <p:spPr/>
        <p:txBody>
          <a:bodyPr>
            <a:normAutofit/>
          </a:bodyPr>
          <a:lstStyle/>
          <a:p>
            <a:pPr algn="l" rtl="0"/>
            <a:r>
              <a:rPr lang="en-US" sz="2800" dirty="0"/>
              <a:t>Leave me, O love which </a:t>
            </a:r>
            <a:r>
              <a:rPr lang="en-US" sz="2800" dirty="0" err="1"/>
              <a:t>reachest</a:t>
            </a:r>
            <a:r>
              <a:rPr lang="en-US" sz="2800" dirty="0"/>
              <a:t> but to dust ; </a:t>
            </a:r>
          </a:p>
          <a:p>
            <a:pPr algn="l" rtl="0"/>
            <a:r>
              <a:rPr lang="en-US" sz="2800" dirty="0"/>
              <a:t>And thou, my mind, aspire to higher things ; </a:t>
            </a:r>
          </a:p>
          <a:p>
            <a:pPr algn="l" rtl="0"/>
            <a:r>
              <a:rPr lang="en-US" sz="2800" dirty="0"/>
              <a:t>Grow rich in that which never </a:t>
            </a:r>
            <a:r>
              <a:rPr lang="en-US" sz="2800" dirty="0" err="1"/>
              <a:t>taketh</a:t>
            </a:r>
            <a:r>
              <a:rPr lang="en-US" sz="2800" dirty="0"/>
              <a:t> rust, </a:t>
            </a:r>
          </a:p>
          <a:p>
            <a:pPr algn="l" rtl="0"/>
            <a:r>
              <a:rPr lang="en-US" sz="2800" dirty="0"/>
              <a:t>Whatever fades but fading pleasure brings. </a:t>
            </a:r>
            <a:endParaRPr lang="ar-IQ" sz="2800" dirty="0"/>
          </a:p>
        </p:txBody>
      </p:sp>
    </p:spTree>
    <p:extLst>
      <p:ext uri="{BB962C8B-B14F-4D97-AF65-F5344CB8AC3E}">
        <p14:creationId xmlns:p14="http://schemas.microsoft.com/office/powerpoint/2010/main" val="2119622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l" rtl="0"/>
            <a:r>
              <a:rPr lang="en-US" sz="2800" dirty="0"/>
              <a:t>Draw in thy beams, and humble all thy might </a:t>
            </a:r>
          </a:p>
          <a:p>
            <a:pPr algn="l" rtl="0"/>
            <a:r>
              <a:rPr lang="en-US" sz="2800" dirty="0"/>
              <a:t>To that sweet yoke where lasting freedoms be ; </a:t>
            </a:r>
          </a:p>
          <a:p>
            <a:pPr algn="l" rtl="0"/>
            <a:r>
              <a:rPr lang="en-US" sz="2800" dirty="0"/>
              <a:t>Which breaks the clouds and opens forth the light, </a:t>
            </a:r>
          </a:p>
          <a:p>
            <a:pPr algn="l" rtl="0"/>
            <a:r>
              <a:rPr lang="en-US" sz="2800" dirty="0"/>
              <a:t>That doth both shine and give us sight to see. </a:t>
            </a:r>
            <a:endParaRPr lang="ar-IQ" sz="2800" dirty="0"/>
          </a:p>
        </p:txBody>
      </p:sp>
    </p:spTree>
    <p:extLst>
      <p:ext uri="{BB962C8B-B14F-4D97-AF65-F5344CB8AC3E}">
        <p14:creationId xmlns:p14="http://schemas.microsoft.com/office/powerpoint/2010/main" val="3280036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endParaRPr lang="ar-IQ" dirty="0"/>
          </a:p>
        </p:txBody>
      </p:sp>
      <p:sp>
        <p:nvSpPr>
          <p:cNvPr id="3" name="Content Placeholder 2"/>
          <p:cNvSpPr>
            <a:spLocks noGrp="1"/>
          </p:cNvSpPr>
          <p:nvPr>
            <p:ph idx="1"/>
          </p:nvPr>
        </p:nvSpPr>
        <p:spPr/>
        <p:txBody>
          <a:bodyPr>
            <a:normAutofit/>
          </a:bodyPr>
          <a:lstStyle/>
          <a:p>
            <a:pPr algn="l" rtl="0"/>
            <a:r>
              <a:rPr lang="en-US" sz="2400" dirty="0"/>
              <a:t>O take fast hold ;  let that light be thy guide </a:t>
            </a:r>
          </a:p>
          <a:p>
            <a:pPr algn="l" rtl="0"/>
            <a:r>
              <a:rPr lang="en-US" sz="2400" dirty="0"/>
              <a:t>In this small course which birth draws out to death, </a:t>
            </a:r>
          </a:p>
          <a:p>
            <a:pPr algn="l" rtl="0"/>
            <a:r>
              <a:rPr lang="en-US" sz="2400" dirty="0"/>
              <a:t>And think how evil </a:t>
            </a:r>
            <a:r>
              <a:rPr lang="en-US" sz="2400" dirty="0" err="1"/>
              <a:t>becometh</a:t>
            </a:r>
            <a:r>
              <a:rPr lang="en-US" sz="2400" dirty="0"/>
              <a:t> him to slide, </a:t>
            </a:r>
          </a:p>
          <a:p>
            <a:pPr algn="l" rtl="0"/>
            <a:r>
              <a:rPr lang="en-US" sz="2400" dirty="0"/>
              <a:t>Who </a:t>
            </a:r>
            <a:r>
              <a:rPr lang="en-US" sz="2400" dirty="0" err="1"/>
              <a:t>seeketh</a:t>
            </a:r>
            <a:r>
              <a:rPr lang="en-US" sz="2400" dirty="0"/>
              <a:t> </a:t>
            </a:r>
            <a:r>
              <a:rPr lang="en-US" sz="2400" dirty="0" err="1"/>
              <a:t>heav'n</a:t>
            </a:r>
            <a:r>
              <a:rPr lang="en-US" sz="2400" dirty="0"/>
              <a:t>, and comes of </a:t>
            </a:r>
            <a:r>
              <a:rPr lang="en-US" sz="2400" dirty="0" err="1"/>
              <a:t>heav'nly</a:t>
            </a:r>
            <a:r>
              <a:rPr lang="en-US" sz="2400" dirty="0"/>
              <a:t> breath. </a:t>
            </a:r>
            <a:endParaRPr lang="ar-IQ" sz="2400" dirty="0"/>
          </a:p>
        </p:txBody>
      </p:sp>
    </p:spTree>
    <p:extLst>
      <p:ext uri="{BB962C8B-B14F-4D97-AF65-F5344CB8AC3E}">
        <p14:creationId xmlns:p14="http://schemas.microsoft.com/office/powerpoint/2010/main" val="2065204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endParaRPr lang="ar-IQ" dirty="0"/>
          </a:p>
        </p:txBody>
      </p:sp>
      <p:sp>
        <p:nvSpPr>
          <p:cNvPr id="3" name="Content Placeholder 2"/>
          <p:cNvSpPr>
            <a:spLocks noGrp="1"/>
          </p:cNvSpPr>
          <p:nvPr>
            <p:ph idx="1"/>
          </p:nvPr>
        </p:nvSpPr>
        <p:spPr/>
        <p:txBody>
          <a:bodyPr>
            <a:normAutofit/>
          </a:bodyPr>
          <a:lstStyle/>
          <a:p>
            <a:pPr algn="l" rtl="0"/>
            <a:r>
              <a:rPr lang="en-US" sz="2800" dirty="0"/>
              <a:t>Then farewell, world ;  thy uttermost I see ; </a:t>
            </a:r>
          </a:p>
          <a:p>
            <a:pPr algn="l" rtl="0"/>
            <a:r>
              <a:rPr lang="en-US" sz="2800" dirty="0" smtClean="0"/>
              <a:t>Eternal </a:t>
            </a:r>
            <a:r>
              <a:rPr lang="en-US" sz="2800" dirty="0"/>
              <a:t>Love, maintain thy life in me.</a:t>
            </a:r>
            <a:endParaRPr lang="ar-IQ" sz="2800" dirty="0"/>
          </a:p>
        </p:txBody>
      </p:sp>
    </p:spTree>
    <p:extLst>
      <p:ext uri="{BB962C8B-B14F-4D97-AF65-F5344CB8AC3E}">
        <p14:creationId xmlns:p14="http://schemas.microsoft.com/office/powerpoint/2010/main" val="611070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ANALYSIS TIPS</a:t>
            </a:r>
            <a:endParaRPr lang="ar-IQ" dirty="0"/>
          </a:p>
        </p:txBody>
      </p:sp>
      <p:sp>
        <p:nvSpPr>
          <p:cNvPr id="3" name="Content Placeholder 2"/>
          <p:cNvSpPr>
            <a:spLocks noGrp="1"/>
          </p:cNvSpPr>
          <p:nvPr>
            <p:ph idx="1"/>
          </p:nvPr>
        </p:nvSpPr>
        <p:spPr/>
        <p:txBody>
          <a:bodyPr/>
          <a:lstStyle/>
          <a:p>
            <a:pPr algn="l" rtl="0"/>
            <a:r>
              <a:rPr lang="en-US" sz="2400" dirty="0" smtClean="0"/>
              <a:t>1. DIVINE LOVE.</a:t>
            </a:r>
          </a:p>
          <a:p>
            <a:pPr algn="l" rtl="0"/>
            <a:r>
              <a:rPr lang="en-US" sz="2400" dirty="0" smtClean="0"/>
              <a:t>2. APOSTROPHE.</a:t>
            </a:r>
          </a:p>
          <a:p>
            <a:pPr algn="l" rtl="0"/>
            <a:r>
              <a:rPr lang="en-US" sz="2400" dirty="0" smtClean="0"/>
              <a:t>3. CONTRAST.</a:t>
            </a:r>
          </a:p>
          <a:p>
            <a:pPr algn="l" rtl="0"/>
            <a:r>
              <a:rPr lang="en-US" sz="2400" dirty="0" smtClean="0"/>
              <a:t>4. ENGLISH SONNET RHYME SCHEME.</a:t>
            </a:r>
            <a:r>
              <a:rPr lang="en-US" dirty="0" smtClean="0"/>
              <a:t> </a:t>
            </a:r>
            <a:endParaRPr lang="ar-IQ" dirty="0"/>
          </a:p>
        </p:txBody>
      </p:sp>
    </p:spTree>
    <p:extLst>
      <p:ext uri="{BB962C8B-B14F-4D97-AF65-F5344CB8AC3E}">
        <p14:creationId xmlns:p14="http://schemas.microsoft.com/office/powerpoint/2010/main" val="2122372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117</TotalTime>
  <Words>422</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Tahoma</vt:lpstr>
      <vt:lpstr>Trebuchet MS</vt:lpstr>
      <vt:lpstr>Wingdings 3</vt:lpstr>
      <vt:lpstr>Facet</vt:lpstr>
      <vt:lpstr>SIR. PHILIP SIDNEY</vt:lpstr>
      <vt:lpstr>1. LIFE</vt:lpstr>
      <vt:lpstr>PowerPoint Presentation</vt:lpstr>
      <vt:lpstr>Major Works</vt:lpstr>
      <vt:lpstr>“LEAVE ME O LOVE”</vt:lpstr>
      <vt:lpstr>PowerPoint Presentation</vt:lpstr>
      <vt:lpstr>PowerPoint Presentation</vt:lpstr>
      <vt:lpstr>PowerPoint Presentation</vt:lpstr>
      <vt:lpstr>ANALYSIS TIPS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 PHILIP SIDNEY</dc:title>
  <dc:creator>core</dc:creator>
  <cp:lastModifiedBy>amjed duleimy</cp:lastModifiedBy>
  <cp:revision>9</cp:revision>
  <dcterms:created xsi:type="dcterms:W3CDTF">2013-12-11T17:56:27Z</dcterms:created>
  <dcterms:modified xsi:type="dcterms:W3CDTF">2013-12-28T19:21:39Z</dcterms:modified>
</cp:coreProperties>
</file>