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673E-E675-44CF-ABF0-AE9A01EC7A2A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B63DE-D89E-4C83-B785-DE9E4CADA93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673E-E675-44CF-ABF0-AE9A01EC7A2A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B63DE-D89E-4C83-B785-DE9E4CADA93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673E-E675-44CF-ABF0-AE9A01EC7A2A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B63DE-D89E-4C83-B785-DE9E4CADA93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673E-E675-44CF-ABF0-AE9A01EC7A2A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B63DE-D89E-4C83-B785-DE9E4CADA93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673E-E675-44CF-ABF0-AE9A01EC7A2A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B63DE-D89E-4C83-B785-DE9E4CADA93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673E-E675-44CF-ABF0-AE9A01EC7A2A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B63DE-D89E-4C83-B785-DE9E4CADA93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673E-E675-44CF-ABF0-AE9A01EC7A2A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B63DE-D89E-4C83-B785-DE9E4CADA93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673E-E675-44CF-ABF0-AE9A01EC7A2A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B63DE-D89E-4C83-B785-DE9E4CADA93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673E-E675-44CF-ABF0-AE9A01EC7A2A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B63DE-D89E-4C83-B785-DE9E4CADA93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673E-E675-44CF-ABF0-AE9A01EC7A2A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B63DE-D89E-4C83-B785-DE9E4CADA93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673E-E675-44CF-ABF0-AE9A01EC7A2A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B63DE-D89E-4C83-B785-DE9E4CADA93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0673E-E675-44CF-ABF0-AE9A01EC7A2A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B63DE-D89E-4C83-B785-DE9E4CADA930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Sonnet 18 by William Shakespeare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Structure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sonnet consists of </a:t>
            </a:r>
            <a:r>
              <a:rPr lang="en-US" b="1" dirty="0"/>
              <a:t>3 quatrains rhyming   </a:t>
            </a:r>
          </a:p>
          <a:p>
            <a:r>
              <a:rPr lang="en-US" b="1" dirty="0" err="1"/>
              <a:t>ababcd</a:t>
            </a:r>
            <a:r>
              <a:rPr lang="en-US" b="1" dirty="0"/>
              <a:t> </a:t>
            </a:r>
            <a:r>
              <a:rPr lang="en-US" b="1" dirty="0" err="1"/>
              <a:t>cd</a:t>
            </a:r>
            <a:r>
              <a:rPr lang="en-US" b="1" dirty="0"/>
              <a:t> </a:t>
            </a:r>
            <a:r>
              <a:rPr lang="en-US" b="1" dirty="0" err="1"/>
              <a:t>ef</a:t>
            </a:r>
            <a:r>
              <a:rPr lang="en-US" b="1" dirty="0"/>
              <a:t> </a:t>
            </a:r>
            <a:r>
              <a:rPr lang="en-US" b="1" dirty="0" err="1"/>
              <a:t>ef</a:t>
            </a:r>
            <a:r>
              <a:rPr lang="en-US" b="1" dirty="0"/>
              <a:t> and a couplet (epigrammatic)</a:t>
            </a:r>
          </a:p>
          <a:p>
            <a:pPr algn="l"/>
            <a:r>
              <a:rPr lang="en-US" b="1" dirty="0"/>
              <a:t>Rhyming </a:t>
            </a:r>
            <a:r>
              <a:rPr lang="en-US" b="1" dirty="0" err="1"/>
              <a:t>gg</a:t>
            </a:r>
            <a:r>
              <a:rPr lang="en-US" b="1" dirty="0"/>
              <a:t>. The images the poet used are mainly taken from nature.                                                                                     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sz="2800" dirty="0"/>
              <a:t>The speaker opens the poem with a </a:t>
            </a:r>
            <a:r>
              <a:rPr lang="en-US" sz="2800" b="1" dirty="0"/>
              <a:t>rhetorical question </a:t>
            </a:r>
            <a:r>
              <a:rPr lang="en-US" sz="2800" dirty="0"/>
              <a:t>addressed to the beloved friend , the fair lord , : “ Shall I compare thee to a summer’s day “. The next eleven lines are devoted to such a comparison ( </a:t>
            </a:r>
            <a:r>
              <a:rPr lang="en-US" sz="2800" b="1" dirty="0"/>
              <a:t>metaphor ).   In </a:t>
            </a:r>
            <a:r>
              <a:rPr lang="en-US" sz="2800" dirty="0"/>
              <a:t>line 2 , the speaker stipulates what makes his friend different from a summer’s day : he is more lovely and more temperate “. Summer’s days tend toward extremes : they are shaken by “ rough winds “ ; in them , the sun ( “ the eye of heaven “) often shines “ too hot “ , or “ too dim “ . And summer is fleeting : its date is too short , and it leads to the withering of autumn, as “ every fair from fair </a:t>
            </a:r>
            <a:r>
              <a:rPr lang="ar-IQ" sz="2800" dirty="0"/>
              <a:t>  </a:t>
            </a:r>
            <a:r>
              <a:rPr lang="en-US" sz="2800" dirty="0"/>
              <a:t>sometime declines” .</a:t>
            </a:r>
            <a:endParaRPr lang="ar-IQ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continued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The final quatrain of the sonnet tells how the beloved differs from the summer in that respect : his beauty will last forever ( “ Thy eternal summer shall not fade …”) and never die . In the couplet , the speaker explains how the beloved’s  beauty will not perish because it is preserved in the poem , which will last forever ; it will live “ as long as men can breathe or eyes can see “                         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Commentary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This sonnet is certainly the most famous in the sequence of Shakespeare’s sonnets ; it may be the most famous lyric poem in English . On the surface , the poem is simply a statement of praise about the beauty of the beloved ; summer tends to unpleasant extremes of windiness and heat , but the beloved is always mild and temperate . Summer is personified as “ the eye of heaven “ with its “ gold complexion “ ; the imagery throughout is simple and unaffected , with the “ darling buds of May “ giving way to the “eternal summer “ , which the speaker promises  the beloved.                                                                                  </a:t>
            </a:r>
            <a:endParaRPr lang="ar-IQ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Commentary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Sonnet 18 is the first poem in the sonnets not to explicitly encourage the young man to have children . The “ </a:t>
            </a:r>
            <a:r>
              <a:rPr lang="en-US" b="1" dirty="0"/>
              <a:t>procreation “ </a:t>
            </a:r>
            <a:r>
              <a:rPr lang="en-US" dirty="0"/>
              <a:t>sequence of the first 17 sonnets ended with the poet’s realization that the young man might not need children to preserve his beauty ; he could also live , the poet writes at the end of </a:t>
            </a:r>
            <a:r>
              <a:rPr lang="ar-IQ" dirty="0"/>
              <a:t>  </a:t>
            </a:r>
            <a:r>
              <a:rPr lang="en-US" dirty="0"/>
              <a:t>sonnet 17 , “ in my rhyme </a:t>
            </a:r>
            <a:r>
              <a:rPr lang="en-US"/>
              <a:t>“. 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continued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dirty="0"/>
              <a:t>Sonnet 18 , then , is the first “ rhyme “ --- the poet’s first attempt to preserve the young man’s beauty for all time . Another important theme of the sonnet is the power of the speaker’s poem to defy time and last forever , carrying the beauty of the beloved down to future generations . The beloved’s “ eternal summer “ shall not fade because it is embodied in the sonnet : “ so long as men can breathe or eyes can see “ , the </a:t>
            </a:r>
            <a:r>
              <a:rPr lang="ar-IQ" dirty="0"/>
              <a:t>  </a:t>
            </a:r>
            <a:r>
              <a:rPr lang="en-US" dirty="0"/>
              <a:t>speaker writes in the   couplet , “ so long lives this and this gives life to thee “.                                    </a:t>
            </a:r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Devices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1. Rhetorical question : a question tended to provoke thought , but not an expressed answer , in the reader.                                   </a:t>
            </a:r>
          </a:p>
          <a:p>
            <a:r>
              <a:rPr lang="en-US" dirty="0"/>
              <a:t>2. Metaphor                                                     </a:t>
            </a:r>
          </a:p>
          <a:p>
            <a:r>
              <a:rPr lang="en-US" dirty="0"/>
              <a:t>3. Personification                                           </a:t>
            </a:r>
          </a:p>
          <a:p>
            <a:r>
              <a:rPr lang="en-US" dirty="0"/>
              <a:t>3. Pun : a play on words that have similar sounds but different meanings, “ every </a:t>
            </a:r>
            <a:r>
              <a:rPr lang="en-US" b="1" dirty="0"/>
              <a:t>faire</a:t>
            </a:r>
            <a:r>
              <a:rPr lang="en-US" dirty="0"/>
              <a:t> from </a:t>
            </a:r>
            <a:r>
              <a:rPr lang="en-US" b="1" dirty="0"/>
              <a:t>faire </a:t>
            </a:r>
            <a:r>
              <a:rPr lang="en-US" dirty="0"/>
              <a:t>sometimes declines”    .   The first “ faire “ means beautiful and the second one </a:t>
            </a:r>
            <a:r>
              <a:rPr lang="en-US"/>
              <a:t>means beauty.    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616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سمة Office</vt:lpstr>
      <vt:lpstr>Sonnet 18 by William Shakespeare</vt:lpstr>
      <vt:lpstr>Structure</vt:lpstr>
      <vt:lpstr>Summary</vt:lpstr>
      <vt:lpstr>To be continued</vt:lpstr>
      <vt:lpstr>Commentary </vt:lpstr>
      <vt:lpstr>Commentary</vt:lpstr>
      <vt:lpstr>To be continued</vt:lpstr>
      <vt:lpstr>Devices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Sonnet 18 by William Shakespeare</dc:title>
  <dc:creator>dijla 2014</dc:creator>
  <cp:lastModifiedBy>Lenovo</cp:lastModifiedBy>
  <cp:revision>9</cp:revision>
  <dcterms:created xsi:type="dcterms:W3CDTF">2015-04-24T16:50:33Z</dcterms:created>
  <dcterms:modified xsi:type="dcterms:W3CDTF">2022-11-29T17:37:40Z</dcterms:modified>
</cp:coreProperties>
</file>