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306" r:id="rId8"/>
    <p:sldId id="263" r:id="rId9"/>
    <p:sldId id="268"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07"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2" r:id="rId46"/>
    <p:sldId id="303" r:id="rId47"/>
    <p:sldId id="299" r:id="rId48"/>
    <p:sldId id="300" r:id="rId49"/>
    <p:sldId id="301" r:id="rId50"/>
    <p:sldId id="304" r:id="rId51"/>
    <p:sldId id="305" r:id="rId52"/>
    <p:sldId id="308" r:id="rId53"/>
    <p:sldId id="309" r:id="rId54"/>
    <p:sldId id="310" r:id="rId55"/>
    <p:sldId id="311" r:id="rId56"/>
    <p:sldId id="31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28980"/>
    </p:cViewPr>
  </p:outlineViewPr>
  <p:notesTextViewPr>
    <p:cViewPr>
      <p:scale>
        <a:sx n="100" d="100"/>
        <a:sy n="100" d="100"/>
      </p:scale>
      <p:origin x="0" y="0"/>
    </p:cViewPr>
  </p:notesTextViewPr>
  <p:sorterViewPr>
    <p:cViewPr>
      <p:scale>
        <a:sx n="100" d="100"/>
        <a:sy n="100" d="100"/>
      </p:scale>
      <p:origin x="0" y="-13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2091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4135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80036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7829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22092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26128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65051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08120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0118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9434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63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613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3185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8510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2399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5434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833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D8BD707-D9CF-40AE-B4C6-C98DA3205C09}" type="datetimeFigureOut">
              <a:rPr lang="en-US" smtClean="0"/>
              <a:pPr/>
              <a:t>11/17/2013</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08797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3200" b="0" i="0" kern="1200">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819400"/>
            <a:ext cx="822960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l"/>
            <a:r>
              <a:rPr lang="en-US" sz="6600" b="1" dirty="0" smtClean="0">
                <a:ln/>
                <a:solidFill>
                  <a:schemeClr val="accent3"/>
                </a:solidFill>
              </a:rPr>
              <a:t>Major Movements Of Modernist Literature</a:t>
            </a:r>
            <a:endParaRPr lang="en-US" sz="6600" b="1" dirty="0">
              <a:ln/>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s.jpg"/>
          <p:cNvPicPr>
            <a:picLocks noGrp="1" noChangeAspect="1"/>
          </p:cNvPicPr>
          <p:nvPr>
            <p:ph idx="1"/>
          </p:nvPr>
        </p:nvPicPr>
        <p:blipFill>
          <a:blip r:embed="rId2" cstate="print"/>
          <a:stretch>
            <a:fillRect/>
          </a:stretch>
        </p:blipFill>
        <p:spPr>
          <a:xfrm>
            <a:off x="381000" y="304800"/>
            <a:ext cx="8305800" cy="6096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3. </a:t>
            </a:r>
            <a:r>
              <a:rPr lang="en-US" b="1" dirty="0" smtClean="0">
                <a:solidFill>
                  <a:schemeClr val="bg2">
                    <a:lumMod val="50000"/>
                  </a:schemeClr>
                </a:solidFill>
              </a:rPr>
              <a:t>Impressionism</a:t>
            </a:r>
            <a:br>
              <a:rPr lang="en-US" b="1" dirty="0" smtClean="0">
                <a:solidFill>
                  <a:schemeClr val="bg2">
                    <a:lumMod val="50000"/>
                  </a:schemeClr>
                </a:solidFill>
              </a:rPr>
            </a:br>
            <a:endParaRPr lang="en-US" dirty="0">
              <a:solidFill>
                <a:schemeClr val="bg2">
                  <a:lumMod val="50000"/>
                </a:schemeClr>
              </a:solidFill>
            </a:endParaRPr>
          </a:p>
        </p:txBody>
      </p:sp>
      <p:sp>
        <p:nvSpPr>
          <p:cNvPr id="3" name="Content Placeholder 2"/>
          <p:cNvSpPr>
            <a:spLocks noGrp="1"/>
          </p:cNvSpPr>
          <p:nvPr>
            <p:ph idx="1"/>
          </p:nvPr>
        </p:nvSpPr>
        <p:spPr/>
        <p:txBody>
          <a:bodyPr>
            <a:normAutofit fontScale="62500" lnSpcReduction="20000"/>
          </a:bodyPr>
          <a:lstStyle/>
          <a:p>
            <a:pPr algn="l" defTabSz="822325" rtl="0"/>
            <a:r>
              <a:rPr lang="en-US" sz="3800" dirty="0" smtClean="0"/>
              <a:t>The impressionist style of painting is characterized chiefly by concentration on the general impression produced by a scene or object and the use of unmixed primary colors and small strokes to simulate actual reflected light.</a:t>
            </a:r>
          </a:p>
          <a:p>
            <a:pPr algn="l" defTabSz="822325" rtl="0"/>
            <a:endParaRPr lang="en-US" sz="3800" dirty="0" smtClean="0">
              <a:solidFill>
                <a:schemeClr val="bg1"/>
              </a:solidFill>
            </a:endParaRPr>
          </a:p>
          <a:p>
            <a:pPr algn="l" defTabSz="822325" rtl="0"/>
            <a:r>
              <a:rPr lang="en-US" sz="3800" dirty="0" smtClean="0"/>
              <a:t>Occurred primarily in France between 1867-1886.</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Features</a:t>
            </a:r>
            <a:endParaRPr lang="en-US" dirty="0">
              <a:solidFill>
                <a:schemeClr val="bg2">
                  <a:lumMod val="50000"/>
                </a:schemeClr>
              </a:solidFill>
            </a:endParaRPr>
          </a:p>
        </p:txBody>
      </p:sp>
      <p:sp>
        <p:nvSpPr>
          <p:cNvPr id="3" name="Content Placeholder 2"/>
          <p:cNvSpPr>
            <a:spLocks noGrp="1"/>
          </p:cNvSpPr>
          <p:nvPr>
            <p:ph idx="1"/>
          </p:nvPr>
        </p:nvSpPr>
        <p:spPr/>
        <p:txBody>
          <a:bodyPr>
            <a:noAutofit/>
          </a:bodyPr>
          <a:lstStyle/>
          <a:p>
            <a:pPr algn="l" rtl="0"/>
            <a:r>
              <a:rPr lang="en-US" sz="2400" dirty="0" smtClean="0"/>
              <a:t>1. Not true representation of objects or people portrayed.</a:t>
            </a:r>
          </a:p>
          <a:p>
            <a:pPr algn="l" rtl="0"/>
            <a:endParaRPr lang="en-US" sz="2400" dirty="0" smtClean="0"/>
          </a:p>
          <a:p>
            <a:pPr algn="l" rtl="0"/>
            <a:r>
              <a:rPr lang="en-US" sz="2400" dirty="0" smtClean="0"/>
              <a:t>2. It is up to the impression of the viewer [e.g. yellow &amp; blue close to each other</a:t>
            </a:r>
            <a:r>
              <a:rPr lang="en-US" sz="2400" dirty="0" smtClean="0">
                <a:latin typeface="Arial Black" panose="020B0A04020102020204" pitchFamily="34" charset="0"/>
              </a:rPr>
              <a:t>?].</a:t>
            </a:r>
          </a:p>
          <a:p>
            <a:pPr algn="l" rtl="0"/>
            <a:endParaRPr lang="en-US" sz="2400" dirty="0" smtClean="0">
              <a:latin typeface="Arial Black" panose="020B0A04020102020204" pitchFamily="34" charset="0"/>
            </a:endParaRPr>
          </a:p>
          <a:p>
            <a:pPr algn="l" rtl="0"/>
            <a:r>
              <a:rPr lang="en-US" sz="2400" dirty="0" smtClean="0"/>
              <a:t>3. Moments captured quickly rather than accurate detail, quick brush-strokes.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Key-Figures</a:t>
            </a:r>
            <a:endParaRPr lang="en-US" dirty="0">
              <a:solidFill>
                <a:schemeClr val="bg2">
                  <a:lumMod val="50000"/>
                </a:schemeClr>
              </a:solidFill>
            </a:endParaRPr>
          </a:p>
        </p:txBody>
      </p:sp>
      <p:sp>
        <p:nvSpPr>
          <p:cNvPr id="3" name="Content Placeholder 2"/>
          <p:cNvSpPr>
            <a:spLocks noGrp="1"/>
          </p:cNvSpPr>
          <p:nvPr>
            <p:ph idx="1"/>
          </p:nvPr>
        </p:nvSpPr>
        <p:spPr/>
        <p:txBody>
          <a:bodyPr/>
          <a:lstStyle/>
          <a:p>
            <a:pPr algn="l" rtl="0"/>
            <a:r>
              <a:rPr lang="en-US" sz="2800" b="1" dirty="0" err="1" smtClean="0"/>
              <a:t>Edouard</a:t>
            </a:r>
            <a:r>
              <a:rPr lang="en-US" sz="2800" b="1" dirty="0" smtClean="0"/>
              <a:t> </a:t>
            </a:r>
            <a:r>
              <a:rPr lang="en-US" sz="2800" b="1" dirty="0" err="1" smtClean="0"/>
              <a:t>Manet</a:t>
            </a:r>
            <a:r>
              <a:rPr lang="en-US" sz="2800" b="1" dirty="0" smtClean="0"/>
              <a:t/>
            </a:r>
            <a:br>
              <a:rPr lang="en-US" sz="2800" b="1" dirty="0" smtClean="0"/>
            </a:br>
            <a:r>
              <a:rPr lang="en-US" sz="2800" b="1" dirty="0" smtClean="0"/>
              <a:t>Father of Impressionism – joined the group in 1873, but never stopped using black.</a:t>
            </a:r>
          </a:p>
          <a:p>
            <a:pPr algn="l" rtl="0"/>
            <a:r>
              <a:rPr lang="en-US" sz="2800" b="1" dirty="0" smtClean="0"/>
              <a:t>Oscar Wilde.</a:t>
            </a:r>
          </a:p>
          <a:p>
            <a:pPr algn="l" rtl="0"/>
            <a:r>
              <a:rPr lang="en-US" sz="2800" b="1" dirty="0" smtClean="0"/>
              <a:t>Joseph Conrad.</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rgbClr val="FF9900"/>
                </a:solidFill>
              </a:rPr>
              <a:t>"</a:t>
            </a:r>
            <a:r>
              <a:rPr lang="en-US" altLang="zh-CN" b="1" dirty="0" smtClean="0">
                <a:solidFill>
                  <a:srgbClr val="FF9900"/>
                </a:solidFill>
              </a:rPr>
              <a:t>Impression </a:t>
            </a:r>
            <a:r>
              <a:rPr lang="en-US" altLang="zh-CN" dirty="0" smtClean="0">
                <a:solidFill>
                  <a:srgbClr val="FF9900"/>
                </a:solidFill>
              </a:rPr>
              <a:t>: Sunrise(1872)</a:t>
            </a:r>
            <a:endParaRPr lang="en-US" dirty="0"/>
          </a:p>
        </p:txBody>
      </p:sp>
      <p:pic>
        <p:nvPicPr>
          <p:cNvPr id="4" name="Picture 4"/>
          <p:cNvPicPr>
            <a:picLocks noGrp="1" noChangeAspect="1" noChangeArrowheads="1"/>
          </p:cNvPicPr>
          <p:nvPr>
            <p:ph idx="1"/>
          </p:nvPr>
        </p:nvPicPr>
        <p:blipFill>
          <a:blip r:embed="rId2" cstate="print"/>
          <a:stretch>
            <a:fillRect/>
          </a:stretch>
        </p:blipFill>
        <p:spPr>
          <a:xfrm>
            <a:off x="685801" y="2286000"/>
            <a:ext cx="7696200" cy="4114800"/>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yxf030bE-impressionism-floral.JPG"/>
          <p:cNvPicPr>
            <a:picLocks noGrp="1" noChangeAspect="1"/>
          </p:cNvPicPr>
          <p:nvPr>
            <p:ph idx="1"/>
          </p:nvPr>
        </p:nvPicPr>
        <p:blipFill>
          <a:blip r:embed="rId2" cstate="print"/>
          <a:stretch>
            <a:fillRect/>
          </a:stretch>
        </p:blipFill>
        <p:spPr>
          <a:xfrm>
            <a:off x="457200" y="228600"/>
            <a:ext cx="8382000" cy="62484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andscape-Flower-Field-Impressionism-1.jpg"/>
          <p:cNvPicPr>
            <a:picLocks noGrp="1" noChangeAspect="1"/>
          </p:cNvPicPr>
          <p:nvPr>
            <p:ph idx="1"/>
          </p:nvPr>
        </p:nvPicPr>
        <p:blipFill>
          <a:blip r:embed="rId2" cstate="print"/>
          <a:stretch>
            <a:fillRect/>
          </a:stretch>
        </p:blipFill>
        <p:spPr>
          <a:xfrm>
            <a:off x="499876" y="228600"/>
            <a:ext cx="8144247" cy="6248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4. Expressionism</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pPr algn="l" rtl="0"/>
            <a:r>
              <a:rPr lang="en-US" sz="2000" i="1" dirty="0" smtClean="0"/>
              <a:t>Expressionism</a:t>
            </a:r>
            <a:r>
              <a:rPr lang="en-US" sz="2000" dirty="0" smtClean="0"/>
              <a:t> is a term that was first coined in 1901.</a:t>
            </a:r>
          </a:p>
          <a:p>
            <a:pPr algn="l" rtl="0"/>
            <a:endParaRPr lang="en-US" sz="2000" dirty="0" smtClean="0"/>
          </a:p>
          <a:p>
            <a:pPr algn="l" rtl="0"/>
            <a:r>
              <a:rPr lang="en-US" sz="2000" dirty="0" smtClean="0"/>
              <a:t>Expressionism in painting emphasizes strong inner feelings about an object.</a:t>
            </a:r>
          </a:p>
          <a:p>
            <a:pPr algn="l" rtl="0"/>
            <a:endParaRPr lang="en-US" sz="2000" dirty="0" smtClean="0"/>
          </a:p>
          <a:p>
            <a:pPr algn="l" rtl="0"/>
            <a:r>
              <a:rPr lang="en-US" sz="2000" dirty="0" smtClean="0"/>
              <a:t>Portrays life as modified, twisted, and distorted by the artist’s personal perception of reality.</a:t>
            </a:r>
          </a:p>
          <a:p>
            <a:pPr algn="l" rtl="0"/>
            <a:endParaRPr lang="en-US" sz="2000" dirty="0" smtClean="0"/>
          </a:p>
          <a:p>
            <a:pPr algn="l" rtl="0"/>
            <a:r>
              <a:rPr lang="en-US" sz="2000" dirty="0" smtClean="0"/>
              <a:t>Does not try to imitate reality, but transform it.</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89200"/>
            <a:ext cx="6346825" cy="3530600"/>
          </a:xfrm>
        </p:spPr>
        <p:txBody>
          <a:bodyPr>
            <a:normAutofit fontScale="92500" lnSpcReduction="20000"/>
          </a:bodyPr>
          <a:lstStyle/>
          <a:p>
            <a:pPr algn="l" rtl="0"/>
            <a:r>
              <a:rPr lang="en-US" sz="2600" dirty="0" smtClean="0"/>
              <a:t>Expressionism seeks to discover and examine the essence of life, the internal, eternal meanings of facts, objects, and people.</a:t>
            </a:r>
          </a:p>
          <a:p>
            <a:pPr algn="l" rtl="0"/>
            <a:endParaRPr lang="en-US" sz="2600" dirty="0" smtClean="0"/>
          </a:p>
          <a:p>
            <a:pPr algn="l" rtl="0"/>
            <a:r>
              <a:rPr lang="en-US" sz="2600" dirty="0" smtClean="0"/>
              <a:t>Expressionism seeks to find a deeper reality than on the surface.</a:t>
            </a:r>
          </a:p>
          <a:p>
            <a:pPr algn="l" rtl="0"/>
            <a:endParaRPr lang="en-US" sz="2600" dirty="0" smtClean="0"/>
          </a:p>
          <a:p>
            <a:pPr algn="l" rtl="0"/>
            <a:r>
              <a:rPr lang="en-US" sz="2600" dirty="0" smtClean="0"/>
              <a:t>Expressionism is not sight; it is vision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Expressionist Technique</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77500" lnSpcReduction="20000"/>
          </a:bodyPr>
          <a:lstStyle/>
          <a:p>
            <a:pPr algn="l" rtl="0">
              <a:lnSpc>
                <a:spcPct val="90000"/>
              </a:lnSpc>
            </a:pPr>
            <a:r>
              <a:rPr lang="en-US" sz="2300" dirty="0" smtClean="0"/>
              <a:t>Expressionist Truth was subjective.</a:t>
            </a:r>
            <a:endParaRPr lang="en-US" sz="3600" dirty="0" smtClean="0"/>
          </a:p>
          <a:p>
            <a:pPr algn="l" rtl="0">
              <a:lnSpc>
                <a:spcPct val="170000"/>
              </a:lnSpc>
            </a:pPr>
            <a:r>
              <a:rPr lang="en-US" sz="2300" dirty="0" smtClean="0"/>
              <a:t>New artistic means were needed in order to express these new perspectives and bring audiences beyond the surface:</a:t>
            </a:r>
          </a:p>
          <a:p>
            <a:pPr lvl="2" algn="l" rtl="0">
              <a:lnSpc>
                <a:spcPct val="90000"/>
              </a:lnSpc>
            </a:pPr>
            <a:r>
              <a:rPr lang="en-US" sz="2800" dirty="0" smtClean="0">
                <a:solidFill>
                  <a:srgbClr val="FF1C2B"/>
                </a:solidFill>
              </a:rPr>
              <a:t>Distorted line</a:t>
            </a:r>
          </a:p>
          <a:p>
            <a:pPr lvl="2" algn="l" rtl="0">
              <a:lnSpc>
                <a:spcPct val="90000"/>
              </a:lnSpc>
            </a:pPr>
            <a:r>
              <a:rPr lang="en-US" sz="2800" dirty="0" smtClean="0">
                <a:solidFill>
                  <a:srgbClr val="FF1C2B"/>
                </a:solidFill>
              </a:rPr>
              <a:t>Exaggerated shape</a:t>
            </a:r>
          </a:p>
          <a:p>
            <a:pPr lvl="2" algn="l" rtl="0">
              <a:lnSpc>
                <a:spcPct val="90000"/>
              </a:lnSpc>
            </a:pPr>
            <a:r>
              <a:rPr lang="en-US" sz="2800" dirty="0" smtClean="0">
                <a:solidFill>
                  <a:srgbClr val="FF1C2B"/>
                </a:solidFill>
              </a:rPr>
              <a:t>Mechanical stage movement and body language</a:t>
            </a:r>
          </a:p>
          <a:p>
            <a:pPr lvl="2" algn="l" rtl="0">
              <a:lnSpc>
                <a:spcPct val="90000"/>
              </a:lnSpc>
            </a:pPr>
            <a:r>
              <a:rPr lang="en-US" sz="2800" dirty="0" smtClean="0">
                <a:solidFill>
                  <a:srgbClr val="FF1C2B"/>
                </a:solidFill>
              </a:rPr>
              <a:t>Abnormal coloring of set and lighting</a:t>
            </a:r>
            <a:endParaRPr lang="en-US" sz="2000" dirty="0" smtClean="0">
              <a:solidFill>
                <a:srgbClr val="FF1C2B"/>
              </a:solidFill>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304800"/>
            <a:ext cx="7772400" cy="1470025"/>
          </a:xfrm>
        </p:spPr>
        <p:txBody>
          <a:bodyPr/>
          <a:lstStyle/>
          <a:p>
            <a:r>
              <a:rPr lang="en-US" dirty="0" smtClean="0">
                <a:solidFill>
                  <a:srgbClr val="7030A0"/>
                </a:solidFill>
              </a:rPr>
              <a:t>1. Realism</a:t>
            </a:r>
            <a:endParaRPr lang="en-US" dirty="0">
              <a:solidFill>
                <a:srgbClr val="7030A0"/>
              </a:solidFill>
            </a:endParaRPr>
          </a:p>
        </p:txBody>
      </p:sp>
      <p:sp>
        <p:nvSpPr>
          <p:cNvPr id="4" name="Subtitle 3"/>
          <p:cNvSpPr>
            <a:spLocks noGrp="1"/>
          </p:cNvSpPr>
          <p:nvPr>
            <p:ph type="subTitle" idx="1"/>
          </p:nvPr>
        </p:nvSpPr>
        <p:spPr>
          <a:xfrm>
            <a:off x="1447800" y="1524000"/>
            <a:ext cx="6400800" cy="1752600"/>
          </a:xfrm>
        </p:spPr>
        <p:txBody>
          <a:bodyPr>
            <a:normAutofit fontScale="25000" lnSpcReduction="20000"/>
          </a:bodyPr>
          <a:lstStyle/>
          <a:p>
            <a:pPr algn="just"/>
            <a:endParaRPr lang="en-US" dirty="0" smtClean="0">
              <a:solidFill>
                <a:schemeClr val="tx1"/>
              </a:solidFill>
            </a:endParaRPr>
          </a:p>
          <a:p>
            <a:pPr algn="just"/>
            <a:endParaRPr lang="en-US" dirty="0">
              <a:solidFill>
                <a:schemeClr val="tx1"/>
              </a:solidFill>
            </a:endParaRPr>
          </a:p>
          <a:p>
            <a:pPr algn="just"/>
            <a:endParaRPr lang="en-US" dirty="0" smtClean="0">
              <a:solidFill>
                <a:schemeClr val="tx1"/>
              </a:solidFill>
            </a:endParaRPr>
          </a:p>
          <a:p>
            <a:pPr algn="just" rtl="0"/>
            <a:r>
              <a:rPr lang="en-US" sz="12800" dirty="0" smtClean="0">
                <a:solidFill>
                  <a:schemeClr val="tx1"/>
                </a:solidFill>
              </a:rPr>
              <a:t>Realism is a style of art that depicts what the eye can see.  It tries to capture every day people doing every day ordinary things.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3"/>
          <p:cNvPicPr>
            <a:picLocks noGrp="1" noChangeAspect="1" noChangeArrowheads="1"/>
          </p:cNvPicPr>
          <p:nvPr>
            <p:ph idx="1"/>
          </p:nvPr>
        </p:nvPicPr>
        <p:blipFill>
          <a:blip r:embed="rId2" cstate="print"/>
          <a:srcRect/>
          <a:stretch>
            <a:fillRect/>
          </a:stretch>
        </p:blipFill>
        <p:spPr bwMode="auto">
          <a:xfrm>
            <a:off x="381000" y="304800"/>
            <a:ext cx="8458200" cy="6172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89200"/>
            <a:ext cx="6346825" cy="3530600"/>
          </a:xfrm>
        </p:spPr>
        <p:txBody>
          <a:bodyPr/>
          <a:lstStyle/>
          <a:p>
            <a:pPr algn="l" rtl="0"/>
            <a:r>
              <a:rPr lang="en-US" sz="2800" dirty="0" smtClean="0"/>
              <a:t>This painting is often interpreted as an EXPRESSION of Munch’s personal torment and mental illness.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Grp="1" noChangeAspect="1" noChangeArrowheads="1"/>
          </p:cNvPicPr>
          <p:nvPr>
            <p:ph idx="1"/>
          </p:nvPr>
        </p:nvPicPr>
        <p:blipFill>
          <a:blip r:embed="rId2" cstate="print"/>
          <a:srcRect/>
          <a:stretch>
            <a:fillRect/>
          </a:stretch>
        </p:blipFill>
        <p:spPr bwMode="auto">
          <a:xfrm flipH="1" flipV="1">
            <a:off x="380998" y="228598"/>
            <a:ext cx="8458199" cy="63246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Outstanding Writers</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algn="l" rtl="0"/>
            <a:r>
              <a:rPr lang="en-US" sz="2800" dirty="0" smtClean="0"/>
              <a:t>1. Eugene O’Neill……..Drama.</a:t>
            </a:r>
          </a:p>
          <a:p>
            <a:pPr algn="l" rtl="0"/>
            <a:endParaRPr lang="en-US" sz="2800" dirty="0" smtClean="0"/>
          </a:p>
          <a:p>
            <a:pPr algn="l" rtl="0"/>
            <a:r>
              <a:rPr lang="en-US" sz="2800" dirty="0" smtClean="0"/>
              <a:t>2. Franz Kafka…………..Novel.</a:t>
            </a:r>
          </a:p>
          <a:p>
            <a:pPr algn="l" rtl="0"/>
            <a:endParaRPr lang="en-US" sz="2800" dirty="0" smtClean="0"/>
          </a:p>
          <a:p>
            <a:pPr algn="l" rtl="0"/>
            <a:r>
              <a:rPr lang="en-US" sz="2800" dirty="0" smtClean="0"/>
              <a:t>3. Paul </a:t>
            </a:r>
            <a:r>
              <a:rPr lang="en-US" sz="2800" dirty="0" err="1" smtClean="0"/>
              <a:t>Boldt</a:t>
            </a:r>
            <a:r>
              <a:rPr lang="en-US" sz="2800" dirty="0" smtClean="0"/>
              <a:t>…………….Poetry.</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5. </a:t>
            </a:r>
            <a:r>
              <a:rPr lang="en-US" dirty="0" smtClean="0">
                <a:solidFill>
                  <a:srgbClr val="92D050"/>
                </a:solidFill>
              </a:rPr>
              <a:t>Surrealism</a:t>
            </a:r>
            <a:endParaRPr lang="en-US" dirty="0">
              <a:solidFill>
                <a:srgbClr val="92D050"/>
              </a:solidFill>
            </a:endParaRPr>
          </a:p>
        </p:txBody>
      </p:sp>
      <p:sp>
        <p:nvSpPr>
          <p:cNvPr id="3" name="Content Placeholder 2"/>
          <p:cNvSpPr>
            <a:spLocks noGrp="1"/>
          </p:cNvSpPr>
          <p:nvPr>
            <p:ph idx="1"/>
          </p:nvPr>
        </p:nvSpPr>
        <p:spPr/>
        <p:txBody>
          <a:bodyPr/>
          <a:lstStyle/>
          <a:p>
            <a:pPr algn="just" rtl="0"/>
            <a:r>
              <a:rPr lang="en-US" sz="2800" b="1" dirty="0" smtClean="0">
                <a:solidFill>
                  <a:srgbClr val="009A99"/>
                </a:solidFill>
                <a:latin typeface="Lucida Grande" charset="0"/>
                <a:sym typeface="Lucida Grande" charset="0"/>
              </a:rPr>
              <a:t>Surrealism</a:t>
            </a:r>
            <a:r>
              <a:rPr lang="en-US" sz="2800" dirty="0" smtClean="0">
                <a:solidFill>
                  <a:srgbClr val="009A99"/>
                </a:solidFill>
                <a:latin typeface="Lucida Grande" charset="0"/>
                <a:sym typeface="Lucida Grande" charset="0"/>
              </a:rPr>
              <a:t> is</a:t>
            </a:r>
            <a:r>
              <a:rPr lang="en-US" sz="2800" dirty="0" smtClean="0">
                <a:latin typeface="Lucida Grande" charset="0"/>
                <a:sym typeface="Lucida Grande" charset="0"/>
              </a:rPr>
              <a:t> a style of art and literature developed principally in the 20</a:t>
            </a:r>
            <a:r>
              <a:rPr lang="en-US" sz="2800" baseline="30000" dirty="0" smtClean="0">
                <a:latin typeface="Lucida Grande" charset="0"/>
                <a:sym typeface="Lucida Grande" charset="0"/>
              </a:rPr>
              <a:t>th</a:t>
            </a:r>
            <a:r>
              <a:rPr lang="en-US" sz="2800" dirty="0" smtClean="0">
                <a:latin typeface="Lucida Grande" charset="0"/>
                <a:sym typeface="Lucida Grande" charset="0"/>
              </a:rPr>
              <a:t> century, </a:t>
            </a:r>
            <a:r>
              <a:rPr lang="en-US" sz="2800" b="1" dirty="0" smtClean="0">
                <a:solidFill>
                  <a:srgbClr val="88D000"/>
                </a:solidFill>
                <a:latin typeface="Lucida Grande" charset="0"/>
                <a:sym typeface="Lucida Grande" charset="0"/>
              </a:rPr>
              <a:t>stressing the subconscious or non-rational significance of imagery</a:t>
            </a:r>
            <a:r>
              <a:rPr lang="en-US" sz="2800" dirty="0" smtClean="0">
                <a:latin typeface="Lucida Grande" charset="0"/>
                <a:sym typeface="Lucida Grande" charset="0"/>
              </a:rPr>
              <a:t> arrived at by the exploitation of chance effects </a:t>
            </a:r>
            <a:br>
              <a:rPr lang="en-US" sz="2800" dirty="0" smtClean="0">
                <a:latin typeface="Lucida Grande" charset="0"/>
                <a:sym typeface="Lucida Grande" charset="0"/>
              </a:rPr>
            </a:br>
            <a:r>
              <a:rPr lang="en-US" sz="2800" dirty="0" smtClean="0">
                <a:latin typeface="Lucida Grande" charset="0"/>
                <a:sym typeface="Lucida Grande" charset="0"/>
              </a:rPr>
              <a:t>and unexpected juxtapositions</a:t>
            </a:r>
            <a:r>
              <a:rPr lang="en-US" dirty="0" smtClean="0">
                <a:latin typeface="Lucida Grande" charset="0"/>
                <a:sym typeface="Lucida Grande" charset="0"/>
              </a:rPr>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Traits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algn="l" rtl="0"/>
            <a:r>
              <a:rPr lang="en-US" dirty="0" smtClean="0"/>
              <a:t>1</a:t>
            </a:r>
            <a:r>
              <a:rPr lang="en-US" sz="2800" dirty="0" smtClean="0"/>
              <a:t>. </a:t>
            </a:r>
            <a:r>
              <a:rPr lang="en-US" sz="2400" dirty="0" smtClean="0"/>
              <a:t>The true function of thought is in the absence of all control by reason, and outside all aesthetic and moral preoccupations.</a:t>
            </a:r>
          </a:p>
          <a:p>
            <a:pPr algn="l" rtl="0"/>
            <a:r>
              <a:rPr lang="en-US" sz="2400" dirty="0" smtClean="0"/>
              <a:t>2. Importance of dreams, imagination as revealed in dreams.</a:t>
            </a:r>
          </a:p>
          <a:p>
            <a:pPr algn="l" rtl="0"/>
            <a:r>
              <a:rPr lang="en-US" sz="2400" dirty="0" smtClean="0"/>
              <a:t>3. automatic writing, hallucination, word-games.</a:t>
            </a:r>
          </a:p>
          <a:p>
            <a:pPr algn="l" rtl="0"/>
            <a:r>
              <a:rPr lang="en-US" sz="2400" dirty="0" smtClean="0"/>
              <a:t>4. Calligrammatic poetry. </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200400"/>
            <a:ext cx="2436812" cy="18764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200400"/>
            <a:ext cx="2171700" cy="2105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3333750"/>
            <a:ext cx="2619375" cy="1743075"/>
          </a:xfrm>
          <a:prstGeom prst="rect">
            <a:avLst/>
          </a:prstGeom>
        </p:spPr>
      </p:pic>
    </p:spTree>
    <p:extLst>
      <p:ext uri="{BB962C8B-B14F-4D97-AF65-F5344CB8AC3E}">
        <p14:creationId xmlns:p14="http://schemas.microsoft.com/office/powerpoint/2010/main" val="2997508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Key-figures</a:t>
            </a:r>
            <a:endParaRPr lang="en-US" dirty="0">
              <a:solidFill>
                <a:srgbClr val="00B0F0"/>
              </a:solidFill>
            </a:endParaRPr>
          </a:p>
        </p:txBody>
      </p:sp>
      <p:sp>
        <p:nvSpPr>
          <p:cNvPr id="3" name="Content Placeholder 2"/>
          <p:cNvSpPr>
            <a:spLocks noGrp="1"/>
          </p:cNvSpPr>
          <p:nvPr>
            <p:ph idx="1"/>
          </p:nvPr>
        </p:nvSpPr>
        <p:spPr/>
        <p:txBody>
          <a:bodyPr>
            <a:normAutofit/>
          </a:bodyPr>
          <a:lstStyle/>
          <a:p>
            <a:pPr algn="l" rtl="0"/>
            <a:r>
              <a:rPr lang="en-US" sz="2800" dirty="0" smtClean="0"/>
              <a:t>Andre Breton---painting.</a:t>
            </a:r>
          </a:p>
          <a:p>
            <a:pPr algn="l" rtl="0"/>
            <a:r>
              <a:rPr lang="en-US" sz="2800" dirty="0" smtClean="0"/>
              <a:t>Salvador Dali---painting.</a:t>
            </a:r>
          </a:p>
          <a:p>
            <a:pPr algn="l" rtl="0"/>
            <a:r>
              <a:rPr lang="en-US" sz="2800" dirty="0" smtClean="0"/>
              <a:t>Pablo Neruda---poetry.</a:t>
            </a:r>
          </a:p>
          <a:p>
            <a:pPr algn="l" rtl="0"/>
            <a:r>
              <a:rPr lang="en-US" sz="2800" dirty="0" err="1" smtClean="0"/>
              <a:t>Antonin</a:t>
            </a:r>
            <a:r>
              <a:rPr lang="en-US" sz="2800" dirty="0" smtClean="0"/>
              <a:t> </a:t>
            </a:r>
            <a:r>
              <a:rPr lang="en-US" sz="2800" dirty="0" err="1" smtClean="0"/>
              <a:t>Artaud</a:t>
            </a:r>
            <a:r>
              <a:rPr lang="en-US" sz="2800" dirty="0" smtClean="0"/>
              <a:t>---drama.</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rrowheads="1"/>
          </p:cNvPicPr>
          <p:nvPr>
            <p:ph idx="1"/>
          </p:nvPr>
        </p:nvPicPr>
        <p:blipFill>
          <a:blip r:embed="rId2" cstate="print"/>
          <a:srcRect/>
          <a:stretch>
            <a:fillRect/>
          </a:stretch>
        </p:blipFill>
        <p:spPr bwMode="auto">
          <a:xfrm>
            <a:off x="381000" y="228600"/>
            <a:ext cx="8534400" cy="5181600"/>
          </a:xfrm>
          <a:prstGeom prst="rect">
            <a:avLst/>
          </a:prstGeom>
          <a:noFill/>
          <a:ln w="12700">
            <a:noFill/>
            <a:miter lim="800000"/>
            <a:headEnd/>
            <a:tailEnd/>
          </a:ln>
        </p:spPr>
      </p:pic>
      <p:sp>
        <p:nvSpPr>
          <p:cNvPr id="5" name="Rectangle 4"/>
          <p:cNvSpPr/>
          <p:nvPr/>
        </p:nvSpPr>
        <p:spPr>
          <a:xfrm>
            <a:off x="1295400" y="5867400"/>
            <a:ext cx="7137180" cy="461665"/>
          </a:xfrm>
          <a:prstGeom prst="rect">
            <a:avLst/>
          </a:prstGeom>
        </p:spPr>
        <p:txBody>
          <a:bodyPr wrap="square">
            <a:spAutoFit/>
          </a:bodyPr>
          <a:lstStyle/>
          <a:p>
            <a:pPr algn="ctr"/>
            <a:r>
              <a:rPr lang="en-US" sz="2400" dirty="0" smtClean="0">
                <a:cs typeface="Arial" charset="0"/>
              </a:rPr>
              <a:t>Salvador Dali.</a:t>
            </a:r>
            <a:r>
              <a:rPr lang="en-US" sz="2400" i="1" dirty="0" smtClean="0">
                <a:cs typeface="Arial" charset="0"/>
              </a:rPr>
              <a:t> The Persistence of Memory.</a:t>
            </a:r>
            <a:r>
              <a:rPr lang="en-US" sz="2400" dirty="0" smtClean="0">
                <a:cs typeface="Arial" charset="0"/>
              </a:rPr>
              <a:t> 1931</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6. Existentialism</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pPr algn="l" rtl="0"/>
            <a:r>
              <a:rPr lang="en-US" sz="2400" b="1" dirty="0" smtClean="0">
                <a:latin typeface="Georgia" pitchFamily="18" charset="0"/>
              </a:rPr>
              <a:t>Existentialism emphasizes the uniqueness and isolation of  individual in a hostile and indifferent universe.  </a:t>
            </a:r>
          </a:p>
          <a:p>
            <a:pPr algn="l" rtl="0"/>
            <a:endParaRPr lang="en-US" sz="2400" b="1" dirty="0" smtClean="0">
              <a:latin typeface="Georgia" pitchFamily="18" charset="0"/>
            </a:endParaRPr>
          </a:p>
          <a:p>
            <a:pPr algn="l" rtl="0"/>
            <a:r>
              <a:rPr lang="en-US" sz="2400" b="1" dirty="0" smtClean="0">
                <a:latin typeface="Georgia" pitchFamily="18" charset="0"/>
              </a:rPr>
              <a:t>It stresses freedom of choice and responsibility  for the consequences of one’s acts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 </a:t>
            </a:r>
            <a:r>
              <a:rPr lang="en-US" altLang="zh-CN" dirty="0" smtClean="0">
                <a:solidFill>
                  <a:srgbClr val="7030A0"/>
                </a:solidFill>
              </a:rPr>
              <a:t>Features of realism</a:t>
            </a:r>
            <a:endParaRPr lang="en-US"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pPr algn="l" rtl="0"/>
            <a:r>
              <a:rPr lang="en-US" altLang="zh-CN" sz="2800" dirty="0" smtClean="0">
                <a:latin typeface="Arial" panose="020B0604020202020204" pitchFamily="34" charset="0"/>
                <a:cs typeface="Arial" panose="020B0604020202020204" pitchFamily="34" charset="0"/>
              </a:rPr>
              <a:t>Verisimilitude of detail derived from observation rather than an idealized view of human nature and experience.</a:t>
            </a:r>
          </a:p>
          <a:p>
            <a:endParaRPr lang="en-US" altLang="zh-CN" dirty="0" smtClean="0">
              <a:latin typeface="Arial" panose="020B0604020202020204" pitchFamily="34" charset="0"/>
              <a:cs typeface="Arial" panose="020B0604020202020204" pitchFamily="34" charset="0"/>
            </a:endParaRPr>
          </a:p>
          <a:p>
            <a:pPr algn="l" rtl="0"/>
            <a:r>
              <a:rPr lang="en-US" altLang="zh-CN" sz="2800" dirty="0" smtClean="0">
                <a:latin typeface="Arial" panose="020B0604020202020204" pitchFamily="34" charset="0"/>
                <a:cs typeface="Arial" panose="020B0604020202020204" pitchFamily="34" charset="0"/>
              </a:rPr>
              <a:t>Objectivity in presentation becomes increasingly important: overt authorial comments or intrusions diminish as the century progresses (first-person narrator).</a:t>
            </a:r>
          </a:p>
          <a:p>
            <a:pPr>
              <a:buNone/>
            </a:pPr>
            <a:endParaRPr lang="en-US" altLang="zh-CN" sz="2800" dirty="0" smtClean="0">
              <a:latin typeface="Arial" panose="020B0604020202020204" pitchFamily="34" charset="0"/>
              <a:cs typeface="Arial" panose="020B0604020202020204" pitchFamily="34" charset="0"/>
            </a:endParaRPr>
          </a:p>
          <a:p>
            <a:pPr algn="l" rtl="0"/>
            <a:r>
              <a:rPr lang="en-US" altLang="zh-CN" sz="2800" dirty="0" smtClean="0">
                <a:latin typeface="Arial" panose="020B0604020202020204" pitchFamily="34" charset="0"/>
                <a:cs typeface="Arial" panose="020B0604020202020204" pitchFamily="34" charset="0"/>
              </a:rPr>
              <a:t>Logic &amp; Reason.</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a typeface="ＭＳ Ｐゴシック" pitchFamily="34" charset="-128"/>
              </a:rPr>
              <a:t>“Existence Precedes Essence”</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gn="l" rtl="0">
              <a:buNone/>
              <a:defRPr/>
            </a:pPr>
            <a:r>
              <a:rPr lang="en-US" sz="2800" dirty="0" smtClean="0"/>
              <a:t>This means that Man is:</a:t>
            </a:r>
          </a:p>
          <a:p>
            <a:pPr algn="l" rtl="0">
              <a:buNone/>
              <a:defRPr/>
            </a:pPr>
            <a:endParaRPr lang="en-US" sz="2800" dirty="0" smtClean="0"/>
          </a:p>
          <a:p>
            <a:pPr algn="l" rtl="0">
              <a:buFont typeface="Wingdings 2"/>
              <a:buAutoNum type="arabicPeriod"/>
              <a:defRPr/>
            </a:pPr>
            <a:r>
              <a:rPr lang="en-US" sz="2800" dirty="0" smtClean="0"/>
              <a:t>Identified by his actions.</a:t>
            </a:r>
          </a:p>
          <a:p>
            <a:pPr algn="l" rtl="0">
              <a:buFont typeface="Wingdings 2"/>
              <a:buAutoNum type="arabicPeriod"/>
              <a:defRPr/>
            </a:pPr>
            <a:endParaRPr lang="en-US" sz="2800" dirty="0" smtClean="0"/>
          </a:p>
          <a:p>
            <a:pPr algn="l" rtl="0">
              <a:buFont typeface="Wingdings 2"/>
              <a:buAutoNum type="arabicPeriod"/>
              <a:defRPr/>
            </a:pPr>
            <a:r>
              <a:rPr lang="en-US" sz="2800" dirty="0" smtClean="0"/>
              <a:t>That He is responsible for his actions.</a:t>
            </a:r>
          </a:p>
          <a:p>
            <a:pPr algn="l" rtl="0"/>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89200"/>
            <a:ext cx="6346825" cy="3530600"/>
          </a:xfrm>
        </p:spPr>
        <p:txBody>
          <a:bodyPr>
            <a:normAutofit/>
          </a:bodyPr>
          <a:lstStyle/>
          <a:p>
            <a:pPr algn="l" rtl="0"/>
            <a:r>
              <a:rPr lang="en-US" sz="2800" dirty="0" smtClean="0">
                <a:ea typeface="ＭＳ Ｐゴシック" pitchFamily="34" charset="-128"/>
              </a:rPr>
              <a:t>Jean Paul Sartre says:</a:t>
            </a:r>
          </a:p>
          <a:p>
            <a:pPr algn="l" rtl="0">
              <a:buNone/>
            </a:pPr>
            <a:endParaRPr lang="en-US" sz="2800" dirty="0" smtClean="0">
              <a:ea typeface="ＭＳ Ｐゴシック" pitchFamily="34" charset="-128"/>
            </a:endParaRPr>
          </a:p>
          <a:p>
            <a:pPr algn="l" rtl="0">
              <a:buNone/>
            </a:pPr>
            <a:r>
              <a:rPr lang="en-US" sz="2800" dirty="0" smtClean="0">
                <a:ea typeface="ＭＳ Ｐゴシック" pitchFamily="34" charset="-128"/>
              </a:rPr>
              <a:t>“</a:t>
            </a:r>
            <a:r>
              <a:rPr lang="en-US" sz="2800" i="1" dirty="0" smtClean="0">
                <a:ea typeface="ＭＳ Ｐゴシック" pitchFamily="34" charset="-128"/>
              </a:rPr>
              <a:t>Man first of all exists, encounters himself, surges up in the world and defines himself afterwards</a:t>
            </a:r>
            <a:r>
              <a:rPr lang="en-US" sz="2800" dirty="0" smtClean="0">
                <a:ea typeface="ＭＳ Ｐゴシック" pitchFamily="34" charset="-128"/>
              </a:rPr>
              <a:t>.”</a:t>
            </a:r>
          </a:p>
          <a:p>
            <a:pPr algn="l" rtl="0"/>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89200"/>
            <a:ext cx="6346825" cy="3530600"/>
          </a:xfrm>
        </p:spPr>
        <p:txBody>
          <a:bodyPr>
            <a:normAutofit/>
          </a:bodyPr>
          <a:lstStyle/>
          <a:p>
            <a:pPr algn="l" rtl="0"/>
            <a:r>
              <a:rPr lang="en-US" sz="2800" dirty="0" smtClean="0">
                <a:ea typeface="ＭＳ Ｐゴシック" pitchFamily="34" charset="-128"/>
              </a:rPr>
              <a:t>An individual’s essence is defined by that individual.</a:t>
            </a:r>
          </a:p>
          <a:p>
            <a:pPr algn="l" rtl="0"/>
            <a:endParaRPr lang="en-US" sz="2800" dirty="0" smtClean="0">
              <a:ea typeface="ＭＳ Ｐゴシック" pitchFamily="34" charset="-128"/>
            </a:endParaRPr>
          </a:p>
          <a:p>
            <a:pPr algn="l" rtl="0"/>
            <a:r>
              <a:rPr lang="en-US" sz="2800" dirty="0" smtClean="0">
                <a:ea typeface="ＭＳ Ｐゴシック" pitchFamily="34" charset="-128"/>
              </a:rPr>
              <a:t>The way the individual creates identity is through the way he/she creates or lives their life.  </a:t>
            </a:r>
          </a:p>
          <a:p>
            <a:pPr algn="l" rtl="0"/>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Astound Writers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gn="l" rtl="0"/>
            <a:r>
              <a:rPr lang="en-US" sz="2800" dirty="0" smtClean="0"/>
              <a:t>Thomas Carlyle.</a:t>
            </a:r>
          </a:p>
          <a:p>
            <a:pPr algn="l" rtl="0"/>
            <a:r>
              <a:rPr lang="en-US" sz="2800" dirty="0" smtClean="0"/>
              <a:t>Ralph Ellison.</a:t>
            </a:r>
          </a:p>
          <a:p>
            <a:pPr algn="l" rtl="0"/>
            <a:r>
              <a:rPr lang="en-US" sz="2800" dirty="0" smtClean="0"/>
              <a:t>Albert Camus.</a:t>
            </a:r>
          </a:p>
          <a:p>
            <a:pPr algn="l" rtl="0"/>
            <a:r>
              <a:rPr lang="en-US" sz="2800" dirty="0" smtClean="0"/>
              <a:t>Jean Paul Sartre.</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9existentialism.jpg"/>
          <p:cNvPicPr>
            <a:picLocks noGrp="1" noChangeAspect="1"/>
          </p:cNvPicPr>
          <p:nvPr>
            <p:ph idx="1"/>
          </p:nvPr>
        </p:nvPicPr>
        <p:blipFill>
          <a:blip r:embed="rId2" cstate="print"/>
          <a:stretch>
            <a:fillRect/>
          </a:stretch>
        </p:blipFill>
        <p:spPr>
          <a:xfrm>
            <a:off x="381000" y="228600"/>
            <a:ext cx="8458200" cy="6096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7. </a:t>
            </a:r>
            <a:r>
              <a:rPr lang="en-US" dirty="0" err="1" smtClean="0">
                <a:solidFill>
                  <a:schemeClr val="accent4">
                    <a:lumMod val="60000"/>
                    <a:lumOff val="40000"/>
                  </a:schemeClr>
                </a:solidFill>
              </a:rPr>
              <a:t>Absurdism</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pPr algn="l" rtl="0"/>
            <a:r>
              <a:rPr lang="en-US" sz="2800" dirty="0" smtClean="0"/>
              <a:t>a philosophy based on the belief that the universe is irrational and meaningless and that the search for order brings the individual into conflict with the universe</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Absurdism</a:t>
            </a:r>
            <a:r>
              <a:rPr lang="en-US" dirty="0" smtClean="0"/>
              <a:t> is like a Ferris Wheel!</a:t>
            </a:r>
            <a:endParaRPr lang="en-US" dirty="0"/>
          </a:p>
        </p:txBody>
      </p:sp>
      <p:pic>
        <p:nvPicPr>
          <p:cNvPr id="4" name="Picture 4" descr="ferriswheel"/>
          <p:cNvPicPr>
            <a:picLocks noGrp="1" noChangeAspect="1" noChangeArrowheads="1"/>
          </p:cNvPicPr>
          <p:nvPr>
            <p:ph idx="1"/>
          </p:nvPr>
        </p:nvPicPr>
        <p:blipFill>
          <a:blip r:embed="rId2" cstate="print"/>
          <a:stretch>
            <a:fillRect/>
          </a:stretch>
        </p:blipFill>
        <p:spPr bwMode="auto">
          <a:xfrm>
            <a:off x="1785354" y="2489200"/>
            <a:ext cx="4503316" cy="353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sz="2800" dirty="0" smtClean="0"/>
              <a:t>The participants are trapped in a revolving circle that does not let them evolve into a better person.</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Martin </a:t>
            </a:r>
            <a:r>
              <a:rPr lang="en-US" dirty="0" err="1" smtClean="0"/>
              <a:t>Esslin</a:t>
            </a:r>
            <a:r>
              <a:rPr lang="en-US" dirty="0" smtClean="0"/>
              <a:t> defined Theatre of Absurd in 1961 as theatre that:</a:t>
            </a:r>
            <a:endParaRPr lang="en-US" dirty="0"/>
          </a:p>
        </p:txBody>
      </p:sp>
      <p:sp>
        <p:nvSpPr>
          <p:cNvPr id="3" name="Content Placeholder 2"/>
          <p:cNvSpPr>
            <a:spLocks noGrp="1"/>
          </p:cNvSpPr>
          <p:nvPr>
            <p:ph idx="1"/>
          </p:nvPr>
        </p:nvSpPr>
        <p:spPr/>
        <p:txBody>
          <a:bodyPr>
            <a:normAutofit/>
          </a:bodyPr>
          <a:lstStyle/>
          <a:p>
            <a:pPr algn="l" rtl="0"/>
            <a:r>
              <a:rPr lang="en-US" sz="2800" dirty="0" smtClean="0"/>
              <a:t>“Strives to express its sense of the senselessness of the human condition and the inadequacy of the rational approach by the open abandonment of rational devices and discursive [rambling] thought." </a:t>
            </a:r>
          </a:p>
          <a:p>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Absurdist Themes</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pPr algn="l" rtl="0"/>
            <a:r>
              <a:rPr lang="en-US" sz="2400" dirty="0" smtClean="0"/>
              <a:t>People wanted to find meaning within life, since the war had ended.</a:t>
            </a:r>
          </a:p>
          <a:p>
            <a:pPr algn="l" rtl="0"/>
            <a:endParaRPr lang="en-US" sz="2400" dirty="0" smtClean="0"/>
          </a:p>
          <a:p>
            <a:pPr algn="l" rtl="0"/>
            <a:endParaRPr lang="en-US" sz="2400" dirty="0" smtClean="0"/>
          </a:p>
          <a:p>
            <a:pPr algn="l" rtl="0"/>
            <a:r>
              <a:rPr lang="en-US" sz="2400" dirty="0" smtClean="0"/>
              <a:t>With all of the horrors they had seen, the Absurdist writing became relentless and bitter.</a:t>
            </a:r>
          </a:p>
          <a:p>
            <a:pPr algn="l" rtl="0"/>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rgbClr val="7030A0"/>
                </a:solidFill>
              </a:rPr>
              <a:t>Representative writers</a:t>
            </a:r>
            <a:endParaRPr lang="en-US"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algn="l" rtl="0"/>
            <a:r>
              <a:rPr lang="en-US" altLang="zh-CN" sz="1900" dirty="0" smtClean="0"/>
              <a:t>1. William Dean Howells (middle class; man in his natural and unaffected dullness)</a:t>
            </a:r>
          </a:p>
          <a:p>
            <a:pPr algn="l" rtl="0">
              <a:buNone/>
            </a:pPr>
            <a:endParaRPr lang="en-US" altLang="zh-CN" sz="1900" dirty="0" smtClean="0"/>
          </a:p>
          <a:p>
            <a:pPr algn="l" rtl="0"/>
            <a:r>
              <a:rPr lang="en-US" altLang="zh-CN" sz="1900" dirty="0" smtClean="0"/>
              <a:t>2. Mark Twain (lower class)</a:t>
            </a:r>
          </a:p>
          <a:p>
            <a:pPr algn="l" rtl="0"/>
            <a:endParaRPr lang="en-US" altLang="zh-CN" sz="1900" dirty="0" smtClean="0"/>
          </a:p>
          <a:p>
            <a:pPr algn="l" rtl="0"/>
            <a:r>
              <a:rPr lang="en-US" altLang="zh-CN" sz="1900" dirty="0" smtClean="0"/>
              <a:t>3. Henry James (upper class)</a:t>
            </a:r>
          </a:p>
          <a:p>
            <a:pPr algn="l" rtl="0"/>
            <a:endParaRPr lang="en-US" altLang="zh-CN" sz="1900" dirty="0" smtClean="0"/>
          </a:p>
          <a:p>
            <a:pPr algn="l" rtl="0"/>
            <a:r>
              <a:rPr lang="en-US" altLang="zh-CN" sz="1900" dirty="0" smtClean="0"/>
              <a:t>4. G.B. Shaw</a:t>
            </a:r>
          </a:p>
          <a:p>
            <a:pPr algn="l" rtl="0"/>
            <a:endParaRPr lang="en-US" altLang="zh-CN" sz="1900" dirty="0" smtClean="0"/>
          </a:p>
          <a:p>
            <a:pPr algn="l" rtl="0"/>
            <a:r>
              <a:rPr lang="en-US" altLang="zh-CN" sz="1900" dirty="0" smtClean="0"/>
              <a:t>5. </a:t>
            </a:r>
            <a:r>
              <a:rPr lang="en-US" altLang="zh-CN" sz="1900" dirty="0" err="1" smtClean="0"/>
              <a:t>Henrik</a:t>
            </a:r>
            <a:r>
              <a:rPr lang="en-US" altLang="zh-CN" sz="1900" dirty="0" smtClean="0"/>
              <a:t> Ibsen</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60000"/>
                    <a:lumOff val="40000"/>
                  </a:schemeClr>
                </a:solidFill>
              </a:rPr>
              <a:t>Theatre of the Absurd Elements:</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fontScale="85000" lnSpcReduction="10000"/>
          </a:bodyPr>
          <a:lstStyle/>
          <a:p>
            <a:pPr algn="l" rtl="0"/>
            <a:r>
              <a:rPr lang="en-US" sz="2400" dirty="0" smtClean="0"/>
              <a:t>Departs from realistic characters and situations.</a:t>
            </a:r>
          </a:p>
          <a:p>
            <a:pPr algn="l" rtl="0"/>
            <a:endParaRPr lang="en-US" sz="2400" dirty="0" smtClean="0"/>
          </a:p>
          <a:p>
            <a:pPr algn="l" rtl="0"/>
            <a:r>
              <a:rPr lang="en-US" sz="2400" dirty="0" smtClean="0"/>
              <a:t> Plots are often meaningless. (non-linear)</a:t>
            </a:r>
          </a:p>
          <a:p>
            <a:pPr algn="l" rtl="0"/>
            <a:endParaRPr lang="en-US" sz="2400" dirty="0" smtClean="0"/>
          </a:p>
          <a:p>
            <a:pPr algn="l" rtl="0"/>
            <a:r>
              <a:rPr lang="en-US" sz="2400" dirty="0" smtClean="0"/>
              <a:t>Time, place and identity are unclear or confusing.</a:t>
            </a:r>
          </a:p>
          <a:p>
            <a:pPr algn="l" rtl="0"/>
            <a:endParaRPr lang="en-US" sz="2400" dirty="0" smtClean="0"/>
          </a:p>
          <a:p>
            <a:pPr algn="l" rtl="0"/>
            <a:r>
              <a:rPr lang="en-US" sz="2400" dirty="0" smtClean="0"/>
              <a:t>There is confusing and repetitive language.</a:t>
            </a:r>
          </a:p>
          <a:p>
            <a:pPr algn="l" rtl="0"/>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60000"/>
                    <a:lumOff val="40000"/>
                  </a:schemeClr>
                </a:solidFill>
              </a:rPr>
              <a:t>There are only five designated Theatre of the Absurd Playwrights:</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pPr algn="l" rtl="0"/>
            <a:r>
              <a:rPr lang="en-US" sz="2000" dirty="0" smtClean="0"/>
              <a:t>Samuel Beckett of Ireland, the most well-known.</a:t>
            </a:r>
          </a:p>
          <a:p>
            <a:pPr algn="l" rtl="0"/>
            <a:endParaRPr lang="en-US" sz="2000" dirty="0" smtClean="0"/>
          </a:p>
          <a:p>
            <a:pPr algn="l" rtl="0"/>
            <a:r>
              <a:rPr lang="en-US" sz="2000" dirty="0" smtClean="0"/>
              <a:t>Eugene Ionesco of Romania.</a:t>
            </a:r>
          </a:p>
          <a:p>
            <a:pPr algn="l" rtl="0"/>
            <a:endParaRPr lang="en-US" sz="2000" dirty="0" smtClean="0"/>
          </a:p>
          <a:p>
            <a:pPr algn="l" rtl="0"/>
            <a:r>
              <a:rPr lang="en-US" sz="2000" dirty="0" smtClean="0"/>
              <a:t>Jean Genet of France.</a:t>
            </a:r>
          </a:p>
          <a:p>
            <a:pPr algn="l" rtl="0"/>
            <a:endParaRPr lang="en-US" sz="2000" dirty="0" smtClean="0"/>
          </a:p>
          <a:p>
            <a:pPr algn="l" rtl="0"/>
            <a:r>
              <a:rPr lang="en-US" sz="2000" dirty="0" smtClean="0"/>
              <a:t>Arthur </a:t>
            </a:r>
            <a:r>
              <a:rPr lang="en-US" sz="2000" dirty="0" err="1" smtClean="0"/>
              <a:t>Adamov</a:t>
            </a:r>
            <a:r>
              <a:rPr lang="en-US" sz="2000" dirty="0" smtClean="0"/>
              <a:t> of Russia.</a:t>
            </a:r>
          </a:p>
          <a:p>
            <a:pPr algn="l" rtl="0"/>
            <a:r>
              <a:rPr lang="en-US" sz="2000" dirty="0" smtClean="0"/>
              <a:t> </a:t>
            </a:r>
          </a:p>
          <a:p>
            <a:pPr algn="l" rtl="0"/>
            <a:r>
              <a:rPr lang="en-US" sz="2000" dirty="0" smtClean="0"/>
              <a:t>Harold Pinter of England.</a:t>
            </a:r>
            <a:r>
              <a:rPr lang="en-US" dirty="0" smtClean="0"/>
              <a:t>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cstate="print"/>
          <a:srcRect/>
          <a:stretch>
            <a:fillRect/>
          </a:stretch>
        </p:blipFill>
        <p:spPr bwMode="auto">
          <a:xfrm>
            <a:off x="381000" y="228600"/>
            <a:ext cx="8458200" cy="624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8. Symbolism</a:t>
            </a:r>
            <a:endParaRPr lang="ar-IQ" dirty="0">
              <a:solidFill>
                <a:srgbClr val="C00000"/>
              </a:solidFill>
            </a:endParaRPr>
          </a:p>
        </p:txBody>
      </p:sp>
      <p:sp>
        <p:nvSpPr>
          <p:cNvPr id="3" name="Content Placeholder 2"/>
          <p:cNvSpPr>
            <a:spLocks noGrp="1"/>
          </p:cNvSpPr>
          <p:nvPr>
            <p:ph idx="1"/>
          </p:nvPr>
        </p:nvSpPr>
        <p:spPr/>
        <p:txBody>
          <a:bodyPr>
            <a:normAutofit fontScale="92500"/>
          </a:bodyPr>
          <a:lstStyle/>
          <a:p>
            <a:pPr algn="l" rtl="0"/>
            <a:r>
              <a:rPr lang="en-US" sz="2400" dirty="0"/>
              <a:t>Symbolism is a form of expression in which the world of appearances is violently rearranged by artists who seek a different and more truthful version of reality</a:t>
            </a:r>
            <a:r>
              <a:rPr lang="en-US" sz="2400" dirty="0" smtClean="0"/>
              <a:t>.</a:t>
            </a:r>
          </a:p>
          <a:p>
            <a:pPr algn="l" rtl="0"/>
            <a:endParaRPr lang="en-US" sz="2400" dirty="0"/>
          </a:p>
          <a:p>
            <a:pPr algn="l" rtl="0"/>
            <a:r>
              <a:rPr lang="en-US" sz="2400" dirty="0"/>
              <a:t>Symbolist poets did not merely describe objects; they tried to portray the emotional effects that objects can suggest</a:t>
            </a:r>
            <a:r>
              <a:rPr lang="en-US" sz="2400" dirty="0" smtClean="0"/>
              <a:t>.</a:t>
            </a:r>
          </a:p>
          <a:p>
            <a:pPr algn="l" rtl="0"/>
            <a:endParaRPr lang="en-US" sz="2400" dirty="0"/>
          </a:p>
          <a:p>
            <a:endParaRPr lang="ar-IQ" dirty="0"/>
          </a:p>
        </p:txBody>
      </p:sp>
    </p:spTree>
    <p:extLst>
      <p:ext uri="{BB962C8B-B14F-4D97-AF65-F5344CB8AC3E}">
        <p14:creationId xmlns:p14="http://schemas.microsoft.com/office/powerpoint/2010/main" val="459077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89200"/>
            <a:ext cx="6346825" cy="3530600"/>
          </a:xfrm>
        </p:spPr>
        <p:txBody>
          <a:bodyPr>
            <a:noAutofit/>
          </a:bodyPr>
          <a:lstStyle/>
          <a:p>
            <a:pPr algn="l" rtl="0"/>
            <a:r>
              <a:rPr lang="en-US" sz="2400" dirty="0"/>
              <a:t>They sought to get rid of the typical “symbols” and explore more imaginative choices</a:t>
            </a:r>
            <a:r>
              <a:rPr lang="en-US" sz="2400" dirty="0" smtClean="0"/>
              <a:t>.</a:t>
            </a:r>
          </a:p>
          <a:p>
            <a:pPr algn="l" rtl="0"/>
            <a:endParaRPr lang="en-US" sz="2400" dirty="0"/>
          </a:p>
          <a:p>
            <a:pPr algn="l" rtl="0"/>
            <a:endParaRPr lang="en-US" sz="2400" dirty="0"/>
          </a:p>
          <a:p>
            <a:pPr algn="l" rtl="0"/>
            <a:r>
              <a:rPr lang="en-US" sz="2400" dirty="0"/>
              <a:t>They focused more on how to keep individualism in a modern world that was succumbing to the power of mass culture.</a:t>
            </a:r>
          </a:p>
          <a:p>
            <a:pPr algn="l" rtl="0"/>
            <a:endParaRPr lang="ar-IQ" sz="2400" dirty="0"/>
          </a:p>
        </p:txBody>
      </p:sp>
    </p:spTree>
    <p:extLst>
      <p:ext uri="{BB962C8B-B14F-4D97-AF65-F5344CB8AC3E}">
        <p14:creationId xmlns:p14="http://schemas.microsoft.com/office/powerpoint/2010/main" val="3153727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Outstanding Poets</a:t>
            </a:r>
            <a:endParaRPr lang="ar-IQ" dirty="0">
              <a:solidFill>
                <a:srgbClr val="C00000"/>
              </a:solidFill>
            </a:endParaRPr>
          </a:p>
        </p:txBody>
      </p:sp>
      <p:sp>
        <p:nvSpPr>
          <p:cNvPr id="3" name="Content Placeholder 2"/>
          <p:cNvSpPr>
            <a:spLocks noGrp="1"/>
          </p:cNvSpPr>
          <p:nvPr>
            <p:ph idx="1"/>
          </p:nvPr>
        </p:nvSpPr>
        <p:spPr/>
        <p:txBody>
          <a:bodyPr/>
          <a:lstStyle/>
          <a:p>
            <a:pPr algn="l" rtl="0"/>
            <a:r>
              <a:rPr lang="en-US" sz="2800" dirty="0" smtClean="0"/>
              <a:t>1. W.B. Yeats.</a:t>
            </a:r>
          </a:p>
          <a:p>
            <a:pPr algn="l" rtl="0"/>
            <a:r>
              <a:rPr lang="en-US" sz="2800" dirty="0" smtClean="0"/>
              <a:t>2. Charles Baudelaire.</a:t>
            </a:r>
          </a:p>
          <a:p>
            <a:pPr algn="l" rtl="0"/>
            <a:r>
              <a:rPr lang="en-US" sz="2800" dirty="0" smtClean="0"/>
              <a:t>3. Arthur Rimbaud.</a:t>
            </a:r>
          </a:p>
          <a:p>
            <a:endParaRPr lang="ar-IQ" dirty="0"/>
          </a:p>
        </p:txBody>
      </p:sp>
    </p:spTree>
    <p:extLst>
      <p:ext uri="{BB962C8B-B14F-4D97-AF65-F5344CB8AC3E}">
        <p14:creationId xmlns:p14="http://schemas.microsoft.com/office/powerpoint/2010/main" val="3652856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626" y="274638"/>
            <a:ext cx="8322174" cy="6507162"/>
          </a:xfrm>
        </p:spPr>
      </p:pic>
    </p:spTree>
    <p:extLst>
      <p:ext uri="{BB962C8B-B14F-4D97-AF65-F5344CB8AC3E}">
        <p14:creationId xmlns:p14="http://schemas.microsoft.com/office/powerpoint/2010/main" val="801638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9. Imagism</a:t>
            </a:r>
            <a:endParaRPr lang="ar-IQ" dirty="0">
              <a:solidFill>
                <a:schemeClr val="bg1">
                  <a:lumMod val="50000"/>
                </a:schemeClr>
              </a:solidFill>
            </a:endParaRPr>
          </a:p>
        </p:txBody>
      </p:sp>
      <p:sp>
        <p:nvSpPr>
          <p:cNvPr id="3" name="Content Placeholder 2"/>
          <p:cNvSpPr>
            <a:spLocks noGrp="1"/>
          </p:cNvSpPr>
          <p:nvPr>
            <p:ph idx="1"/>
          </p:nvPr>
        </p:nvSpPr>
        <p:spPr/>
        <p:txBody>
          <a:bodyPr>
            <a:noAutofit/>
          </a:bodyPr>
          <a:lstStyle/>
          <a:p>
            <a:pPr algn="l" rtl="0"/>
            <a:r>
              <a:rPr lang="en-US" sz="2400" dirty="0"/>
              <a:t>Imagism </a:t>
            </a:r>
            <a:r>
              <a:rPr lang="en-US" sz="2400" dirty="0" smtClean="0"/>
              <a:t>tends to seek clarity </a:t>
            </a:r>
            <a:r>
              <a:rPr lang="en-US" sz="2400" dirty="0"/>
              <a:t>of expression through the use of precise visual images.</a:t>
            </a:r>
          </a:p>
          <a:p>
            <a:pPr marL="0" indent="0" algn="l" rtl="0">
              <a:buNone/>
            </a:pPr>
            <a:endParaRPr lang="en-US" sz="2400" dirty="0" smtClean="0"/>
          </a:p>
          <a:p>
            <a:pPr algn="l" rtl="0"/>
            <a:r>
              <a:rPr lang="en-US" sz="2400" dirty="0"/>
              <a:t>Imagists </a:t>
            </a:r>
            <a:r>
              <a:rPr lang="en-US" sz="2400" dirty="0" smtClean="0"/>
              <a:t>tried “to </a:t>
            </a:r>
            <a:r>
              <a:rPr lang="en-US" sz="2400" dirty="0"/>
              <a:t>use absolutely no word that does not contribute to the presentation” and “to compose in sequence of the musical phrase, not in sequence of the metronome”</a:t>
            </a:r>
          </a:p>
          <a:p>
            <a:pPr algn="l" rtl="0"/>
            <a:endParaRPr lang="ar-IQ" sz="2400" dirty="0"/>
          </a:p>
        </p:txBody>
      </p:sp>
    </p:spTree>
    <p:extLst>
      <p:ext uri="{BB962C8B-B14F-4D97-AF65-F5344CB8AC3E}">
        <p14:creationId xmlns:p14="http://schemas.microsoft.com/office/powerpoint/2010/main" val="40755999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rtl="0"/>
            <a:r>
              <a:rPr lang="en-US" sz="2000" dirty="0"/>
              <a:t>Imagists believed poetry could be made purer by concentration on the precise, clear, unqualified image</a:t>
            </a:r>
            <a:r>
              <a:rPr lang="en-US" sz="2000" dirty="0" smtClean="0"/>
              <a:t>.</a:t>
            </a:r>
          </a:p>
          <a:p>
            <a:pPr algn="l" rtl="0"/>
            <a:endParaRPr lang="en-US" sz="2000" dirty="0"/>
          </a:p>
          <a:p>
            <a:pPr algn="l" rtl="0"/>
            <a:r>
              <a:rPr lang="en-US" sz="2000" dirty="0"/>
              <a:t>Imagery alone, they believed could carry a poem’s emotion and message</a:t>
            </a:r>
            <a:r>
              <a:rPr lang="en-US" sz="2000" dirty="0" smtClean="0"/>
              <a:t>.</a:t>
            </a:r>
          </a:p>
          <a:p>
            <a:pPr algn="l" rtl="0"/>
            <a:endParaRPr lang="en-US" sz="2000" dirty="0"/>
          </a:p>
          <a:p>
            <a:pPr algn="l" rtl="0"/>
            <a:r>
              <a:rPr lang="en-US" sz="2000" dirty="0"/>
              <a:t>The Imagists sought to rid poetry of its prettiness, sentimentality, and artificiality.</a:t>
            </a:r>
          </a:p>
          <a:p>
            <a:endParaRPr lang="ar-IQ" dirty="0"/>
          </a:p>
        </p:txBody>
      </p:sp>
    </p:spTree>
    <p:extLst>
      <p:ext uri="{BB962C8B-B14F-4D97-AF65-F5344CB8AC3E}">
        <p14:creationId xmlns:p14="http://schemas.microsoft.com/office/powerpoint/2010/main" val="34704100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Major Poets</a:t>
            </a:r>
            <a:endParaRPr lang="ar-IQ" dirty="0">
              <a:solidFill>
                <a:schemeClr val="bg1">
                  <a:lumMod val="50000"/>
                </a:schemeClr>
              </a:solidFill>
            </a:endParaRPr>
          </a:p>
        </p:txBody>
      </p:sp>
      <p:sp>
        <p:nvSpPr>
          <p:cNvPr id="3" name="Content Placeholder 2"/>
          <p:cNvSpPr>
            <a:spLocks noGrp="1"/>
          </p:cNvSpPr>
          <p:nvPr>
            <p:ph idx="1"/>
          </p:nvPr>
        </p:nvSpPr>
        <p:spPr/>
        <p:txBody>
          <a:bodyPr/>
          <a:lstStyle/>
          <a:p>
            <a:pPr algn="l" rtl="0"/>
            <a:r>
              <a:rPr lang="en-US" sz="2800" dirty="0" smtClean="0"/>
              <a:t>1. H.D.</a:t>
            </a:r>
          </a:p>
          <a:p>
            <a:pPr algn="l" rtl="0"/>
            <a:r>
              <a:rPr lang="en-US" sz="2800" dirty="0" smtClean="0"/>
              <a:t>2. Ezra Pound.</a:t>
            </a:r>
          </a:p>
          <a:p>
            <a:pPr algn="l" rtl="0"/>
            <a:r>
              <a:rPr lang="en-US" sz="2800" dirty="0" smtClean="0"/>
              <a:t>3. William Carlos Williams.</a:t>
            </a:r>
          </a:p>
          <a:p>
            <a:pPr algn="l" rtl="0"/>
            <a:r>
              <a:rPr lang="en-US" sz="2800" dirty="0" smtClean="0"/>
              <a:t>4. Amy Lowell.</a:t>
            </a:r>
          </a:p>
          <a:p>
            <a:pPr algn="l" rtl="0"/>
            <a:r>
              <a:rPr lang="en-US" sz="2800" dirty="0" smtClean="0"/>
              <a:t>5. D.H Lawrence.</a:t>
            </a:r>
          </a:p>
          <a:p>
            <a:endParaRPr lang="ar-IQ" dirty="0"/>
          </a:p>
        </p:txBody>
      </p:sp>
    </p:spTree>
    <p:extLst>
      <p:ext uri="{BB962C8B-B14F-4D97-AF65-F5344CB8AC3E}">
        <p14:creationId xmlns:p14="http://schemas.microsoft.com/office/powerpoint/2010/main" val="2453209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latin typeface="Book Antiqua" pitchFamily="18" charset="0"/>
              </a:rPr>
              <a:t>Jean-Francois Millet</a:t>
            </a:r>
            <a:r>
              <a:rPr lang="en-US" dirty="0" smtClean="0">
                <a:latin typeface="Book Antiqua" pitchFamily="18" charset="0"/>
              </a:rPr>
              <a:t/>
            </a:r>
            <a:br>
              <a:rPr lang="en-US" dirty="0" smtClean="0">
                <a:latin typeface="Book Antiqua" pitchFamily="18" charset="0"/>
              </a:rPr>
            </a:br>
            <a:r>
              <a:rPr lang="en-US" dirty="0" smtClean="0">
                <a:latin typeface="Book Antiqua" pitchFamily="18" charset="0"/>
              </a:rPr>
              <a:t>“Spring”</a:t>
            </a:r>
            <a:endParaRPr lang="en-US" dirty="0"/>
          </a:p>
        </p:txBody>
      </p:sp>
      <p:pic>
        <p:nvPicPr>
          <p:cNvPr id="6" name="Picture 7" descr="04spring"/>
          <p:cNvPicPr>
            <a:picLocks noGrp="1" noChangeAspect="1" noChangeArrowheads="1"/>
          </p:cNvPicPr>
          <p:nvPr>
            <p:ph idx="1"/>
          </p:nvPr>
        </p:nvPicPr>
        <p:blipFill>
          <a:blip r:embed="rId2" cstate="print"/>
          <a:stretch>
            <a:fillRect/>
          </a:stretch>
        </p:blipFill>
        <p:spPr>
          <a:xfrm>
            <a:off x="609600" y="2209800"/>
            <a:ext cx="7924800" cy="4419600"/>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274638"/>
            <a:ext cx="8229600" cy="6583362"/>
          </a:xfrm>
        </p:spPr>
      </p:pic>
    </p:spTree>
    <p:extLst>
      <p:ext uri="{BB962C8B-B14F-4D97-AF65-F5344CB8AC3E}">
        <p14:creationId xmlns:p14="http://schemas.microsoft.com/office/powerpoint/2010/main" val="7596355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50000"/>
                  </a:schemeClr>
                </a:solidFill>
              </a:rPr>
              <a:t>“In </a:t>
            </a:r>
            <a:r>
              <a:rPr lang="en-US" dirty="0">
                <a:solidFill>
                  <a:schemeClr val="bg1">
                    <a:lumMod val="50000"/>
                  </a:schemeClr>
                </a:solidFill>
              </a:rPr>
              <a:t>a Station of the </a:t>
            </a:r>
            <a:r>
              <a:rPr lang="en-US" dirty="0" smtClean="0">
                <a:solidFill>
                  <a:schemeClr val="bg1">
                    <a:lumMod val="50000"/>
                  </a:schemeClr>
                </a:solidFill>
              </a:rPr>
              <a:t>Metro”</a:t>
            </a:r>
            <a:r>
              <a:rPr lang="en-US" dirty="0">
                <a:solidFill>
                  <a:schemeClr val="bg1">
                    <a:lumMod val="50000"/>
                  </a:schemeClr>
                </a:solidFill>
              </a:rPr>
              <a:t/>
            </a:r>
            <a:br>
              <a:rPr lang="en-US" dirty="0">
                <a:solidFill>
                  <a:schemeClr val="bg1">
                    <a:lumMod val="50000"/>
                  </a:schemeClr>
                </a:solidFill>
              </a:rPr>
            </a:br>
            <a:r>
              <a:rPr lang="en-US" dirty="0">
                <a:solidFill>
                  <a:schemeClr val="bg1">
                    <a:lumMod val="50000"/>
                  </a:schemeClr>
                </a:solidFill>
              </a:rPr>
              <a:t>Ezra Pound</a:t>
            </a:r>
            <a:endParaRPr lang="ar-IQ" dirty="0">
              <a:solidFill>
                <a:schemeClr val="bg1">
                  <a:lumMod val="50000"/>
                </a:schemeClr>
              </a:solidFill>
            </a:endParaRPr>
          </a:p>
        </p:txBody>
      </p:sp>
      <p:sp>
        <p:nvSpPr>
          <p:cNvPr id="3" name="Content Placeholder 2"/>
          <p:cNvSpPr>
            <a:spLocks noGrp="1"/>
          </p:cNvSpPr>
          <p:nvPr>
            <p:ph idx="1"/>
          </p:nvPr>
        </p:nvSpPr>
        <p:spPr/>
        <p:txBody>
          <a:bodyPr/>
          <a:lstStyle/>
          <a:p>
            <a:endParaRPr lang="en-US" dirty="0" smtClean="0"/>
          </a:p>
          <a:p>
            <a:endParaRPr lang="en-US" dirty="0"/>
          </a:p>
          <a:p>
            <a:pPr algn="l" rtl="0"/>
            <a:r>
              <a:rPr lang="en-US" sz="2800" dirty="0" smtClean="0"/>
              <a:t>The </a:t>
            </a:r>
            <a:r>
              <a:rPr lang="en-US" sz="2800" dirty="0"/>
              <a:t>apparition of these faces in the crowd; </a:t>
            </a:r>
          </a:p>
          <a:p>
            <a:pPr marL="0" indent="0" algn="l" rtl="0">
              <a:buNone/>
            </a:pPr>
            <a:r>
              <a:rPr lang="en-US" sz="2800" dirty="0" smtClean="0"/>
              <a:t>    Petals </a:t>
            </a:r>
            <a:r>
              <a:rPr lang="en-US" sz="2800" dirty="0"/>
              <a:t>on a wet, black bough.</a:t>
            </a:r>
          </a:p>
          <a:p>
            <a:endParaRPr lang="ar-IQ" sz="2800" dirty="0"/>
          </a:p>
        </p:txBody>
      </p:sp>
    </p:spTree>
    <p:extLst>
      <p:ext uri="{BB962C8B-B14F-4D97-AF65-F5344CB8AC3E}">
        <p14:creationId xmlns:p14="http://schemas.microsoft.com/office/powerpoint/2010/main" val="13908391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Realism Vs. Modernism</a:t>
            </a:r>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3783974"/>
              </p:ext>
            </p:extLst>
          </p:nvPr>
        </p:nvGraphicFramePr>
        <p:xfrm>
          <a:off x="863599" y="2489200"/>
          <a:ext cx="6346826" cy="3383280"/>
        </p:xfrm>
        <a:graphic>
          <a:graphicData uri="http://schemas.openxmlformats.org/drawingml/2006/table">
            <a:tbl>
              <a:tblPr rtl="1" firstRow="1" bandRow="1">
                <a:tableStyleId>{5C22544A-7EE6-4342-B048-85BDC9FD1C3A}</a:tableStyleId>
              </a:tblPr>
              <a:tblGrid>
                <a:gridCol w="3173413"/>
                <a:gridCol w="3173413"/>
              </a:tblGrid>
              <a:tr h="370840">
                <a:tc>
                  <a:txBody>
                    <a:bodyPr/>
                    <a:lstStyle/>
                    <a:p>
                      <a:pPr algn="ctr" rtl="1"/>
                      <a:r>
                        <a:rPr lang="en-US" sz="2400" dirty="0" smtClean="0"/>
                        <a:t>Modernism</a:t>
                      </a:r>
                      <a:endParaRPr lang="ar-IQ" sz="2400" dirty="0"/>
                    </a:p>
                  </a:txBody>
                  <a:tcPr/>
                </a:tc>
                <a:tc>
                  <a:txBody>
                    <a:bodyPr/>
                    <a:lstStyle/>
                    <a:p>
                      <a:pPr algn="ctr" rtl="0"/>
                      <a:r>
                        <a:rPr lang="en-US" sz="2400" dirty="0" smtClean="0"/>
                        <a:t>Realism</a:t>
                      </a:r>
                      <a:endParaRPr lang="ar-IQ" sz="2400" dirty="0"/>
                    </a:p>
                  </a:txBody>
                  <a:tcPr/>
                </a:tc>
              </a:tr>
              <a:tr h="370840">
                <a:tc>
                  <a:txBody>
                    <a:bodyPr/>
                    <a:lstStyle/>
                    <a:p>
                      <a:pPr marL="342900" indent="-342900" algn="l" rtl="0">
                        <a:buAutoNum type="arabicPeriod"/>
                      </a:pPr>
                      <a:r>
                        <a:rPr lang="en-US" dirty="0" smtClean="0"/>
                        <a:t>Argued for cultural relativism</a:t>
                      </a:r>
                    </a:p>
                    <a:p>
                      <a:pPr marL="342900" indent="-342900" algn="l" rtl="0">
                        <a:buAutoNum type="arabicPeriod"/>
                      </a:pPr>
                      <a:endParaRPr lang="en-US" dirty="0" smtClean="0"/>
                    </a:p>
                    <a:p>
                      <a:pPr marL="342900" indent="-342900" algn="l" rtl="0">
                        <a:buAutoNum type="arabicPeriod"/>
                      </a:pPr>
                      <a:endParaRPr lang="en-US" dirty="0" smtClean="0"/>
                    </a:p>
                    <a:p>
                      <a:pPr marL="342900" indent="-342900" algn="l" rtl="0">
                        <a:buAutoNum type="arabicPeriod"/>
                      </a:pPr>
                      <a:endParaRPr lang="en-US" dirty="0" smtClean="0"/>
                    </a:p>
                  </a:txBody>
                  <a:tcPr/>
                </a:tc>
                <a:tc>
                  <a:txBody>
                    <a:bodyPr/>
                    <a:lstStyle/>
                    <a:p>
                      <a:pPr algn="l" rtl="0"/>
                      <a:r>
                        <a:rPr lang="en-US" dirty="0" smtClean="0"/>
                        <a:t>1. Emphasized Absolutism</a:t>
                      </a:r>
                      <a:endParaRPr lang="ar-IQ" dirty="0"/>
                    </a:p>
                  </a:txBody>
                  <a:tcPr/>
                </a:tc>
              </a:tr>
              <a:tr h="370840">
                <a:tc>
                  <a:txBody>
                    <a:bodyPr/>
                    <a:lstStyle/>
                    <a:p>
                      <a:pPr algn="l" rtl="0"/>
                      <a:r>
                        <a:rPr lang="en-US" dirty="0" smtClean="0"/>
                        <a:t>2. Believed that people form their own meaning</a:t>
                      </a:r>
                      <a:r>
                        <a:rPr lang="en-US" baseline="0" dirty="0" smtClean="0"/>
                        <a:t> in the world</a:t>
                      </a:r>
                    </a:p>
                    <a:p>
                      <a:pPr algn="l" rtl="0"/>
                      <a:endParaRPr lang="en-US" baseline="0" dirty="0" smtClean="0"/>
                    </a:p>
                    <a:p>
                      <a:pPr algn="l" rtl="0"/>
                      <a:endParaRPr lang="ar-IQ" dirty="0"/>
                    </a:p>
                  </a:txBody>
                  <a:tcPr/>
                </a:tc>
                <a:tc>
                  <a:txBody>
                    <a:bodyPr/>
                    <a:lstStyle/>
                    <a:p>
                      <a:pPr algn="l" rtl="0"/>
                      <a:r>
                        <a:rPr lang="en-US" dirty="0" smtClean="0"/>
                        <a:t>2. Believed that</a:t>
                      </a:r>
                      <a:r>
                        <a:rPr lang="en-US" baseline="0" dirty="0" smtClean="0"/>
                        <a:t> a single reality could be determined through observation of nature</a:t>
                      </a:r>
                      <a:endParaRPr lang="ar-IQ" dirty="0"/>
                    </a:p>
                  </a:txBody>
                  <a:tcPr/>
                </a:tc>
              </a:tr>
            </a:tbl>
          </a:graphicData>
        </a:graphic>
      </p:graphicFrame>
    </p:spTree>
    <p:extLst>
      <p:ext uri="{BB962C8B-B14F-4D97-AF65-F5344CB8AC3E}">
        <p14:creationId xmlns:p14="http://schemas.microsoft.com/office/powerpoint/2010/main" val="3262336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Premodern</a:t>
            </a:r>
            <a:r>
              <a:rPr lang="en-US" dirty="0" smtClean="0"/>
              <a:t> Vs. Modern</a:t>
            </a:r>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853318"/>
              </p:ext>
            </p:extLst>
          </p:nvPr>
        </p:nvGraphicFramePr>
        <p:xfrm>
          <a:off x="863599" y="2489200"/>
          <a:ext cx="6346826" cy="3510280"/>
        </p:xfrm>
        <a:graphic>
          <a:graphicData uri="http://schemas.openxmlformats.org/drawingml/2006/table">
            <a:tbl>
              <a:tblPr rtl="1" firstRow="1" bandRow="1">
                <a:tableStyleId>{5C22544A-7EE6-4342-B048-85BDC9FD1C3A}</a:tableStyleId>
              </a:tblPr>
              <a:tblGrid>
                <a:gridCol w="3173413"/>
                <a:gridCol w="3173413"/>
              </a:tblGrid>
              <a:tr h="370840">
                <a:tc>
                  <a:txBody>
                    <a:bodyPr/>
                    <a:lstStyle/>
                    <a:p>
                      <a:pPr algn="ctr" rtl="0"/>
                      <a:r>
                        <a:rPr lang="en-US" dirty="0" smtClean="0"/>
                        <a:t>Modern</a:t>
                      </a:r>
                      <a:endParaRPr lang="ar-IQ" dirty="0"/>
                    </a:p>
                  </a:txBody>
                  <a:tcPr/>
                </a:tc>
                <a:tc>
                  <a:txBody>
                    <a:bodyPr/>
                    <a:lstStyle/>
                    <a:p>
                      <a:pPr algn="ctr" rtl="0"/>
                      <a:r>
                        <a:rPr lang="en-US" dirty="0" err="1" smtClean="0"/>
                        <a:t>Premodern</a:t>
                      </a:r>
                      <a:endParaRPr lang="ar-IQ" dirty="0"/>
                    </a:p>
                  </a:txBody>
                  <a:tcPr/>
                </a:tc>
              </a:tr>
              <a:tr h="370840">
                <a:tc>
                  <a:txBody>
                    <a:bodyPr/>
                    <a:lstStyle/>
                    <a:p>
                      <a:pPr algn="l" rtl="0"/>
                      <a:r>
                        <a:rPr lang="en-US" dirty="0" smtClean="0"/>
                        <a:t>1. chaotic</a:t>
                      </a:r>
                      <a:endParaRPr lang="ar-IQ" dirty="0"/>
                    </a:p>
                  </a:txBody>
                  <a:tcPr/>
                </a:tc>
                <a:tc>
                  <a:txBody>
                    <a:bodyPr/>
                    <a:lstStyle/>
                    <a:p>
                      <a:pPr algn="l" rtl="0"/>
                      <a:r>
                        <a:rPr lang="en-US" dirty="0" smtClean="0"/>
                        <a:t>1. Ordered</a:t>
                      </a:r>
                      <a:endParaRPr lang="ar-IQ" dirty="0"/>
                    </a:p>
                  </a:txBody>
                  <a:tcPr/>
                </a:tc>
              </a:tr>
              <a:tr h="370840">
                <a:tc>
                  <a:txBody>
                    <a:bodyPr/>
                    <a:lstStyle/>
                    <a:p>
                      <a:pPr algn="l" rtl="0"/>
                      <a:r>
                        <a:rPr lang="en-US" dirty="0" smtClean="0"/>
                        <a:t>2. Futile</a:t>
                      </a:r>
                      <a:endParaRPr lang="ar-IQ" dirty="0"/>
                    </a:p>
                  </a:txBody>
                  <a:tcPr/>
                </a:tc>
                <a:tc>
                  <a:txBody>
                    <a:bodyPr/>
                    <a:lstStyle/>
                    <a:p>
                      <a:pPr algn="l" rtl="0"/>
                      <a:r>
                        <a:rPr lang="en-US" dirty="0" smtClean="0"/>
                        <a:t>2. meaningful</a:t>
                      </a:r>
                      <a:endParaRPr lang="ar-IQ" dirty="0"/>
                    </a:p>
                  </a:txBody>
                  <a:tcPr/>
                </a:tc>
              </a:tr>
              <a:tr h="370840">
                <a:tc>
                  <a:txBody>
                    <a:bodyPr/>
                    <a:lstStyle/>
                    <a:p>
                      <a:pPr algn="l" rtl="0"/>
                      <a:r>
                        <a:rPr lang="en-US" dirty="0" smtClean="0"/>
                        <a:t>3. Pessimistic</a:t>
                      </a:r>
                      <a:endParaRPr lang="ar-IQ" dirty="0"/>
                    </a:p>
                  </a:txBody>
                  <a:tcPr/>
                </a:tc>
                <a:tc>
                  <a:txBody>
                    <a:bodyPr/>
                    <a:lstStyle/>
                    <a:p>
                      <a:pPr algn="l" rtl="0"/>
                      <a:r>
                        <a:rPr lang="en-US" dirty="0" smtClean="0"/>
                        <a:t>3. optimistic</a:t>
                      </a:r>
                      <a:endParaRPr lang="ar-IQ" dirty="0"/>
                    </a:p>
                  </a:txBody>
                  <a:tcPr/>
                </a:tc>
              </a:tr>
              <a:tr h="370840">
                <a:tc>
                  <a:txBody>
                    <a:bodyPr/>
                    <a:lstStyle/>
                    <a:p>
                      <a:pPr algn="l" rtl="0"/>
                      <a:r>
                        <a:rPr lang="en-US" dirty="0" smtClean="0"/>
                        <a:t>4. Fluctuating</a:t>
                      </a:r>
                      <a:endParaRPr lang="ar-IQ" dirty="0"/>
                    </a:p>
                  </a:txBody>
                  <a:tcPr/>
                </a:tc>
                <a:tc>
                  <a:txBody>
                    <a:bodyPr/>
                    <a:lstStyle/>
                    <a:p>
                      <a:pPr algn="l" rtl="0"/>
                      <a:r>
                        <a:rPr lang="en-US" dirty="0" smtClean="0"/>
                        <a:t>4. stable</a:t>
                      </a:r>
                      <a:endParaRPr lang="ar-IQ" dirty="0"/>
                    </a:p>
                  </a:txBody>
                  <a:tcPr/>
                </a:tc>
              </a:tr>
              <a:tr h="370840">
                <a:tc>
                  <a:txBody>
                    <a:bodyPr/>
                    <a:lstStyle/>
                    <a:p>
                      <a:pPr algn="l" rtl="0"/>
                      <a:r>
                        <a:rPr lang="en-US" dirty="0" smtClean="0"/>
                        <a:t>5. Loss of faith</a:t>
                      </a:r>
                      <a:endParaRPr lang="ar-IQ" dirty="0"/>
                    </a:p>
                  </a:txBody>
                  <a:tcPr/>
                </a:tc>
                <a:tc>
                  <a:txBody>
                    <a:bodyPr/>
                    <a:lstStyle/>
                    <a:p>
                      <a:pPr algn="l" rtl="0"/>
                      <a:r>
                        <a:rPr lang="en-US" dirty="0" smtClean="0"/>
                        <a:t>5. faith</a:t>
                      </a:r>
                      <a:endParaRPr lang="ar-IQ" dirty="0"/>
                    </a:p>
                  </a:txBody>
                  <a:tcPr/>
                </a:tc>
              </a:tr>
              <a:tr h="370840">
                <a:tc>
                  <a:txBody>
                    <a:bodyPr/>
                    <a:lstStyle/>
                    <a:p>
                      <a:pPr algn="l" rtl="0"/>
                      <a:r>
                        <a:rPr lang="en-US" dirty="0" smtClean="0"/>
                        <a:t>6. Collapse</a:t>
                      </a:r>
                      <a:endParaRPr lang="ar-IQ" dirty="0"/>
                    </a:p>
                  </a:txBody>
                  <a:tcPr/>
                </a:tc>
                <a:tc>
                  <a:txBody>
                    <a:bodyPr/>
                    <a:lstStyle/>
                    <a:p>
                      <a:pPr algn="l" rtl="0"/>
                      <a:r>
                        <a:rPr lang="en-US" dirty="0" smtClean="0"/>
                        <a:t>6. morality/ values</a:t>
                      </a:r>
                      <a:endParaRPr lang="ar-IQ" dirty="0"/>
                    </a:p>
                  </a:txBody>
                  <a:tcPr/>
                </a:tc>
              </a:tr>
              <a:tr h="370840">
                <a:tc>
                  <a:txBody>
                    <a:bodyPr/>
                    <a:lstStyle/>
                    <a:p>
                      <a:pPr algn="l" rtl="0"/>
                      <a:r>
                        <a:rPr lang="en-US" dirty="0" smtClean="0"/>
                        <a:t>7. Confused sense of identity and place in the world.</a:t>
                      </a:r>
                      <a:endParaRPr lang="ar-IQ" dirty="0"/>
                    </a:p>
                  </a:txBody>
                  <a:tcPr/>
                </a:tc>
                <a:tc>
                  <a:txBody>
                    <a:bodyPr/>
                    <a:lstStyle/>
                    <a:p>
                      <a:pPr algn="l" rtl="0"/>
                      <a:r>
                        <a:rPr lang="en-US" dirty="0" smtClean="0"/>
                        <a:t>7. Clear sense of identity</a:t>
                      </a:r>
                      <a:endParaRPr lang="ar-IQ" dirty="0"/>
                    </a:p>
                  </a:txBody>
                  <a:tcPr/>
                </a:tc>
              </a:tr>
            </a:tbl>
          </a:graphicData>
        </a:graphic>
      </p:graphicFrame>
    </p:spTree>
    <p:extLst>
      <p:ext uri="{BB962C8B-B14F-4D97-AF65-F5344CB8AC3E}">
        <p14:creationId xmlns:p14="http://schemas.microsoft.com/office/powerpoint/2010/main" val="30726725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latin typeface="Times New Roman" panose="02020603050405020304" pitchFamily="18" charset="0"/>
              </a:rPr>
              <a:t>The </a:t>
            </a:r>
            <a:r>
              <a:rPr lang="en-US" b="1" dirty="0" smtClean="0">
                <a:solidFill>
                  <a:srgbClr val="FF0000"/>
                </a:solidFill>
                <a:latin typeface="Times New Roman" panose="02020603050405020304" pitchFamily="18" charset="0"/>
              </a:rPr>
              <a:t>Main Characteristics </a:t>
            </a:r>
            <a:r>
              <a:rPr lang="en-US" b="1" dirty="0">
                <a:solidFill>
                  <a:srgbClr val="FF0000"/>
                </a:solidFill>
                <a:latin typeface="Times New Roman" panose="02020603050405020304" pitchFamily="18" charset="0"/>
              </a:rPr>
              <a:t>of </a:t>
            </a:r>
            <a:r>
              <a:rPr lang="en-US" b="1" dirty="0" smtClean="0">
                <a:solidFill>
                  <a:srgbClr val="FF0000"/>
                </a:solidFill>
                <a:latin typeface="Times New Roman" panose="02020603050405020304" pitchFamily="18" charset="0"/>
              </a:rPr>
              <a:t>Modernist </a:t>
            </a:r>
            <a:r>
              <a:rPr lang="en-US" b="1" dirty="0">
                <a:solidFill>
                  <a:srgbClr val="FF0000"/>
                </a:solidFill>
                <a:latin typeface="Times New Roman" panose="02020603050405020304" pitchFamily="18" charset="0"/>
              </a:rPr>
              <a:t>Poetry</a:t>
            </a:r>
            <a:endParaRPr lang="ar-IQ" dirty="0"/>
          </a:p>
        </p:txBody>
      </p:sp>
      <p:sp>
        <p:nvSpPr>
          <p:cNvPr id="3" name="Content Placeholder 2"/>
          <p:cNvSpPr>
            <a:spLocks noGrp="1"/>
          </p:cNvSpPr>
          <p:nvPr>
            <p:ph idx="1"/>
          </p:nvPr>
        </p:nvSpPr>
        <p:spPr/>
        <p:txBody>
          <a:bodyPr>
            <a:noAutofit/>
          </a:bodyPr>
          <a:lstStyle/>
          <a:p>
            <a:pPr algn="just" rtl="0"/>
            <a:r>
              <a:rPr lang="en-US" sz="2000" dirty="0">
                <a:latin typeface="Times New Roman" panose="02020603050405020304" pitchFamily="18" charset="0"/>
              </a:rPr>
              <a:t>Modern poetry is free from traditional restrictions of rhyme and </a:t>
            </a:r>
            <a:r>
              <a:rPr lang="en-US" sz="2000" dirty="0" smtClean="0">
                <a:latin typeface="Times New Roman" panose="02020603050405020304" pitchFamily="18" charset="0"/>
              </a:rPr>
              <a:t>rhythm.</a:t>
            </a:r>
          </a:p>
          <a:p>
            <a:pPr algn="just" rtl="0"/>
            <a:endParaRPr lang="en-US" sz="2000" dirty="0" smtClean="0">
              <a:latin typeface="Times New Roman" panose="02020603050405020304" pitchFamily="18" charset="0"/>
            </a:endParaRPr>
          </a:p>
          <a:p>
            <a:pPr algn="just" rtl="0"/>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is greatly affected by modern science and </a:t>
            </a:r>
            <a:r>
              <a:rPr lang="en-US" sz="2000" dirty="0" smtClean="0">
                <a:latin typeface="Times New Roman" panose="02020603050405020304" pitchFamily="18" charset="0"/>
                <a:cs typeface="Times New Roman" panose="02020603050405020304" pitchFamily="18" charset="0"/>
              </a:rPr>
              <a:t>technology.</a:t>
            </a:r>
          </a:p>
          <a:p>
            <a:pPr algn="just" rtl="0"/>
            <a:endParaRPr lang="en-US" sz="2000" dirty="0" smtClean="0">
              <a:latin typeface="Times New Roman" panose="02020603050405020304" pitchFamily="18" charset="0"/>
              <a:cs typeface="Times New Roman" panose="02020603050405020304" pitchFamily="18" charset="0"/>
            </a:endParaRPr>
          </a:p>
          <a:p>
            <a:pPr algn="just" rtl="0"/>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modern poet is pessimistic about the future of modern man and his </a:t>
            </a:r>
            <a:r>
              <a:rPr lang="en-US" sz="2000" dirty="0" smtClean="0">
                <a:latin typeface="Times New Roman" panose="02020603050405020304" pitchFamily="18" charset="0"/>
                <a:cs typeface="Times New Roman" panose="02020603050405020304" pitchFamily="18" charset="0"/>
              </a:rPr>
              <a:t>world.</a:t>
            </a:r>
          </a:p>
          <a:p>
            <a:pPr algn="just" rtl="0"/>
            <a:endParaRPr lang="en-US" sz="2000" dirty="0" smtClean="0">
              <a:latin typeface="Times New Roman" panose="02020603050405020304" pitchFamily="18" charset="0"/>
              <a:cs typeface="Times New Roman" panose="02020603050405020304" pitchFamily="18" charset="0"/>
            </a:endParaRPr>
          </a:p>
          <a:p>
            <a:pPr algn="just" rtl="0"/>
            <a:r>
              <a:rPr lang="en-US" sz="2000" dirty="0" smtClean="0">
                <a:latin typeface="Times New Roman" panose="02020603050405020304" pitchFamily="18" charset="0"/>
              </a:rPr>
              <a:t>Modern </a:t>
            </a:r>
            <a:r>
              <a:rPr lang="en-US" sz="2000" dirty="0">
                <a:latin typeface="Times New Roman" panose="02020603050405020304" pitchFamily="18" charset="0"/>
              </a:rPr>
              <a:t>poetry is affected by modern political , social and economic theories.</a:t>
            </a:r>
            <a:endParaRPr lang="ar-IQ" sz="2000" dirty="0"/>
          </a:p>
        </p:txBody>
      </p:sp>
    </p:spTree>
    <p:extLst>
      <p:ext uri="{BB962C8B-B14F-4D97-AF65-F5344CB8AC3E}">
        <p14:creationId xmlns:p14="http://schemas.microsoft.com/office/powerpoint/2010/main" val="1991785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10000"/>
          </a:bodyPr>
          <a:lstStyle/>
          <a:p>
            <a:pPr algn="just" rtl="0"/>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modern poetry, words are used more symbolically than </a:t>
            </a:r>
            <a:r>
              <a:rPr lang="en-US" sz="2400" dirty="0" smtClean="0">
                <a:latin typeface="Times New Roman" panose="02020603050405020304" pitchFamily="18" charset="0"/>
                <a:cs typeface="Times New Roman" panose="02020603050405020304" pitchFamily="18" charset="0"/>
              </a:rPr>
              <a:t>literally.</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language of modern poetry is that of everyday conversation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rPr>
              <a:t>The modern poet is speaking to his reader in an intimate tone of </a:t>
            </a:r>
            <a:r>
              <a:rPr lang="en-US" sz="2400" dirty="0" smtClean="0">
                <a:latin typeface="Times New Roman" panose="02020603050405020304" pitchFamily="18" charset="0"/>
              </a:rPr>
              <a:t>voice).</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modern poetry, man is represented as a lonely exile who is seeking his </a:t>
            </a:r>
            <a:r>
              <a:rPr lang="en-US" sz="2400" dirty="0" smtClean="0">
                <a:latin typeface="Times New Roman" panose="02020603050405020304" pitchFamily="18" charset="0"/>
                <a:cs typeface="Times New Roman" panose="02020603050405020304" pitchFamily="18" charset="0"/>
              </a:rPr>
              <a:t>home.</a:t>
            </a:r>
          </a:p>
          <a:p>
            <a:pPr algn="l" rtl="0"/>
            <a:endParaRPr lang="en-US" dirty="0">
              <a:latin typeface="Times New Roman" panose="02020603050405020304" pitchFamily="18" charset="0"/>
              <a:cs typeface="Times New Roman" panose="02020603050405020304" pitchFamily="18" charset="0"/>
            </a:endParaRPr>
          </a:p>
          <a:p>
            <a:pPr algn="l" rtl="0"/>
            <a:endParaRPr lang="ar-IQ" dirty="0"/>
          </a:p>
        </p:txBody>
      </p:sp>
    </p:spTree>
    <p:extLst>
      <p:ext uri="{BB962C8B-B14F-4D97-AF65-F5344CB8AC3E}">
        <p14:creationId xmlns:p14="http://schemas.microsoft.com/office/powerpoint/2010/main" val="3642953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just" rtl="0">
              <a:lnSpc>
                <a:spcPct val="150000"/>
              </a:lnSpc>
            </a:pPr>
            <a:r>
              <a:rPr lang="en-US" sz="2400" dirty="0">
                <a:solidFill>
                  <a:srgbClr val="000000"/>
                </a:solidFill>
                <a:latin typeface="Times New Roman" panose="02020603050405020304" pitchFamily="18" charset="0"/>
              </a:rPr>
              <a:t>There is no logical argument in a modern </a:t>
            </a:r>
            <a:r>
              <a:rPr lang="en-US" sz="2400" dirty="0" smtClean="0">
                <a:solidFill>
                  <a:srgbClr val="000000"/>
                </a:solidFill>
                <a:latin typeface="Times New Roman" panose="02020603050405020304" pitchFamily="18" charset="0"/>
              </a:rPr>
              <a:t>poem. Rather</a:t>
            </a:r>
            <a:r>
              <a:rPr lang="en-US" sz="2400" dirty="0">
                <a:solidFill>
                  <a:srgbClr val="000000"/>
                </a:solidFill>
                <a:latin typeface="Times New Roman" panose="02020603050405020304" pitchFamily="18" charset="0"/>
              </a:rPr>
              <a:t>, the poem depends on the free association of </a:t>
            </a:r>
            <a:r>
              <a:rPr lang="en-US" sz="2400" dirty="0" smtClean="0">
                <a:solidFill>
                  <a:srgbClr val="000000"/>
                </a:solidFill>
                <a:latin typeface="Times New Roman" panose="02020603050405020304" pitchFamily="18" charset="0"/>
              </a:rPr>
              <a:t>ideas. The </a:t>
            </a:r>
            <a:r>
              <a:rPr lang="en-US" sz="2400" dirty="0">
                <a:solidFill>
                  <a:srgbClr val="000000"/>
                </a:solidFill>
                <a:latin typeface="Times New Roman" panose="02020603050405020304" pitchFamily="18" charset="0"/>
              </a:rPr>
              <a:t>modern poem is </a:t>
            </a:r>
            <a:r>
              <a:rPr lang="en-US" sz="2400" dirty="0">
                <a:solidFill>
                  <a:srgbClr val="000000"/>
                </a:solidFill>
                <a:latin typeface="Times New Roman" panose="02020603050405020304" pitchFamily="18" charset="0"/>
                <a:cs typeface="Times New Roman" panose="02020603050405020304" pitchFamily="18" charset="0"/>
              </a:rPr>
              <a:t>“a heap of broken images”.</a:t>
            </a:r>
            <a:endParaRPr lang="ar-IQ" sz="2400" dirty="0"/>
          </a:p>
        </p:txBody>
      </p:sp>
    </p:spTree>
    <p:extLst>
      <p:ext uri="{BB962C8B-B14F-4D97-AF65-F5344CB8AC3E}">
        <p14:creationId xmlns:p14="http://schemas.microsoft.com/office/powerpoint/2010/main" val="80477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2. Naturalism</a:t>
            </a:r>
            <a:endParaRPr lang="en-US"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pPr algn="l" rtl="0">
              <a:lnSpc>
                <a:spcPct val="90000"/>
              </a:lnSpc>
            </a:pPr>
            <a:r>
              <a:rPr lang="en-US" sz="9600" dirty="0" smtClean="0">
                <a:effectLst>
                  <a:outerShdw blurRad="38100" dist="38100" dir="2700000" algn="tl">
                    <a:srgbClr val="C0C0C0"/>
                  </a:outerShdw>
                </a:effectLst>
              </a:rPr>
              <a:t>Naturalism is a movement in literature that developed out of realism. </a:t>
            </a:r>
            <a:br>
              <a:rPr lang="en-US" sz="9600" dirty="0" smtClean="0">
                <a:effectLst>
                  <a:outerShdw blurRad="38100" dist="38100" dir="2700000" algn="tl">
                    <a:srgbClr val="C0C0C0"/>
                  </a:outerShdw>
                </a:effectLst>
              </a:rPr>
            </a:br>
            <a:endParaRPr lang="en-US" sz="9600" dirty="0" smtClean="0">
              <a:effectLst>
                <a:outerShdw blurRad="38100" dist="38100" dir="2700000" algn="tl">
                  <a:srgbClr val="C0C0C0"/>
                </a:outerShdw>
              </a:effectLst>
            </a:endParaRPr>
          </a:p>
          <a:p>
            <a:pPr algn="l" rtl="0">
              <a:lnSpc>
                <a:spcPct val="90000"/>
              </a:lnSpc>
            </a:pPr>
            <a:r>
              <a:rPr lang="en-US" sz="9600" dirty="0" smtClean="0">
                <a:effectLst>
                  <a:outerShdw blurRad="38100" dist="38100" dir="2700000" algn="tl">
                    <a:srgbClr val="C0C0C0"/>
                  </a:outerShdw>
                </a:effectLst>
              </a:rPr>
              <a:t>Naturalism was a literary movement that originated in France in the late 1800’s. </a:t>
            </a:r>
            <a:br>
              <a:rPr lang="en-US" sz="9600" dirty="0" smtClean="0">
                <a:effectLst>
                  <a:outerShdw blurRad="38100" dist="38100" dir="2700000" algn="tl">
                    <a:srgbClr val="C0C0C0"/>
                  </a:outerShdw>
                </a:effectLst>
              </a:rPr>
            </a:br>
            <a:endParaRPr lang="en-US" sz="9600" dirty="0" smtClean="0">
              <a:effectLst>
                <a:outerShdw blurRad="38100" dist="38100" dir="2700000" algn="tl">
                  <a:srgbClr val="C0C0C0"/>
                </a:outerShdw>
              </a:effectLst>
            </a:endParaRPr>
          </a:p>
          <a:p>
            <a:pPr algn="l" rtl="0">
              <a:lnSpc>
                <a:spcPct val="90000"/>
              </a:lnSpc>
            </a:pPr>
            <a:r>
              <a:rPr lang="en-US" sz="9600" dirty="0" smtClean="0">
                <a:effectLst>
                  <a:outerShdw blurRad="38100" dist="38100" dir="2700000" algn="tl">
                    <a:srgbClr val="C0C0C0"/>
                  </a:outerShdw>
                </a:effectLst>
              </a:rPr>
              <a:t>Like the realists, the naturalists sought to render common people and ordinary life accurately. However, the naturalist’s emphasized how instinct and environment affect human behavior.</a:t>
            </a:r>
            <a:br>
              <a:rPr lang="en-US" sz="9600" dirty="0" smtClean="0">
                <a:effectLst>
                  <a:outerShdw blurRad="38100" dist="38100" dir="2700000" algn="tl">
                    <a:srgbClr val="C0C0C0"/>
                  </a:outerShdw>
                </a:effectLst>
              </a:rPr>
            </a:br>
            <a:endParaRPr lang="en-US" sz="9600" dirty="0" smtClean="0">
              <a:effectLst>
                <a:outerShdw blurRad="38100" dist="38100" dir="2700000" algn="tl">
                  <a:srgbClr val="C0C0C0"/>
                </a:outerShdw>
              </a:effectLst>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89200"/>
            <a:ext cx="6346825" cy="3530600"/>
          </a:xfrm>
        </p:spPr>
        <p:txBody>
          <a:bodyPr>
            <a:normAutofit/>
          </a:bodyPr>
          <a:lstStyle/>
          <a:p>
            <a:pPr algn="l" rtl="0"/>
            <a:r>
              <a:rPr lang="en-US" sz="2400" dirty="0"/>
              <a:t>Strongly influenced by Charles Darwin’s ideas, the naturalists believed that the fate of humans is determined by forces beyond individual control.</a:t>
            </a:r>
            <a:br>
              <a:rPr lang="en-US" sz="2400" dirty="0"/>
            </a:br>
            <a:endParaRPr lang="en-US" sz="2400" dirty="0"/>
          </a:p>
          <a:p>
            <a:pPr algn="l" rtl="0"/>
            <a:r>
              <a:rPr lang="en-US" sz="2400" dirty="0"/>
              <a:t>Naturalism almost entirely dispensed with the notion of free will, or at least a free will capable of enacting real change in life’s circumstances.</a:t>
            </a:r>
          </a:p>
          <a:p>
            <a:pPr algn="l" rtl="0"/>
            <a:endParaRPr lang="ar-IQ" sz="2400" dirty="0"/>
          </a:p>
        </p:txBody>
      </p:sp>
    </p:spTree>
    <p:extLst>
      <p:ext uri="{BB962C8B-B14F-4D97-AF65-F5344CB8AC3E}">
        <p14:creationId xmlns:p14="http://schemas.microsoft.com/office/powerpoint/2010/main" val="3315028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Characteristics</a:t>
            </a:r>
            <a:endParaRPr lang="en-US"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pPr algn="l" rtl="0"/>
            <a:r>
              <a:rPr lang="en-US" sz="4400" b="1" u="sng" dirty="0" smtClean="0"/>
              <a:t>Pessimism</a:t>
            </a:r>
            <a:r>
              <a:rPr lang="en-US" sz="4400" dirty="0" smtClean="0"/>
              <a:t>- a character tends to repeat a phrase having a negative outlook, which sometimes emphasizes the certainty and quality of death.</a:t>
            </a:r>
          </a:p>
          <a:p>
            <a:pPr algn="l" rtl="0"/>
            <a:r>
              <a:rPr lang="en-US" sz="4400" b="1" u="sng" dirty="0" smtClean="0"/>
              <a:t>Detachment</a:t>
            </a:r>
            <a:r>
              <a:rPr lang="en-US" sz="4400" dirty="0" smtClean="0"/>
              <a:t>- the author tries to maintain an objective tone and creates a neutral or change by introducing nameless characters.</a:t>
            </a:r>
          </a:p>
          <a:p>
            <a:pPr algn="l" rtl="0"/>
            <a:r>
              <a:rPr lang="en-US" sz="4400" b="1" u="sng" dirty="0" smtClean="0"/>
              <a:t>Determinism</a:t>
            </a:r>
            <a:r>
              <a:rPr lang="en-US" sz="4400" dirty="0" smtClean="0"/>
              <a:t>- the idea that individual characters have a direct influence on their lives is replaced by a focus on nature.</a:t>
            </a:r>
          </a:p>
          <a:p>
            <a:pPr algn="l" rtl="0"/>
            <a:r>
              <a:rPr lang="en-US" sz="4400" b="1" u="sng" dirty="0" smtClean="0"/>
              <a:t>Fatalism</a:t>
            </a:r>
            <a:r>
              <a:rPr lang="en-US" sz="4400" dirty="0" smtClean="0"/>
              <a: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Key-Authors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l" rtl="0"/>
            <a:r>
              <a:rPr lang="en-US" sz="2400" dirty="0" smtClean="0"/>
              <a:t>Emile Zola</a:t>
            </a:r>
            <a:r>
              <a:rPr lang="en-US" sz="3200" dirty="0" smtClean="0"/>
              <a:t>.</a:t>
            </a:r>
          </a:p>
          <a:p>
            <a:pPr algn="l" rtl="0"/>
            <a:r>
              <a:rPr lang="en-US" sz="2400" dirty="0" smtClean="0"/>
              <a:t>Thomas Hardy.</a:t>
            </a:r>
          </a:p>
          <a:p>
            <a:pPr algn="l" rtl="0"/>
            <a:r>
              <a:rPr lang="en-US" sz="2400" dirty="0" smtClean="0"/>
              <a:t>Hart Crane.</a:t>
            </a:r>
          </a:p>
          <a:p>
            <a:pPr algn="just" rtl="0"/>
            <a:r>
              <a:rPr lang="en-US" sz="2600" dirty="0"/>
              <a:t>“When it occurs to a man that nature does not regard him as important, and that she feels she would not maim the universe by disposing of him, he at first wishes to throw bricks at the temple, and he hates deeply the fact that there are no bricks and no temples.”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400</TotalTime>
  <Words>1538</Words>
  <Application>Microsoft Office PowerPoint</Application>
  <PresentationFormat>On-screen Show (4:3)</PresentationFormat>
  <Paragraphs>215</Paragraphs>
  <Slides>56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ＭＳ Ｐゴシック</vt:lpstr>
      <vt:lpstr>宋体</vt:lpstr>
      <vt:lpstr>Arial</vt:lpstr>
      <vt:lpstr>Arial Black</vt:lpstr>
      <vt:lpstr>Book Antiqua</vt:lpstr>
      <vt:lpstr>Century Gothic</vt:lpstr>
      <vt:lpstr>Georgia</vt:lpstr>
      <vt:lpstr>Lucida Grande</vt:lpstr>
      <vt:lpstr>Times New Roman</vt:lpstr>
      <vt:lpstr>Wingdings 2</vt:lpstr>
      <vt:lpstr>Wingdings 3</vt:lpstr>
      <vt:lpstr>Ion Boardroom</vt:lpstr>
      <vt:lpstr>Major Movements Of Modernist Literature</vt:lpstr>
      <vt:lpstr>1. Realism</vt:lpstr>
      <vt:lpstr> Features of realism</vt:lpstr>
      <vt:lpstr>Representative writers</vt:lpstr>
      <vt:lpstr>Jean-Francois Millet “Spring”</vt:lpstr>
      <vt:lpstr>2. Naturalism</vt:lpstr>
      <vt:lpstr>PowerPoint Presentation</vt:lpstr>
      <vt:lpstr>Characteristics</vt:lpstr>
      <vt:lpstr>Key-Authors</vt:lpstr>
      <vt:lpstr>PowerPoint Presentation</vt:lpstr>
      <vt:lpstr>3. Impressionism </vt:lpstr>
      <vt:lpstr>Features</vt:lpstr>
      <vt:lpstr>Key-Figures</vt:lpstr>
      <vt:lpstr>"Impression : Sunrise(1872)</vt:lpstr>
      <vt:lpstr>PowerPoint Presentation</vt:lpstr>
      <vt:lpstr>PowerPoint Presentation</vt:lpstr>
      <vt:lpstr>4. Expressionism</vt:lpstr>
      <vt:lpstr>PowerPoint Presentation</vt:lpstr>
      <vt:lpstr>Expressionist Technique</vt:lpstr>
      <vt:lpstr>PowerPoint Presentation</vt:lpstr>
      <vt:lpstr>PowerPoint Presentation</vt:lpstr>
      <vt:lpstr>PowerPoint Presentation</vt:lpstr>
      <vt:lpstr>Outstanding Writers</vt:lpstr>
      <vt:lpstr>5. Surrealism</vt:lpstr>
      <vt:lpstr>Traits</vt:lpstr>
      <vt:lpstr>PowerPoint Presentation</vt:lpstr>
      <vt:lpstr>Key-figures</vt:lpstr>
      <vt:lpstr>PowerPoint Presentation</vt:lpstr>
      <vt:lpstr>6. Existentialism</vt:lpstr>
      <vt:lpstr>“Existence Precedes Essence”</vt:lpstr>
      <vt:lpstr>PowerPoint Presentation</vt:lpstr>
      <vt:lpstr>PowerPoint Presentation</vt:lpstr>
      <vt:lpstr>Astound Writers</vt:lpstr>
      <vt:lpstr>PowerPoint Presentation</vt:lpstr>
      <vt:lpstr>7. Absurdism</vt:lpstr>
      <vt:lpstr>Absurdism is like a Ferris Wheel!</vt:lpstr>
      <vt:lpstr>PowerPoint Presentation</vt:lpstr>
      <vt:lpstr>Martin Esslin defined Theatre of Absurd in 1961 as theatre that:</vt:lpstr>
      <vt:lpstr>Absurdist Themes</vt:lpstr>
      <vt:lpstr>Theatre of the Absurd Elements:</vt:lpstr>
      <vt:lpstr>There are only five designated Theatre of the Absurd Playwrights:</vt:lpstr>
      <vt:lpstr>PowerPoint Presentation</vt:lpstr>
      <vt:lpstr>8. Symbolism</vt:lpstr>
      <vt:lpstr>PowerPoint Presentation</vt:lpstr>
      <vt:lpstr>Outstanding Poets</vt:lpstr>
      <vt:lpstr>PowerPoint Presentation</vt:lpstr>
      <vt:lpstr>9. Imagism</vt:lpstr>
      <vt:lpstr>PowerPoint Presentation</vt:lpstr>
      <vt:lpstr>Major Poets</vt:lpstr>
      <vt:lpstr>PowerPoint Presentation</vt:lpstr>
      <vt:lpstr>“In a Station of the Metro” Ezra Pound</vt:lpstr>
      <vt:lpstr>Realism Vs. Modernism</vt:lpstr>
      <vt:lpstr>Premodern Vs. Modern</vt:lpstr>
      <vt:lpstr>The Main Characteristics of Modernist Poetry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Movements Of Modernist Literature</dc:title>
  <dc:creator>Amjed</dc:creator>
  <cp:lastModifiedBy>core</cp:lastModifiedBy>
  <cp:revision>43</cp:revision>
  <dcterms:created xsi:type="dcterms:W3CDTF">2006-08-16T00:00:00Z</dcterms:created>
  <dcterms:modified xsi:type="dcterms:W3CDTF">2013-11-17T16:47:42Z</dcterms:modified>
</cp:coreProperties>
</file>