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sldIdLst>
    <p:sldId id="256" r:id="rId4"/>
    <p:sldId id="261" r:id="rId5"/>
    <p:sldId id="299" r:id="rId6"/>
    <p:sldId id="302" r:id="rId7"/>
    <p:sldId id="303" r:id="rId8"/>
    <p:sldId id="304" r:id="rId9"/>
    <p:sldId id="305" r:id="rId10"/>
    <p:sldId id="306" r:id="rId11"/>
    <p:sldId id="307" r:id="rId12"/>
    <p:sldId id="308" r:id="rId13"/>
    <p:sldId id="262"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6" autoAdjust="0"/>
    <p:restoredTop sz="94628" autoAdjust="0"/>
  </p:normalViewPr>
  <p:slideViewPr>
    <p:cSldViewPr>
      <p:cViewPr varScale="1">
        <p:scale>
          <a:sx n="90" d="100"/>
          <a:sy n="90" d="100"/>
        </p:scale>
        <p:origin x="882" y="84"/>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altLang="ko-KR" sz="3600" dirty="0"/>
              <a:t>Welcome</a:t>
            </a:r>
          </a:p>
        </p:txBody>
      </p:sp>
      <p:sp>
        <p:nvSpPr>
          <p:cNvPr id="6" name="TextBox 5">
            <a:hlinkClick r:id="rId2"/>
          </p:cNvPr>
          <p:cNvSpPr txBox="1"/>
          <p:nvPr/>
        </p:nvSpPr>
        <p:spPr>
          <a:xfrm>
            <a:off x="3851772" y="4825165"/>
            <a:ext cx="4752528" cy="215444"/>
          </a:xfrm>
          <a:prstGeom prst="rect">
            <a:avLst/>
          </a:prstGeom>
          <a:noFill/>
        </p:spPr>
        <p:txBody>
          <a:bodyPr wrap="square" rtlCol="0">
            <a:spAutoFit/>
          </a:bodyPr>
          <a:lstStyle/>
          <a:p>
            <a:r>
              <a:rPr lang="en-US" altLang="ko-KR" sz="800" dirty="0">
                <a:solidFill>
                  <a:schemeClr val="bg1"/>
                </a:solidFill>
                <a:cs typeface="Arial" pitchFamily="34" charset="0"/>
                <a:hlinkClick r:id="rId2"/>
              </a:rPr>
              <a:t>http://www.free-powerpoint-templates-design.com</a:t>
            </a:r>
            <a:endParaRPr lang="ko-KR" altLang="en-US" sz="800" dirty="0">
              <a:solidFill>
                <a:schemeClr val="bg1"/>
              </a:solidFill>
              <a:cs typeface="Arial" pitchFamily="34" charset="0"/>
            </a:endParaRPr>
          </a:p>
        </p:txBody>
      </p:sp>
    </p:spTree>
    <p:extLst>
      <p:ext uri="{BB962C8B-B14F-4D97-AF65-F5344CB8AC3E}">
        <p14:creationId xmlns:p14="http://schemas.microsoft.com/office/powerpoint/2010/main" val="297184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108520" y="1203598"/>
            <a:ext cx="9144000" cy="576064"/>
          </a:xfrm>
        </p:spPr>
        <p:txBody>
          <a:bodyPr/>
          <a:lstStyle/>
          <a:p>
            <a:pPr algn="r"/>
            <a:r>
              <a:rPr lang="ar-IQ" sz="1600" b="1" dirty="0">
                <a:solidFill>
                  <a:schemeClr val="tx1"/>
                </a:solidFill>
              </a:rPr>
              <a:t>ما هي مزايا استعمال المواد الاصيلة ؟</a:t>
            </a:r>
          </a:p>
          <a:p>
            <a:pPr algn="r"/>
            <a:r>
              <a:rPr lang="ar-IQ" sz="1400" dirty="0">
                <a:solidFill>
                  <a:schemeClr val="tx1"/>
                </a:solidFill>
              </a:rPr>
              <a:t>1-تعزز او تثبت للطلبة العلاقة المباشرة بين لغة الصف والعالم الخارجي.</a:t>
            </a:r>
          </a:p>
          <a:p>
            <a:pPr algn="r"/>
            <a:r>
              <a:rPr lang="ar-IQ" sz="1400" dirty="0">
                <a:solidFill>
                  <a:schemeClr val="tx1"/>
                </a:solidFill>
              </a:rPr>
              <a:t>2-تقدم طريقة لوضع تعلم اللغة ضمن سياقات التعليم.</a:t>
            </a:r>
          </a:p>
          <a:p>
            <a:pPr algn="r"/>
            <a:r>
              <a:rPr lang="ar-IQ" sz="1400" dirty="0">
                <a:solidFill>
                  <a:schemeClr val="tx1"/>
                </a:solidFill>
              </a:rPr>
              <a:t>3-تقدم مصدر ذو قيمة  للغة المراد تعلمها .</a:t>
            </a:r>
          </a:p>
          <a:p>
            <a:pPr algn="r"/>
            <a:endParaRPr lang="en-US" sz="1400" dirty="0">
              <a:solidFill>
                <a:schemeClr val="tx1"/>
              </a:solidFill>
            </a:endParaRPr>
          </a:p>
        </p:txBody>
      </p:sp>
    </p:spTree>
    <p:extLst>
      <p:ext uri="{BB962C8B-B14F-4D97-AF65-F5344CB8AC3E}">
        <p14:creationId xmlns:p14="http://schemas.microsoft.com/office/powerpoint/2010/main" val="103845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561194"/>
            <a:ext cx="9144000" cy="576063"/>
          </a:xfrm>
        </p:spPr>
        <p:txBody>
          <a:bodyPr/>
          <a:lstStyle/>
          <a:p>
            <a:r>
              <a:rPr lang="en-US" altLang="ko-KR" sz="3600" dirty="0">
                <a:latin typeface="Algerian" pitchFamily="82" charset="0"/>
              </a:rPr>
              <a:t>Thank you</a:t>
            </a:r>
            <a:endParaRPr lang="ko-KR" altLang="en-US" sz="3600" dirty="0">
              <a:latin typeface="Algerian" pitchFamily="82" charset="0"/>
            </a:endParaRPr>
          </a:p>
        </p:txBody>
      </p:sp>
      <p:sp>
        <p:nvSpPr>
          <p:cNvPr id="3" name="Text Placeholder 2"/>
          <p:cNvSpPr>
            <a:spLocks noGrp="1"/>
          </p:cNvSpPr>
          <p:nvPr>
            <p:ph type="body" sz="quarter" idx="11"/>
          </p:nvPr>
        </p:nvSpPr>
        <p:spPr>
          <a:xfrm>
            <a:off x="-148" y="4122018"/>
            <a:ext cx="9144000" cy="288032"/>
          </a:xfrm>
        </p:spPr>
        <p:txBody>
          <a:bodyPr/>
          <a:lstStyle/>
          <a:p>
            <a:pPr lvl="0"/>
            <a:r>
              <a:rPr lang="en-US" dirty="0">
                <a:solidFill>
                  <a:srgbClr val="000000"/>
                </a:solidFill>
                <a:latin typeface="Algerian" pitchFamily="82" charset="0"/>
                <a:ea typeface="Times New Roman"/>
                <a:cs typeface="Times New Roman"/>
              </a:rPr>
              <a:t>A good teacher is like a candle it consumes itself to light the way for others</a:t>
            </a:r>
            <a:endParaRPr lang="en-US" altLang="ko-KR" dirty="0">
              <a:latin typeface="Algerian" pitchFamily="82" charset="0"/>
            </a:endParaRPr>
          </a:p>
        </p:txBody>
      </p:sp>
    </p:spTree>
    <p:extLst>
      <p:ext uri="{BB962C8B-B14F-4D97-AF65-F5344CB8AC3E}">
        <p14:creationId xmlns:p14="http://schemas.microsoft.com/office/powerpoint/2010/main" val="6145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dirty="0">
                <a:cs typeface="Arial" pitchFamily="34" charset="0"/>
              </a:rPr>
              <a:t>Agenda Style</a:t>
            </a:r>
          </a:p>
        </p:txBody>
      </p:sp>
      <p:grpSp>
        <p:nvGrpSpPr>
          <p:cNvPr id="6" name="Group 5"/>
          <p:cNvGrpSpPr/>
          <p:nvPr/>
        </p:nvGrpSpPr>
        <p:grpSpPr>
          <a:xfrm>
            <a:off x="3131840"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3126085"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3120330" y="305180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3" name="Group 22"/>
          <p:cNvGrpSpPr/>
          <p:nvPr/>
        </p:nvGrpSpPr>
        <p:grpSpPr>
          <a:xfrm>
            <a:off x="3114575" y="3939902"/>
            <a:ext cx="5256584" cy="720000"/>
            <a:chOff x="3131840" y="1491630"/>
            <a:chExt cx="5256584" cy="576064"/>
          </a:xfrm>
        </p:grpSpPr>
        <p:sp>
          <p:nvSpPr>
            <p:cNvPr id="24" name="Rectangle 23"/>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ight Triangle 24"/>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3131840" y="127560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3120330"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108820" y="305180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097310" y="393990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sp>
        <p:nvSpPr>
          <p:cNvPr id="30" name="TextBox 29"/>
          <p:cNvSpPr txBox="1"/>
          <p:nvPr/>
        </p:nvSpPr>
        <p:spPr>
          <a:xfrm>
            <a:off x="3834576" y="1335739"/>
            <a:ext cx="4392567" cy="369332"/>
          </a:xfrm>
          <a:prstGeom prst="rect">
            <a:avLst/>
          </a:prstGeom>
          <a:noFill/>
        </p:spPr>
        <p:txBody>
          <a:bodyPr wrap="square" rtlCol="0">
            <a:spAutoFit/>
          </a:bodyPr>
          <a:lstStyle/>
          <a:p>
            <a:r>
              <a:rPr lang="en-US" altLang="ko-KR" b="1" dirty="0">
                <a:solidFill>
                  <a:schemeClr val="tx1">
                    <a:lumMod val="75000"/>
                    <a:lumOff val="25000"/>
                  </a:schemeClr>
                </a:solidFill>
                <a:latin typeface="Times New Roman" pitchFamily="18" charset="0"/>
                <a:cs typeface="Times New Roman" pitchFamily="18" charset="0"/>
              </a:rPr>
              <a:t>Diyala University </a:t>
            </a:r>
            <a:r>
              <a:rPr lang="en-US" altLang="ko-KR" b="1" dirty="0">
                <a:solidFill>
                  <a:prstClr val="black">
                    <a:lumMod val="75000"/>
                    <a:lumOff val="25000"/>
                  </a:prstClr>
                </a:solidFill>
                <a:latin typeface="Times New Roman" pitchFamily="18" charset="0"/>
                <a:cs typeface="Times New Roman" pitchFamily="18" charset="0"/>
              </a:rPr>
              <a:t>College of Education</a:t>
            </a:r>
            <a:endParaRPr lang="ko-KR" altLang="en-US" b="1" dirty="0">
              <a:solidFill>
                <a:schemeClr val="tx1">
                  <a:lumMod val="75000"/>
                  <a:lumOff val="25000"/>
                </a:schemeClr>
              </a:solidFill>
              <a:latin typeface="Times New Roman" pitchFamily="18" charset="0"/>
              <a:cs typeface="Times New Roman" pitchFamily="18" charset="0"/>
            </a:endParaRPr>
          </a:p>
        </p:txBody>
      </p:sp>
      <p:sp>
        <p:nvSpPr>
          <p:cNvPr id="38" name="TextBox 37"/>
          <p:cNvSpPr txBox="1"/>
          <p:nvPr/>
        </p:nvSpPr>
        <p:spPr>
          <a:xfrm>
            <a:off x="3858384" y="2240649"/>
            <a:ext cx="4392568" cy="369332"/>
          </a:xfrm>
          <a:prstGeom prst="rect">
            <a:avLst/>
          </a:prstGeom>
          <a:noFill/>
        </p:spPr>
        <p:txBody>
          <a:bodyPr wrap="square" rtlCol="0">
            <a:spAutoFit/>
          </a:bodyPr>
          <a:lstStyle/>
          <a:p>
            <a:pPr lvl="0"/>
            <a:r>
              <a:rPr lang="en-US" altLang="ko-KR" b="1" dirty="0">
                <a:solidFill>
                  <a:prstClr val="black">
                    <a:lumMod val="75000"/>
                    <a:lumOff val="25000"/>
                  </a:prstClr>
                </a:solidFill>
                <a:latin typeface="Times New Roman" pitchFamily="18" charset="0"/>
                <a:cs typeface="Times New Roman" pitchFamily="18" charset="0"/>
              </a:rPr>
              <a:t>Department of English / Second Grade </a:t>
            </a:r>
            <a:endParaRPr lang="ko-KR" altLang="en-US" b="1" dirty="0">
              <a:solidFill>
                <a:prstClr val="black">
                  <a:lumMod val="75000"/>
                  <a:lumOff val="25000"/>
                </a:prstClr>
              </a:solidFill>
              <a:latin typeface="Times New Roman" pitchFamily="18" charset="0"/>
              <a:cs typeface="Times New Roman" pitchFamily="18" charset="0"/>
            </a:endParaRPr>
          </a:p>
        </p:txBody>
      </p:sp>
      <p:sp>
        <p:nvSpPr>
          <p:cNvPr id="40" name="TextBox 39"/>
          <p:cNvSpPr txBox="1"/>
          <p:nvPr/>
        </p:nvSpPr>
        <p:spPr>
          <a:xfrm>
            <a:off x="3851840" y="3144858"/>
            <a:ext cx="4392567" cy="369332"/>
          </a:xfrm>
          <a:prstGeom prst="rect">
            <a:avLst/>
          </a:prstGeom>
          <a:noFill/>
        </p:spPr>
        <p:txBody>
          <a:bodyPr wrap="square" rtlCol="0">
            <a:spAutoFit/>
          </a:bodyPr>
          <a:lstStyle/>
          <a:p>
            <a:r>
              <a:rPr lang="en-US" altLang="ko-KR" b="1" dirty="0">
                <a:solidFill>
                  <a:schemeClr val="tx1">
                    <a:lumMod val="75000"/>
                    <a:lumOff val="25000"/>
                  </a:schemeClr>
                </a:solidFill>
                <a:latin typeface="Times New Roman" pitchFamily="18" charset="0"/>
                <a:cs typeface="Times New Roman" pitchFamily="18" charset="0"/>
              </a:rPr>
              <a:t>Asst. Inst. Eman Ahmed Al Sa’ady</a:t>
            </a:r>
            <a:endParaRPr lang="ko-KR" altLang="en-US" b="1" dirty="0">
              <a:solidFill>
                <a:schemeClr val="tx1">
                  <a:lumMod val="75000"/>
                  <a:lumOff val="25000"/>
                </a:schemeClr>
              </a:solidFill>
              <a:latin typeface="Times New Roman" pitchFamily="18" charset="0"/>
              <a:cs typeface="Times New Roman" pitchFamily="18" charset="0"/>
            </a:endParaRPr>
          </a:p>
        </p:txBody>
      </p:sp>
      <p:sp>
        <p:nvSpPr>
          <p:cNvPr id="44" name="TextBox 43"/>
          <p:cNvSpPr txBox="1"/>
          <p:nvPr/>
        </p:nvSpPr>
        <p:spPr>
          <a:xfrm>
            <a:off x="3834576" y="4047625"/>
            <a:ext cx="4392568" cy="584775"/>
          </a:xfrm>
          <a:prstGeom prst="rect">
            <a:avLst/>
          </a:prstGeom>
          <a:noFill/>
        </p:spPr>
        <p:txBody>
          <a:bodyPr wrap="square" rtlCol="0">
            <a:spAutoFit/>
          </a:bodyPr>
          <a:lstStyle/>
          <a:p>
            <a:r>
              <a:rPr lang="en-US" altLang="ko-KR" sz="1600" b="1" dirty="0">
                <a:solidFill>
                  <a:schemeClr val="tx1">
                    <a:lumMod val="75000"/>
                    <a:lumOff val="25000"/>
                  </a:schemeClr>
                </a:solidFill>
                <a:latin typeface="Times New Roman" pitchFamily="18" charset="0"/>
                <a:cs typeface="Times New Roman" pitchFamily="18" charset="0"/>
              </a:rPr>
              <a:t>Chapter 6 EFL/ESL Materials, Media, and Technology</a:t>
            </a:r>
            <a:endParaRPr lang="ko-KR" altLang="en-US" sz="1600" b="1" dirty="0">
              <a:solidFill>
                <a:schemeClr val="tx1">
                  <a:lumMod val="75000"/>
                  <a:lumOff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9505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quarter" idx="11"/>
          </p:nvPr>
        </p:nvSpPr>
        <p:spPr>
          <a:xfrm>
            <a:off x="0" y="1563638"/>
            <a:ext cx="9144000" cy="288032"/>
          </a:xfrm>
        </p:spPr>
        <p:txBody>
          <a:bodyPr/>
          <a:lstStyle/>
          <a:p>
            <a:pPr lvl="0" algn="l"/>
            <a:r>
              <a:rPr lang="en-US" b="1" dirty="0">
                <a:solidFill>
                  <a:prstClr val="black">
                    <a:lumMod val="75000"/>
                    <a:lumOff val="25000"/>
                  </a:prstClr>
                </a:solidFill>
                <a:latin typeface="Times New Roman"/>
                <a:ea typeface="Calibri"/>
              </a:rPr>
              <a:t>Who Creates the Materials Available to EFL/ESL Teachers? </a:t>
            </a:r>
            <a:endParaRPr lang="ar-IQ" dirty="0">
              <a:solidFill>
                <a:prstClr val="black"/>
              </a:solidFill>
              <a:latin typeface="Times New Roman"/>
              <a:ea typeface="Calibri"/>
            </a:endParaRPr>
          </a:p>
          <a:p>
            <a:pPr lvl="0" algn="l"/>
            <a:r>
              <a:rPr lang="en-US" dirty="0">
                <a:solidFill>
                  <a:prstClr val="black"/>
                </a:solidFill>
                <a:latin typeface="Times New Roman"/>
                <a:ea typeface="Calibri"/>
              </a:rPr>
              <a:t>Basically, materials used in EFL/ESL classrooms are created by four groups of people: publishing companies, government agencies, curriculum development teams at the school level, and classroom teachers. </a:t>
            </a:r>
          </a:p>
          <a:p>
            <a:pPr lvl="0" algn="l">
              <a:lnSpc>
                <a:spcPct val="115000"/>
              </a:lnSpc>
              <a:spcBef>
                <a:spcPts val="0"/>
              </a:spcBef>
              <a:spcAft>
                <a:spcPts val="1000"/>
              </a:spcAft>
            </a:pPr>
            <a:r>
              <a:rPr lang="en-US" dirty="0">
                <a:solidFill>
                  <a:prstClr val="black"/>
                </a:solidFill>
                <a:latin typeface="Times New Roman"/>
                <a:ea typeface="Calibri"/>
              </a:rPr>
              <a:t>If you teach in a </a:t>
            </a:r>
            <a:r>
              <a:rPr lang="en-US" b="1" dirty="0">
                <a:solidFill>
                  <a:prstClr val="black"/>
                </a:solidFill>
                <a:latin typeface="Times New Roman"/>
                <a:ea typeface="Calibri"/>
              </a:rPr>
              <a:t>private language school</a:t>
            </a:r>
            <a:r>
              <a:rPr lang="en-US" dirty="0">
                <a:solidFill>
                  <a:prstClr val="black"/>
                </a:solidFill>
                <a:latin typeface="Times New Roman"/>
                <a:ea typeface="Calibri"/>
              </a:rPr>
              <a:t>, ESL K–12 program, business, or other settings, you might be using commercial materials such as EFL/ESL texts, audiotapes, a disk with accompanying workbooks , videotapes with worksheets for students, and computer programs .</a:t>
            </a:r>
            <a:r>
              <a:rPr lang="en-US" dirty="0">
                <a:solidFill>
                  <a:prstClr val="white"/>
                </a:solidFill>
                <a:latin typeface="Times New Roman"/>
                <a:ea typeface="Calibri"/>
                <a:cs typeface="Arial"/>
              </a:rPr>
              <a:t> </a:t>
            </a:r>
            <a:r>
              <a:rPr lang="en-US" dirty="0">
                <a:solidFill>
                  <a:prstClr val="black"/>
                </a:solidFill>
                <a:latin typeface="Times New Roman"/>
                <a:ea typeface="Calibri"/>
                <a:cs typeface="Arial"/>
              </a:rPr>
              <a:t>(See the list of publishing companies in Appendix B.) </a:t>
            </a:r>
          </a:p>
          <a:p>
            <a:pPr lvl="0" algn="l">
              <a:lnSpc>
                <a:spcPct val="115000"/>
              </a:lnSpc>
              <a:spcBef>
                <a:spcPts val="0"/>
              </a:spcBef>
              <a:spcAft>
                <a:spcPts val="1000"/>
              </a:spcAft>
            </a:pPr>
            <a:r>
              <a:rPr lang="en-US" dirty="0">
                <a:solidFill>
                  <a:prstClr val="black"/>
                </a:solidFill>
                <a:latin typeface="Times New Roman"/>
                <a:ea typeface="Calibri"/>
              </a:rPr>
              <a:t>If you teach in a </a:t>
            </a:r>
            <a:r>
              <a:rPr lang="en-US" b="1" dirty="0">
                <a:solidFill>
                  <a:prstClr val="black"/>
                </a:solidFill>
                <a:latin typeface="Times New Roman"/>
                <a:ea typeface="Calibri"/>
              </a:rPr>
              <a:t>public school in a country </a:t>
            </a:r>
            <a:r>
              <a:rPr lang="en-US" dirty="0">
                <a:solidFill>
                  <a:prstClr val="black"/>
                </a:solidFill>
                <a:latin typeface="Times New Roman"/>
                <a:ea typeface="Calibri"/>
              </a:rPr>
              <a:t>with a centralized educational system, you might find yourself teaching </a:t>
            </a:r>
            <a:endParaRPr lang="ar-IQ" dirty="0">
              <a:solidFill>
                <a:prstClr val="black"/>
              </a:solidFill>
              <a:latin typeface="Times New Roman"/>
              <a:ea typeface="Calibri"/>
            </a:endParaRPr>
          </a:p>
          <a:p>
            <a:pPr lvl="0" algn="l">
              <a:lnSpc>
                <a:spcPct val="115000"/>
              </a:lnSpc>
              <a:spcBef>
                <a:spcPts val="0"/>
              </a:spcBef>
              <a:spcAft>
                <a:spcPts val="1000"/>
              </a:spcAft>
            </a:pPr>
            <a:r>
              <a:rPr lang="en-US" dirty="0">
                <a:solidFill>
                  <a:prstClr val="black"/>
                </a:solidFill>
                <a:latin typeface="Times New Roman"/>
                <a:ea typeface="Calibri"/>
              </a:rPr>
              <a:t>with materials produced (or selected) by a government education agency or committee. If you teach at </a:t>
            </a:r>
            <a:endParaRPr lang="ar-IQ" dirty="0">
              <a:solidFill>
                <a:prstClr val="black"/>
              </a:solidFill>
              <a:latin typeface="Times New Roman"/>
              <a:ea typeface="Calibri"/>
            </a:endParaRPr>
          </a:p>
          <a:p>
            <a:pPr lvl="0" algn="l">
              <a:lnSpc>
                <a:spcPct val="115000"/>
              </a:lnSpc>
              <a:spcBef>
                <a:spcPts val="0"/>
              </a:spcBef>
              <a:spcAft>
                <a:spcPts val="1000"/>
              </a:spcAft>
            </a:pPr>
            <a:r>
              <a:rPr lang="en-US" b="1" dirty="0">
                <a:solidFill>
                  <a:prstClr val="black"/>
                </a:solidFill>
                <a:latin typeface="Times New Roman"/>
                <a:ea typeface="Calibri"/>
              </a:rPr>
              <a:t>certain universities, </a:t>
            </a:r>
            <a:r>
              <a:rPr lang="en-US" dirty="0">
                <a:solidFill>
                  <a:prstClr val="black"/>
                </a:solidFill>
                <a:latin typeface="Times New Roman"/>
                <a:ea typeface="Calibri"/>
              </a:rPr>
              <a:t>well-established private language schools, some ESL K–12 schools, and corporations with </a:t>
            </a:r>
            <a:endParaRPr lang="ar-IQ" dirty="0">
              <a:solidFill>
                <a:prstClr val="black"/>
              </a:solidFill>
              <a:latin typeface="Times New Roman"/>
              <a:ea typeface="Calibri"/>
            </a:endParaRPr>
          </a:p>
          <a:p>
            <a:pPr lvl="0" algn="l">
              <a:lnSpc>
                <a:spcPct val="115000"/>
              </a:lnSpc>
              <a:spcBef>
                <a:spcPts val="0"/>
              </a:spcBef>
              <a:spcAft>
                <a:spcPts val="1000"/>
              </a:spcAft>
            </a:pPr>
            <a:r>
              <a:rPr lang="en-US" dirty="0">
                <a:solidFill>
                  <a:prstClr val="black"/>
                </a:solidFill>
                <a:latin typeface="Times New Roman"/>
                <a:ea typeface="Calibri"/>
              </a:rPr>
              <a:t>language programs, you could find yourself teaching with</a:t>
            </a:r>
            <a:r>
              <a:rPr lang="en-US" dirty="0">
                <a:solidFill>
                  <a:prstClr val="black"/>
                </a:solidFill>
                <a:latin typeface="Calibri"/>
                <a:ea typeface="Calibri"/>
                <a:cs typeface="Arial"/>
              </a:rPr>
              <a:t> </a:t>
            </a:r>
            <a:r>
              <a:rPr lang="en-US" dirty="0">
                <a:solidFill>
                  <a:prstClr val="black"/>
                </a:solidFill>
                <a:latin typeface="Times New Roman"/>
                <a:ea typeface="Calibri"/>
              </a:rPr>
              <a:t>locally designed texts and materials.</a:t>
            </a:r>
            <a:endParaRPr lang="en-US" dirty="0"/>
          </a:p>
        </p:txBody>
      </p:sp>
    </p:spTree>
    <p:extLst>
      <p:ext uri="{BB962C8B-B14F-4D97-AF65-F5344CB8AC3E}">
        <p14:creationId xmlns:p14="http://schemas.microsoft.com/office/powerpoint/2010/main" val="282589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quarter" idx="11"/>
          </p:nvPr>
        </p:nvSpPr>
        <p:spPr>
          <a:xfrm>
            <a:off x="-108520" y="1707654"/>
            <a:ext cx="9144000" cy="288032"/>
          </a:xfrm>
        </p:spPr>
        <p:txBody>
          <a:bodyPr/>
          <a:lstStyle/>
          <a:p>
            <a:pPr lvl="0" algn="r">
              <a:lnSpc>
                <a:spcPct val="115000"/>
              </a:lnSpc>
              <a:spcBef>
                <a:spcPts val="0"/>
              </a:spcBef>
              <a:spcAft>
                <a:spcPts val="1000"/>
              </a:spcAft>
            </a:pPr>
            <a:r>
              <a:rPr lang="ar-SA" dirty="0">
                <a:solidFill>
                  <a:prstClr val="black"/>
                </a:solidFill>
                <a:latin typeface="Calibri"/>
                <a:ea typeface="Calibri"/>
                <a:cs typeface="Times New Roman"/>
              </a:rPr>
              <a:t>في الأساس ، يتم إنشاء المواد المستخدمة في الفصول </a:t>
            </a:r>
            <a:r>
              <a:rPr lang="ar-IQ" dirty="0">
                <a:solidFill>
                  <a:prstClr val="black"/>
                </a:solidFill>
                <a:latin typeface="Calibri"/>
                <a:ea typeface="Calibri"/>
                <a:cs typeface="Times New Roman"/>
              </a:rPr>
              <a:t>الدراسية لمتعلمي الانجليزية (ك لغة اجنبية/ لغة ثانية) من قبل أربع مجموعات من الأشخاص: شركات </a:t>
            </a:r>
          </a:p>
          <a:p>
            <a:pPr lvl="0" algn="r">
              <a:lnSpc>
                <a:spcPct val="115000"/>
              </a:lnSpc>
              <a:spcBef>
                <a:spcPts val="0"/>
              </a:spcBef>
              <a:spcAft>
                <a:spcPts val="1000"/>
              </a:spcAft>
            </a:pPr>
            <a:r>
              <a:rPr lang="ar-IQ" dirty="0">
                <a:solidFill>
                  <a:prstClr val="black"/>
                </a:solidFill>
                <a:latin typeface="Calibri"/>
                <a:ea typeface="Calibri"/>
                <a:cs typeface="Times New Roman"/>
              </a:rPr>
              <a:t>النشر والوكالات الحكومية وفرق تطوير المناهج الدراسية على مستوى المدرسة ومعلمي الفصول الدراسية. إذا كنت  تدرس في مدرسة لغات خاصة ، أو </a:t>
            </a:r>
          </a:p>
          <a:p>
            <a:pPr lvl="0" algn="r">
              <a:lnSpc>
                <a:spcPct val="115000"/>
              </a:lnSpc>
              <a:spcBef>
                <a:spcPts val="0"/>
              </a:spcBef>
              <a:spcAft>
                <a:spcPts val="1000"/>
              </a:spcAft>
            </a:pPr>
            <a:r>
              <a:rPr lang="ar-IQ" dirty="0">
                <a:solidFill>
                  <a:prstClr val="black"/>
                </a:solidFill>
                <a:latin typeface="Calibri"/>
                <a:ea typeface="Calibri"/>
                <a:cs typeface="Times New Roman"/>
              </a:rPr>
              <a:t>برنامج متعلمي اللغة الانجليزية كلغة ثانية ك- 12,  أو الأعمال التجارية او اعدادات اخرى فقد تستخدم مواد تجارية مثل نصوص (متعلمي اللغة كلغة اجنبية و</a:t>
            </a:r>
          </a:p>
          <a:p>
            <a:pPr lvl="0" algn="r">
              <a:lnSpc>
                <a:spcPct val="115000"/>
              </a:lnSpc>
              <a:spcBef>
                <a:spcPts val="0"/>
              </a:spcBef>
              <a:spcAft>
                <a:spcPts val="1000"/>
              </a:spcAft>
            </a:pPr>
            <a:r>
              <a:rPr lang="ar-IQ" dirty="0">
                <a:solidFill>
                  <a:prstClr val="black"/>
                </a:solidFill>
                <a:latin typeface="Calibri"/>
                <a:ea typeface="Calibri"/>
                <a:cs typeface="Times New Roman"/>
              </a:rPr>
              <a:t>ثانية) ,  أشرطة صوتية ، وقرص يحتوي على مصنفات مصاحبة ، وأشرطة فيديو مع أوراق عمل للطلاب ، وجهاز كمبيوتر برامج</a:t>
            </a:r>
            <a:r>
              <a:rPr lang="ar-IQ" b="1" dirty="0">
                <a:solidFill>
                  <a:prstClr val="black"/>
                </a:solidFill>
                <a:latin typeface="Calibri"/>
                <a:ea typeface="Calibri"/>
                <a:cs typeface="Times New Roman"/>
              </a:rPr>
              <a:t>.</a:t>
            </a:r>
          </a:p>
          <a:p>
            <a:pPr lvl="0" algn="r">
              <a:lnSpc>
                <a:spcPct val="115000"/>
              </a:lnSpc>
              <a:spcBef>
                <a:spcPts val="0"/>
              </a:spcBef>
              <a:spcAft>
                <a:spcPts val="1000"/>
              </a:spcAft>
            </a:pPr>
            <a:r>
              <a:rPr lang="ar-IQ" b="1" dirty="0">
                <a:solidFill>
                  <a:prstClr val="black"/>
                </a:solidFill>
                <a:latin typeface="Calibri"/>
                <a:ea typeface="Calibri"/>
                <a:cs typeface="Times New Roman"/>
              </a:rPr>
              <a:t>(انظر قائمة شركات النشر في الملحق ب صفحة :245 للاطلاع فقط</a:t>
            </a:r>
            <a:r>
              <a:rPr lang="ar-IQ" dirty="0">
                <a:solidFill>
                  <a:prstClr val="black"/>
                </a:solidFill>
                <a:latin typeface="Calibri"/>
                <a:ea typeface="Calibri"/>
                <a:cs typeface="Times New Roman"/>
              </a:rPr>
              <a:t>)</a:t>
            </a:r>
            <a:r>
              <a:rPr lang="ar-IQ" dirty="0">
                <a:solidFill>
                  <a:prstClr val="black"/>
                </a:solidFill>
                <a:latin typeface="Calibri"/>
                <a:ea typeface="Calibri"/>
                <a:cs typeface="Arial"/>
              </a:rPr>
              <a:t> </a:t>
            </a:r>
            <a:r>
              <a:rPr lang="ar-IQ" dirty="0">
                <a:solidFill>
                  <a:prstClr val="black"/>
                </a:solidFill>
                <a:latin typeface="Calibri"/>
                <a:ea typeface="Calibri"/>
                <a:cs typeface="Times New Roman"/>
              </a:rPr>
              <a:t>إذا كنت تدرس في مدرسة عامة في بلد به نظام تعليمي مركزي ، فقد تجد نفسك تدرس </a:t>
            </a:r>
          </a:p>
          <a:p>
            <a:pPr lvl="0" algn="r">
              <a:lnSpc>
                <a:spcPct val="115000"/>
              </a:lnSpc>
              <a:spcBef>
                <a:spcPts val="0"/>
              </a:spcBef>
              <a:spcAft>
                <a:spcPts val="1000"/>
              </a:spcAft>
            </a:pPr>
            <a:r>
              <a:rPr lang="ar-IQ" dirty="0">
                <a:solidFill>
                  <a:prstClr val="black"/>
                </a:solidFill>
                <a:latin typeface="Calibri"/>
                <a:ea typeface="Calibri"/>
                <a:cs typeface="Times New Roman"/>
              </a:rPr>
              <a:t>بمواد تم إنتاجها (أو اختيارها) بواسطة وكالة أو لجنة تعليمية حكومية. إذا كنت تدرس في جامعات معينة ، ومدارس لغة خاصة راسخة ، وبعض مدارس </a:t>
            </a:r>
          </a:p>
          <a:p>
            <a:pPr lvl="0" algn="r">
              <a:lnSpc>
                <a:spcPct val="115000"/>
              </a:lnSpc>
              <a:spcBef>
                <a:spcPts val="0"/>
              </a:spcBef>
              <a:spcAft>
                <a:spcPts val="1000"/>
              </a:spcAft>
            </a:pPr>
            <a:r>
              <a:rPr lang="ar-IQ" dirty="0">
                <a:solidFill>
                  <a:prstClr val="black"/>
                </a:solidFill>
                <a:latin typeface="Calibri"/>
                <a:ea typeface="Calibri"/>
                <a:cs typeface="Times New Roman"/>
              </a:rPr>
              <a:t>نصوص (متعلمي اللغة كلغة اجنبية وثانية)</a:t>
            </a:r>
            <a:r>
              <a:rPr lang="ar-IQ" dirty="0">
                <a:solidFill>
                  <a:prstClr val="black"/>
                </a:solidFill>
                <a:latin typeface="Calibri"/>
                <a:ea typeface="Calibri"/>
                <a:cs typeface="Arial"/>
              </a:rPr>
              <a:t> </a:t>
            </a:r>
            <a:r>
              <a:rPr lang="ar-IQ" dirty="0">
                <a:solidFill>
                  <a:prstClr val="black"/>
                </a:solidFill>
                <a:latin typeface="Calibri"/>
                <a:ea typeface="Calibri"/>
                <a:cs typeface="Times New Roman"/>
              </a:rPr>
              <a:t>، والشركات التي لديها برامج لغوية ، فقد تجد نفسك تدرس باستخدام نصوص ومواد مصممة محليًا .  </a:t>
            </a:r>
            <a:endParaRPr lang="en-US" dirty="0">
              <a:solidFill>
                <a:prstClr val="black"/>
              </a:solidFill>
              <a:latin typeface="Calibri"/>
              <a:ea typeface="Calibri"/>
              <a:cs typeface="Arial"/>
            </a:endParaRPr>
          </a:p>
          <a:p>
            <a:endParaRPr lang="en-US" dirty="0"/>
          </a:p>
        </p:txBody>
      </p:sp>
    </p:spTree>
    <p:extLst>
      <p:ext uri="{BB962C8B-B14F-4D97-AF65-F5344CB8AC3E}">
        <p14:creationId xmlns:p14="http://schemas.microsoft.com/office/powerpoint/2010/main" val="37054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0" y="1995686"/>
            <a:ext cx="9144000" cy="576064"/>
          </a:xfrm>
        </p:spPr>
        <p:txBody>
          <a:bodyPr/>
          <a:lstStyle/>
          <a:p>
            <a:r>
              <a:rPr lang="en-US" sz="1800" b="1" dirty="0">
                <a:solidFill>
                  <a:schemeClr val="tx1"/>
                </a:solidFill>
                <a:latin typeface="Times New Roman" pitchFamily="18" charset="0"/>
                <a:cs typeface="Times New Roman" pitchFamily="18" charset="0"/>
              </a:rPr>
              <a:t>What are advantages and disadvantages of commercial materials?</a:t>
            </a:r>
          </a:p>
          <a:p>
            <a:pPr lvl="0" algn="l"/>
            <a:r>
              <a:rPr lang="en-US" sz="1400" b="1" dirty="0">
                <a:solidFill>
                  <a:prstClr val="black"/>
                </a:solidFill>
              </a:rPr>
              <a:t>Advantages:</a:t>
            </a:r>
          </a:p>
          <a:p>
            <a:pPr lvl="0" algn="l">
              <a:lnSpc>
                <a:spcPct val="115000"/>
              </a:lnSpc>
              <a:spcBef>
                <a:spcPts val="0"/>
              </a:spcBef>
              <a:spcAft>
                <a:spcPts val="1000"/>
              </a:spcAft>
            </a:pPr>
            <a:r>
              <a:rPr lang="en-US" sz="1400" dirty="0">
                <a:solidFill>
                  <a:prstClr val="black"/>
                </a:solidFill>
                <a:latin typeface="Times New Roman"/>
                <a:ea typeface="Calibri"/>
                <a:cs typeface="Arial"/>
              </a:rPr>
              <a:t>1-It’s save time and effort .</a:t>
            </a:r>
          </a:p>
          <a:p>
            <a:pPr lvl="0" algn="l">
              <a:lnSpc>
                <a:spcPct val="115000"/>
              </a:lnSpc>
              <a:spcBef>
                <a:spcPts val="0"/>
              </a:spcBef>
              <a:spcAft>
                <a:spcPts val="1000"/>
              </a:spcAft>
            </a:pPr>
            <a:r>
              <a:rPr lang="en-US" sz="1400" dirty="0">
                <a:solidFill>
                  <a:prstClr val="black"/>
                </a:solidFill>
                <a:latin typeface="Times New Roman"/>
                <a:ea typeface="Calibri"/>
                <a:cs typeface="Arial"/>
              </a:rPr>
              <a:t>2-well-organized commercial materials can systematically guide the teacher and students step by -step through a series of </a:t>
            </a:r>
          </a:p>
          <a:p>
            <a:pPr lvl="0" algn="l">
              <a:lnSpc>
                <a:spcPct val="115000"/>
              </a:lnSpc>
              <a:spcBef>
                <a:spcPts val="0"/>
              </a:spcBef>
              <a:spcAft>
                <a:spcPts val="1000"/>
              </a:spcAft>
            </a:pPr>
            <a:r>
              <a:rPr lang="en-US" sz="1400" dirty="0">
                <a:solidFill>
                  <a:prstClr val="black"/>
                </a:solidFill>
                <a:latin typeface="Times New Roman"/>
                <a:ea typeface="Calibri"/>
                <a:cs typeface="Arial"/>
              </a:rPr>
              <a:t>lessons. Accompanying teaching manuals  or companion websites also provide lesson plans with some useful suggestions or </a:t>
            </a:r>
          </a:p>
          <a:p>
            <a:pPr lvl="0" algn="l">
              <a:lnSpc>
                <a:spcPct val="115000"/>
              </a:lnSpc>
              <a:spcBef>
                <a:spcPts val="0"/>
              </a:spcBef>
              <a:spcAft>
                <a:spcPts val="1000"/>
              </a:spcAft>
            </a:pPr>
            <a:r>
              <a:rPr lang="en-US" sz="1400" dirty="0">
                <a:solidFill>
                  <a:prstClr val="black"/>
                </a:solidFill>
                <a:latin typeface="Times New Roman"/>
                <a:ea typeface="Calibri"/>
                <a:cs typeface="Arial"/>
              </a:rPr>
              <a:t>techniques.</a:t>
            </a:r>
          </a:p>
          <a:p>
            <a:pPr lvl="0" algn="l">
              <a:lnSpc>
                <a:spcPct val="115000"/>
              </a:lnSpc>
              <a:spcBef>
                <a:spcPts val="0"/>
              </a:spcBef>
              <a:spcAft>
                <a:spcPts val="1000"/>
              </a:spcAft>
            </a:pPr>
            <a:r>
              <a:rPr lang="en-US" sz="1400" dirty="0">
                <a:solidFill>
                  <a:prstClr val="black"/>
                </a:solidFill>
                <a:latin typeface="Times New Roman"/>
                <a:ea typeface="Calibri"/>
                <a:cs typeface="Arial"/>
              </a:rPr>
              <a:t> </a:t>
            </a:r>
            <a:r>
              <a:rPr lang="en-US" sz="1400" b="1" dirty="0">
                <a:solidFill>
                  <a:prstClr val="black"/>
                </a:solidFill>
                <a:latin typeface="Times New Roman"/>
                <a:ea typeface="Calibri"/>
              </a:rPr>
              <a:t>Disadvantages</a:t>
            </a:r>
          </a:p>
          <a:p>
            <a:pPr lvl="0" algn="l">
              <a:lnSpc>
                <a:spcPct val="115000"/>
              </a:lnSpc>
              <a:spcBef>
                <a:spcPts val="0"/>
              </a:spcBef>
              <a:spcAft>
                <a:spcPts val="1000"/>
              </a:spcAft>
            </a:pPr>
            <a:r>
              <a:rPr lang="en-US" sz="1400" dirty="0">
                <a:solidFill>
                  <a:prstClr val="black"/>
                </a:solidFill>
                <a:latin typeface="Times New Roman"/>
                <a:ea typeface="Calibri"/>
                <a:cs typeface="Arial"/>
              </a:rPr>
              <a:t>1-</a:t>
            </a:r>
            <a:r>
              <a:rPr lang="en-US" sz="1400" dirty="0">
                <a:solidFill>
                  <a:prstClr val="black"/>
                </a:solidFill>
                <a:latin typeface="Times New Roman"/>
                <a:ea typeface="Calibri"/>
              </a:rPr>
              <a:t>There is the possible problem of ideological conflict in teaching </a:t>
            </a:r>
            <a:r>
              <a:rPr lang="en-US" sz="1400" dirty="0" err="1">
                <a:solidFill>
                  <a:prstClr val="black"/>
                </a:solidFill>
                <a:latin typeface="Times New Roman"/>
                <a:ea typeface="Calibri"/>
              </a:rPr>
              <a:t>beliefs.Texts</a:t>
            </a:r>
            <a:r>
              <a:rPr lang="en-US" sz="1400" dirty="0">
                <a:solidFill>
                  <a:prstClr val="black"/>
                </a:solidFill>
                <a:latin typeface="Times New Roman"/>
                <a:ea typeface="Calibri"/>
              </a:rPr>
              <a:t> are usually based on the author’s or publishers ideas about teaching. For example, some text writers believe students should memorize words and grammar rules before they practice speaking, writing, or reading. </a:t>
            </a:r>
            <a:r>
              <a:rPr lang="en-US" sz="1400" dirty="0">
                <a:solidFill>
                  <a:prstClr val="black"/>
                </a:solidFill>
                <a:latin typeface="Times New Roman"/>
                <a:ea typeface="Calibri"/>
                <a:cs typeface="Arial"/>
              </a:rPr>
              <a:t>This conflict can have negative consequences on what goes on in the classroom</a:t>
            </a:r>
            <a:r>
              <a:rPr lang="en-US" sz="1400" dirty="0">
                <a:solidFill>
                  <a:prstClr val="black">
                    <a:lumMod val="75000"/>
                    <a:lumOff val="25000"/>
                  </a:prstClr>
                </a:solidFill>
                <a:latin typeface="Times New Roman"/>
                <a:ea typeface="Calibri"/>
                <a:cs typeface="Arial"/>
              </a:rPr>
              <a:t>.</a:t>
            </a:r>
          </a:p>
          <a:p>
            <a:pPr lvl="0" algn="l">
              <a:lnSpc>
                <a:spcPct val="115000"/>
              </a:lnSpc>
              <a:spcBef>
                <a:spcPts val="0"/>
              </a:spcBef>
              <a:spcAft>
                <a:spcPts val="1000"/>
              </a:spcAft>
            </a:pPr>
            <a:r>
              <a:rPr lang="en-US" sz="1400" dirty="0">
                <a:solidFill>
                  <a:schemeClr val="tx1"/>
                </a:solidFill>
                <a:latin typeface="Times New Roman"/>
                <a:ea typeface="Calibri"/>
                <a:cs typeface="Arial"/>
              </a:rPr>
              <a:t>2- </a:t>
            </a:r>
            <a:r>
              <a:rPr lang="en-US" sz="1400" dirty="0">
                <a:solidFill>
                  <a:schemeClr val="tx1"/>
                </a:solidFill>
                <a:latin typeface="Times New Roman"/>
                <a:ea typeface="Calibri"/>
              </a:rPr>
              <a:t>Second, when teachers blindly follow their assigned texts, they might be trivializing the experience for the students.</a:t>
            </a:r>
          </a:p>
          <a:p>
            <a:pPr lvl="0" algn="l">
              <a:lnSpc>
                <a:spcPct val="115000"/>
              </a:lnSpc>
              <a:spcBef>
                <a:spcPts val="0"/>
              </a:spcBef>
              <a:spcAft>
                <a:spcPts val="1000"/>
              </a:spcAft>
            </a:pPr>
            <a:r>
              <a:rPr lang="en-US" sz="1400" dirty="0">
                <a:solidFill>
                  <a:schemeClr val="tx1"/>
                </a:solidFill>
                <a:latin typeface="Times New Roman"/>
                <a:ea typeface="Calibri"/>
                <a:cs typeface="Arial"/>
              </a:rPr>
              <a:t>3-</a:t>
            </a:r>
            <a:r>
              <a:rPr lang="en-US" sz="1400" dirty="0">
                <a:solidFill>
                  <a:schemeClr val="tx1"/>
                </a:solidFill>
                <a:latin typeface="Times New Roman"/>
                <a:ea typeface="Calibri"/>
              </a:rPr>
              <a:t>Commercially made textbooks are prepared for a wide audience that is culturally diverse and geographically dissimilar.</a:t>
            </a:r>
            <a:endParaRPr lang="en-US" sz="1400" dirty="0">
              <a:solidFill>
                <a:schemeClr val="tx1"/>
              </a:solidFill>
              <a:latin typeface="Calibri"/>
              <a:ea typeface="Calibri"/>
              <a:cs typeface="Arial"/>
            </a:endParaRPr>
          </a:p>
          <a:p>
            <a:pPr algn="l"/>
            <a:endParaRPr lang="en-US" sz="1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7330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quarter" idx="11"/>
          </p:nvPr>
        </p:nvSpPr>
        <p:spPr>
          <a:xfrm>
            <a:off x="-36512" y="1059582"/>
            <a:ext cx="9144000" cy="288032"/>
          </a:xfrm>
        </p:spPr>
        <p:txBody>
          <a:bodyPr/>
          <a:lstStyle/>
          <a:p>
            <a:pPr algn="r"/>
            <a:r>
              <a:rPr lang="ar-IQ" b="1" dirty="0">
                <a:solidFill>
                  <a:schemeClr val="tx1"/>
                </a:solidFill>
              </a:rPr>
              <a:t> ما هي مزايا وعيوب المواد التجارية ؟</a:t>
            </a:r>
          </a:p>
          <a:p>
            <a:pPr algn="r"/>
            <a:r>
              <a:rPr lang="ar-IQ" b="1" dirty="0">
                <a:solidFill>
                  <a:schemeClr val="tx1"/>
                </a:solidFill>
              </a:rPr>
              <a:t>المزايا:  </a:t>
            </a:r>
          </a:p>
          <a:p>
            <a:pPr algn="r"/>
            <a:r>
              <a:rPr lang="ar-IQ" dirty="0">
                <a:solidFill>
                  <a:schemeClr val="tx1"/>
                </a:solidFill>
              </a:rPr>
              <a:t>1- يوفر الوقت والجهد .</a:t>
            </a:r>
          </a:p>
          <a:p>
            <a:pPr algn="r"/>
            <a:r>
              <a:rPr lang="ar-IQ" b="1" dirty="0">
                <a:solidFill>
                  <a:schemeClr val="tx1"/>
                </a:solidFill>
              </a:rPr>
              <a:t>2-</a:t>
            </a:r>
            <a:r>
              <a:rPr lang="ar-SA" dirty="0">
                <a:solidFill>
                  <a:schemeClr val="tx1"/>
                </a:solidFill>
                <a:ea typeface="Calibri"/>
                <a:cs typeface="Times New Roman"/>
              </a:rPr>
              <a:t> يمكن للمواد التجارية المنظمة تنظيماً جيداً أن ترشد المعلم والطلاب خطوة بخطوة من خلال سلسلة من الدروس. كما تقدم أدلة التدريس المصاحبة أو مواقع الويب المصاحبة خطط الدروس مع بعض الاقتراحات المفيدة أو التقنيات </a:t>
            </a:r>
            <a:r>
              <a:rPr lang="ar-IQ" dirty="0">
                <a:solidFill>
                  <a:schemeClr val="tx1"/>
                </a:solidFill>
                <a:ea typeface="Calibri"/>
                <a:cs typeface="Times New Roman"/>
              </a:rPr>
              <a:t>.</a:t>
            </a:r>
          </a:p>
          <a:p>
            <a:pPr algn="r"/>
            <a:r>
              <a:rPr lang="ar-IQ" b="1" dirty="0"/>
              <a:t>السلبيات :</a:t>
            </a:r>
          </a:p>
          <a:p>
            <a:pPr algn="r"/>
            <a:r>
              <a:rPr lang="ar-IQ" dirty="0">
                <a:solidFill>
                  <a:schemeClr val="tx1"/>
                </a:solidFill>
              </a:rPr>
              <a:t>1-</a:t>
            </a:r>
            <a:r>
              <a:rPr lang="ar-SA" dirty="0">
                <a:solidFill>
                  <a:schemeClr val="tx1"/>
                </a:solidFill>
                <a:ea typeface="Calibri"/>
                <a:cs typeface="Times New Roman"/>
              </a:rPr>
              <a:t>هناك مشكلة محتملة للتعارض الايديولوجي في تعليم المعتقدات ، وعادة ما تستند النصوص على أفكار المؤلف أو الناشرين حول التدريس. على سبيل المثال ، </a:t>
            </a:r>
            <a:endParaRPr lang="en-US" dirty="0">
              <a:solidFill>
                <a:schemeClr val="tx1"/>
              </a:solidFill>
              <a:ea typeface="Calibri"/>
              <a:cs typeface="Times New Roman"/>
            </a:endParaRPr>
          </a:p>
          <a:p>
            <a:pPr algn="r"/>
            <a:r>
              <a:rPr lang="ar-SA" dirty="0">
                <a:solidFill>
                  <a:schemeClr val="tx1"/>
                </a:solidFill>
                <a:ea typeface="Calibri"/>
                <a:cs typeface="Times New Roman"/>
              </a:rPr>
              <a:t>المثال ، يعتقد بعض كتاب النص أن على الطلاب حفظ الكلمات والقواعد النحوية قبل أن يمارسوا التحدث أو الكتابة أو القراءة. يمكن أن يكون لهذا الصراع عواقب سلبية على ما يحدث في الفصل الدراسي</a:t>
            </a:r>
            <a:r>
              <a:rPr lang="ar-IQ" dirty="0">
                <a:ea typeface="Calibri"/>
                <a:cs typeface="Times New Roman"/>
              </a:rPr>
              <a:t>.</a:t>
            </a:r>
            <a:r>
              <a:rPr lang="ar-SA" dirty="0">
                <a:ea typeface="Calibri"/>
                <a:cs typeface="Times New Roman"/>
              </a:rPr>
              <a:t> </a:t>
            </a:r>
            <a:endParaRPr lang="ar-IQ" dirty="0">
              <a:ea typeface="Calibri"/>
              <a:cs typeface="Times New Roman"/>
            </a:endParaRPr>
          </a:p>
          <a:p>
            <a:pPr algn="r"/>
            <a:r>
              <a:rPr lang="ar-IQ" dirty="0">
                <a:solidFill>
                  <a:schemeClr val="tx1"/>
                </a:solidFill>
                <a:ea typeface="Calibri"/>
                <a:cs typeface="Times New Roman"/>
              </a:rPr>
              <a:t>2-</a:t>
            </a:r>
            <a:r>
              <a:rPr lang="ar-SA" dirty="0">
                <a:solidFill>
                  <a:schemeClr val="tx1"/>
                </a:solidFill>
                <a:ea typeface="Calibri"/>
                <a:cs typeface="Times New Roman"/>
              </a:rPr>
              <a:t>ثانيًا ، عندما يتبع المدرسون النصوص المعيّنة لهم بشكل أعمى ، قد يكونون يسيئون إلى تجربة الطلاب</a:t>
            </a:r>
            <a:r>
              <a:rPr lang="ar-IQ" dirty="0">
                <a:solidFill>
                  <a:schemeClr val="tx1"/>
                </a:solidFill>
                <a:ea typeface="Calibri"/>
                <a:cs typeface="Times New Roman"/>
              </a:rPr>
              <a:t>.</a:t>
            </a:r>
            <a:endParaRPr lang="en-US" dirty="0">
              <a:solidFill>
                <a:schemeClr val="tx1"/>
              </a:solidFill>
              <a:ea typeface="Calibri"/>
              <a:cs typeface="Times New Roman"/>
            </a:endParaRPr>
          </a:p>
          <a:p>
            <a:pPr algn="r"/>
            <a:r>
              <a:rPr lang="ar-IQ" dirty="0">
                <a:solidFill>
                  <a:schemeClr val="tx1"/>
                </a:solidFill>
                <a:ea typeface="Calibri"/>
                <a:cs typeface="Times New Roman"/>
              </a:rPr>
              <a:t>3-الكتب المدرسية المجهزة  تجاريا معدة او مجهزة  لجمهور واسع متنوع ثقافيا ومختلف جغرافيا.</a:t>
            </a:r>
          </a:p>
          <a:p>
            <a:pPr algn="r"/>
            <a:r>
              <a:rPr lang="ar-SA" dirty="0">
                <a:ea typeface="Calibri"/>
                <a:cs typeface="Times New Roman"/>
              </a:rPr>
              <a:t> </a:t>
            </a:r>
            <a:r>
              <a:rPr lang="en-US" dirty="0">
                <a:ea typeface="Calibri"/>
                <a:cs typeface="Times New Roman"/>
              </a:rPr>
              <a:t>  </a:t>
            </a:r>
            <a:endParaRPr lang="en-US" dirty="0"/>
          </a:p>
        </p:txBody>
      </p:sp>
    </p:spTree>
    <p:extLst>
      <p:ext uri="{BB962C8B-B14F-4D97-AF65-F5344CB8AC3E}">
        <p14:creationId xmlns:p14="http://schemas.microsoft.com/office/powerpoint/2010/main" val="1461525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p:txBody>
          <a:bodyPr/>
          <a:lstStyle/>
          <a:p>
            <a:pPr algn="l"/>
            <a:r>
              <a:rPr lang="en-US" sz="2000" b="1" dirty="0">
                <a:solidFill>
                  <a:schemeClr val="tx1"/>
                </a:solidFill>
              </a:rPr>
              <a:t>What Are Authentic Materials?  What Types Are Available?</a:t>
            </a:r>
          </a:p>
        </p:txBody>
      </p:sp>
      <p:sp>
        <p:nvSpPr>
          <p:cNvPr id="3" name="عنصر نائب للنص 2"/>
          <p:cNvSpPr>
            <a:spLocks noGrp="1"/>
          </p:cNvSpPr>
          <p:nvPr>
            <p:ph type="body" sz="quarter" idx="11"/>
          </p:nvPr>
        </p:nvSpPr>
        <p:spPr>
          <a:xfrm>
            <a:off x="0" y="1995686"/>
            <a:ext cx="9144000" cy="288032"/>
          </a:xfrm>
        </p:spPr>
        <p:txBody>
          <a:bodyPr/>
          <a:lstStyle/>
          <a:p>
            <a:pPr algn="l"/>
            <a:r>
              <a:rPr lang="en-US" dirty="0">
                <a:solidFill>
                  <a:schemeClr val="tx1"/>
                </a:solidFill>
                <a:latin typeface="Times New Roman" pitchFamily="18" charset="0"/>
                <a:cs typeface="Times New Roman" pitchFamily="18" charset="0"/>
              </a:rPr>
              <a:t>1-Authentic listening/viewing materials, e.g. silent films, movies …etc.</a:t>
            </a:r>
          </a:p>
          <a:p>
            <a:pPr algn="l"/>
            <a:r>
              <a:rPr lang="en-US" dirty="0">
                <a:solidFill>
                  <a:schemeClr val="tx1"/>
                </a:solidFill>
                <a:latin typeface="Times New Roman" pitchFamily="18" charset="0"/>
                <a:cs typeface="Times New Roman" pitchFamily="18" charset="0"/>
              </a:rPr>
              <a:t>2-Authentic visual materials, e.g. slides, pictures…etc.</a:t>
            </a:r>
          </a:p>
          <a:p>
            <a:pPr algn="l"/>
            <a:r>
              <a:rPr lang="en-US" dirty="0">
                <a:solidFill>
                  <a:schemeClr val="tx1"/>
                </a:solidFill>
                <a:latin typeface="Times New Roman" pitchFamily="18" charset="0"/>
                <a:cs typeface="Times New Roman" pitchFamily="18" charset="0"/>
              </a:rPr>
              <a:t>3-Authentic printed materials, e.g. news paper articles, history books…etc.</a:t>
            </a:r>
          </a:p>
          <a:p>
            <a:pPr algn="l"/>
            <a:r>
              <a:rPr lang="en-US" dirty="0">
                <a:solidFill>
                  <a:schemeClr val="tx1"/>
                </a:solidFill>
                <a:latin typeface="Times New Roman" pitchFamily="18" charset="0"/>
                <a:cs typeface="Times New Roman" pitchFamily="18" charset="0"/>
              </a:rPr>
              <a:t>4-Reala used in EFL/ESL classrooms, e.g. dolls, rings, candles, toy animals…etc.</a:t>
            </a:r>
          </a:p>
          <a:p>
            <a:pPr algn="l"/>
            <a:r>
              <a:rPr lang="en-US" sz="2000" dirty="0">
                <a:solidFill>
                  <a:schemeClr val="tx1"/>
                </a:solidFill>
                <a:latin typeface="Times New Roman" pitchFamily="18" charset="0"/>
                <a:cs typeface="Times New Roman" pitchFamily="18" charset="0"/>
              </a:rPr>
              <a:t>-</a:t>
            </a:r>
            <a:r>
              <a:rPr lang="en-US" sz="1600" b="1" dirty="0">
                <a:solidFill>
                  <a:schemeClr val="tx1"/>
                </a:solidFill>
                <a:latin typeface="Times New Roman" pitchFamily="18" charset="0"/>
                <a:cs typeface="Times New Roman" pitchFamily="18" charset="0"/>
              </a:rPr>
              <a:t>What are  the disadvantages of using authentic materials? </a:t>
            </a:r>
          </a:p>
          <a:p>
            <a:pPr algn="l"/>
            <a:r>
              <a:rPr lang="en-US" sz="2000"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1-They take time to locate authentic materials.</a:t>
            </a:r>
          </a:p>
          <a:p>
            <a:pPr algn="l"/>
            <a:r>
              <a:rPr lang="en-US" dirty="0">
                <a:solidFill>
                  <a:schemeClr val="tx1"/>
                </a:solidFill>
                <a:latin typeface="Times New Roman" pitchFamily="18" charset="0"/>
                <a:cs typeface="Times New Roman" pitchFamily="18" charset="0"/>
              </a:rPr>
              <a:t> 2-It is sometimes difficult to make authentic materials comprehensible to the students.</a:t>
            </a:r>
          </a:p>
          <a:p>
            <a:pPr algn="l"/>
            <a:r>
              <a:rPr lang="en-US" dirty="0">
                <a:solidFill>
                  <a:schemeClr val="tx1"/>
                </a:solidFill>
                <a:latin typeface="Times New Roman" pitchFamily="18" charset="0"/>
                <a:cs typeface="Times New Roman" pitchFamily="18" charset="0"/>
              </a:rPr>
              <a:t> 3-Some students will not accept authentic materials and media as being a valuable learning source.</a:t>
            </a:r>
          </a:p>
          <a:p>
            <a:pPr algn="l"/>
            <a:endParaRPr lang="en-US" dirty="0">
              <a:solidFill>
                <a:schemeClr val="tx1"/>
              </a:solidFill>
              <a:latin typeface="Times New Roman" pitchFamily="18" charset="0"/>
              <a:cs typeface="Times New Roman" pitchFamily="18" charset="0"/>
            </a:endParaRPr>
          </a:p>
          <a:p>
            <a:pPr algn="l"/>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1563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quarter" idx="11"/>
          </p:nvPr>
        </p:nvSpPr>
        <p:spPr>
          <a:xfrm>
            <a:off x="-23732" y="1059582"/>
            <a:ext cx="9144000" cy="288032"/>
          </a:xfrm>
        </p:spPr>
        <p:txBody>
          <a:bodyPr/>
          <a:lstStyle/>
          <a:p>
            <a:pPr algn="l"/>
            <a:r>
              <a:rPr lang="en-US" sz="1600" b="1" dirty="0">
                <a:latin typeface="Times New Roman" pitchFamily="18" charset="0"/>
                <a:cs typeface="Times New Roman" pitchFamily="18" charset="0"/>
              </a:rPr>
              <a:t>What are advantages of using authentic materials?</a:t>
            </a:r>
          </a:p>
          <a:p>
            <a:pPr algn="l"/>
            <a:r>
              <a:rPr lang="en-US" dirty="0">
                <a:latin typeface="Times New Roman" pitchFamily="18" charset="0"/>
                <a:cs typeface="Times New Roman" pitchFamily="18" charset="0"/>
              </a:rPr>
              <a:t>1-They can reinforce for the students the direct relation between the classroom language and the outside world.</a:t>
            </a:r>
          </a:p>
          <a:p>
            <a:pPr algn="l"/>
            <a:r>
              <a:rPr lang="en-US" dirty="0">
                <a:latin typeface="Times New Roman" pitchFamily="18" charset="0"/>
                <a:cs typeface="Times New Roman" pitchFamily="18" charset="0"/>
              </a:rPr>
              <a:t>2-In addition, they offer a way to contextualize language learning.</a:t>
            </a:r>
          </a:p>
          <a:p>
            <a:pPr algn="l"/>
            <a:r>
              <a:rPr lang="en-US" dirty="0">
                <a:latin typeface="Times New Roman" pitchFamily="18" charset="0"/>
                <a:cs typeface="Times New Roman" pitchFamily="18" charset="0"/>
              </a:rPr>
              <a:t>3-They offer students valuable source of language.</a:t>
            </a:r>
          </a:p>
          <a:p>
            <a:pPr algn="l"/>
            <a:endParaRPr lang="en-US" sz="1600" dirty="0"/>
          </a:p>
        </p:txBody>
      </p:sp>
    </p:spTree>
    <p:extLst>
      <p:ext uri="{BB962C8B-B14F-4D97-AF65-F5344CB8AC3E}">
        <p14:creationId xmlns:p14="http://schemas.microsoft.com/office/powerpoint/2010/main" val="1091473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quarter" idx="10"/>
          </p:nvPr>
        </p:nvSpPr>
        <p:spPr>
          <a:xfrm>
            <a:off x="-108520" y="987574"/>
            <a:ext cx="9144000" cy="576064"/>
          </a:xfrm>
        </p:spPr>
        <p:txBody>
          <a:bodyPr/>
          <a:lstStyle/>
          <a:p>
            <a:pPr algn="r"/>
            <a:r>
              <a:rPr lang="ar-IQ" sz="1600" b="1" dirty="0">
                <a:solidFill>
                  <a:schemeClr val="tx1"/>
                </a:solidFill>
              </a:rPr>
              <a:t>ما هي المواد الاصيلة ؟ وما هي الانواع المتاحة؟ </a:t>
            </a:r>
          </a:p>
          <a:p>
            <a:pPr algn="r"/>
            <a:r>
              <a:rPr lang="ar-IQ" sz="1400" dirty="0">
                <a:solidFill>
                  <a:schemeClr val="tx1"/>
                </a:solidFill>
              </a:rPr>
              <a:t>1-مواد استماع / مشاهده مثلا , الافلام الصامتة , الافلام , الخ .</a:t>
            </a:r>
          </a:p>
          <a:p>
            <a:pPr algn="r"/>
            <a:r>
              <a:rPr lang="ar-IQ" sz="1400" dirty="0">
                <a:solidFill>
                  <a:schemeClr val="tx1"/>
                </a:solidFill>
              </a:rPr>
              <a:t>2-مواد بصرية مثلا , شرائح , صور , الخ .</a:t>
            </a:r>
          </a:p>
          <a:p>
            <a:pPr algn="r"/>
            <a:r>
              <a:rPr lang="ar-IQ" sz="1400" dirty="0">
                <a:solidFill>
                  <a:schemeClr val="tx1"/>
                </a:solidFill>
              </a:rPr>
              <a:t>3-الاشياء والمواد الموجودة في حياتنا اليومية والتي تستعمل كأداة تعليمية مثل , دمى ,حلقات, شموع, العاب على شكل حيوانات. </a:t>
            </a:r>
          </a:p>
          <a:p>
            <a:pPr algn="r"/>
            <a:r>
              <a:rPr lang="ar-IQ" sz="1400" b="1" dirty="0">
                <a:solidFill>
                  <a:schemeClr val="tx1"/>
                </a:solidFill>
              </a:rPr>
              <a:t>ماهي عيوب استعمال المواد الاصيلة ؟</a:t>
            </a:r>
          </a:p>
          <a:p>
            <a:pPr algn="r"/>
            <a:r>
              <a:rPr lang="ar-IQ" sz="1400" dirty="0">
                <a:solidFill>
                  <a:schemeClr val="tx1"/>
                </a:solidFill>
              </a:rPr>
              <a:t>1-تاخذ وقت لوضعها في مكان معين .</a:t>
            </a:r>
          </a:p>
          <a:p>
            <a:pPr algn="r"/>
            <a:r>
              <a:rPr lang="ar-IQ" sz="1400" dirty="0">
                <a:solidFill>
                  <a:schemeClr val="tx1"/>
                </a:solidFill>
              </a:rPr>
              <a:t>2-في بعض الاحيان من الصعوبة ان نجعل المواد الاصيلة مفهومة للطالب.</a:t>
            </a:r>
          </a:p>
          <a:p>
            <a:pPr algn="r"/>
            <a:r>
              <a:rPr lang="ar-IQ" sz="1400" dirty="0">
                <a:solidFill>
                  <a:schemeClr val="tx1"/>
                </a:solidFill>
              </a:rPr>
              <a:t>3- بعض الطلبة لا يقبلون المواد الاصيلة والوسائل التوضيحية كمصدر تعليمي  ذو قيمة للتعلم . </a:t>
            </a:r>
            <a:endParaRPr lang="en-US" sz="1400" dirty="0">
              <a:solidFill>
                <a:schemeClr val="tx1"/>
              </a:solidFill>
            </a:endParaRPr>
          </a:p>
        </p:txBody>
      </p:sp>
    </p:spTree>
    <p:extLst>
      <p:ext uri="{BB962C8B-B14F-4D97-AF65-F5344CB8AC3E}">
        <p14:creationId xmlns:p14="http://schemas.microsoft.com/office/powerpoint/2010/main" val="1024161649"/>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1715</TotalTime>
  <Words>1045</Words>
  <Application>Microsoft Office PowerPoint</Application>
  <PresentationFormat>On-screen Show (16:9)</PresentationFormat>
  <Paragraphs>72</Paragraphs>
  <Slides>11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 Unicode MS</vt:lpstr>
      <vt:lpstr>맑은 고딕</vt:lpstr>
      <vt:lpstr>Algerian</vt:lpstr>
      <vt:lpstr>Arial</vt:lpstr>
      <vt:lpstr>Calibri</vt:lpstr>
      <vt:lpstr>Times New Roman</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Lenovo</cp:lastModifiedBy>
  <cp:revision>112</cp:revision>
  <dcterms:created xsi:type="dcterms:W3CDTF">2016-12-05T23:26:54Z</dcterms:created>
  <dcterms:modified xsi:type="dcterms:W3CDTF">2022-11-29T17:32:45Z</dcterms:modified>
</cp:coreProperties>
</file>