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45"/>
  </p:notesMasterIdLst>
  <p:handoutMasterIdLst>
    <p:handoutMasterId r:id="rId46"/>
  </p:handoutMasterIdLst>
  <p:sldIdLst>
    <p:sldId id="295" r:id="rId4"/>
    <p:sldId id="264" r:id="rId5"/>
    <p:sldId id="265" r:id="rId6"/>
    <p:sldId id="312" r:id="rId7"/>
    <p:sldId id="273" r:id="rId8"/>
    <p:sldId id="313" r:id="rId9"/>
    <p:sldId id="296" r:id="rId10"/>
    <p:sldId id="314" r:id="rId11"/>
    <p:sldId id="287" r:id="rId12"/>
    <p:sldId id="315" r:id="rId13"/>
    <p:sldId id="266" r:id="rId14"/>
    <p:sldId id="316" r:id="rId15"/>
    <p:sldId id="297" r:id="rId16"/>
    <p:sldId id="317" r:id="rId17"/>
    <p:sldId id="290" r:id="rId18"/>
    <p:sldId id="318" r:id="rId19"/>
    <p:sldId id="298" r:id="rId20"/>
    <p:sldId id="320" r:id="rId21"/>
    <p:sldId id="310" r:id="rId22"/>
    <p:sldId id="300" r:id="rId23"/>
    <p:sldId id="321" r:id="rId24"/>
    <p:sldId id="301" r:id="rId25"/>
    <p:sldId id="322" r:id="rId26"/>
    <p:sldId id="302" r:id="rId27"/>
    <p:sldId id="323" r:id="rId28"/>
    <p:sldId id="303" r:id="rId29"/>
    <p:sldId id="324" r:id="rId30"/>
    <p:sldId id="304" r:id="rId31"/>
    <p:sldId id="325" r:id="rId32"/>
    <p:sldId id="305" r:id="rId33"/>
    <p:sldId id="326" r:id="rId34"/>
    <p:sldId id="306" r:id="rId35"/>
    <p:sldId id="327" r:id="rId36"/>
    <p:sldId id="307" r:id="rId37"/>
    <p:sldId id="328" r:id="rId38"/>
    <p:sldId id="308" r:id="rId39"/>
    <p:sldId id="330" r:id="rId40"/>
    <p:sldId id="309" r:id="rId41"/>
    <p:sldId id="329" r:id="rId42"/>
    <p:sldId id="311" r:id="rId43"/>
    <p:sldId id="262" r:id="rId4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477" autoAdjust="0"/>
  </p:normalViewPr>
  <p:slideViewPr>
    <p:cSldViewPr>
      <p:cViewPr varScale="1">
        <p:scale>
          <a:sx n="83" d="100"/>
          <a:sy n="83" d="100"/>
        </p:scale>
        <p:origin x="360" y="78"/>
      </p:cViewPr>
      <p:guideLst>
        <p:guide orient="horz" pos="1620"/>
        <p:guide pos="2880"/>
      </p:guideLst>
    </p:cSldViewPr>
  </p:slideViewPr>
  <p:outlineViewPr>
    <p:cViewPr>
      <p:scale>
        <a:sx n="33" d="100"/>
        <a:sy n="33" d="100"/>
      </p:scale>
      <p:origin x="0" y="16512"/>
    </p:cViewPr>
  </p:outlineViewPr>
  <p:notesTextViewPr>
    <p:cViewPr>
      <p:scale>
        <a:sx n="1" d="1"/>
        <a:sy n="1" d="1"/>
      </p:scale>
      <p:origin x="0" y="0"/>
    </p:cViewPr>
  </p:notesTextViewPr>
  <p:notesViewPr>
    <p:cSldViewPr showGuides="1">
      <p:cViewPr varScale="1">
        <p:scale>
          <a:sx n="83" d="100"/>
          <a:sy n="83" d="100"/>
        </p:scale>
        <p:origin x="474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FC051B8-11DC-459A-A28E-F7D258C7D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0F659CC9-39DD-4306-BEDB-17D60F687E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C86991-E156-4BE0-9C0D-02AFA4CF96F9}" type="datetimeFigureOut">
              <a:rPr lang="ko-KR" altLang="en-US" smtClean="0"/>
              <a:t>2022-11-29</a:t>
            </a:fld>
            <a:endParaRPr lang="ko-KR" altLang="en-US"/>
          </a:p>
        </p:txBody>
      </p:sp>
      <p:sp>
        <p:nvSpPr>
          <p:cNvPr id="4" name="바닥글 개체 틀 3">
            <a:extLst>
              <a:ext uri="{FF2B5EF4-FFF2-40B4-BE49-F238E27FC236}">
                <a16:creationId xmlns:a16="http://schemas.microsoft.com/office/drawing/2014/main" id="{E40DBAB0-3D44-4A83-AE92-6B356504C9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B7AF76F5-ADA4-4AAB-ABA0-41F8A5EFB1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083C48-3F79-4EB3-B071-098702D31DCC}" type="slidenum">
              <a:rPr lang="ko-KR" altLang="en-US" smtClean="0"/>
              <a:t>‹#›</a:t>
            </a:fld>
            <a:endParaRPr lang="ko-KR" altLang="en-US"/>
          </a:p>
        </p:txBody>
      </p:sp>
    </p:spTree>
    <p:extLst>
      <p:ext uri="{BB962C8B-B14F-4D97-AF65-F5344CB8AC3E}">
        <p14:creationId xmlns:p14="http://schemas.microsoft.com/office/powerpoint/2010/main" val="2229109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132E6-B4F4-402E-A483-88FBBB9B0E4C}" type="datetimeFigureOut">
              <a:rPr lang="ko-KR" altLang="en-US" smtClean="0"/>
              <a:t>2022-11-29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A81622-CD4D-4762-AB75-C7A32FE55F3D}" type="slidenum">
              <a:rPr lang="ko-KR" altLang="en-US" smtClean="0"/>
              <a:t>‹#›</a:t>
            </a:fld>
            <a:endParaRPr lang="ko-KR" altLang="en-US"/>
          </a:p>
        </p:txBody>
      </p:sp>
    </p:spTree>
    <p:extLst>
      <p:ext uri="{BB962C8B-B14F-4D97-AF65-F5344CB8AC3E}">
        <p14:creationId xmlns:p14="http://schemas.microsoft.com/office/powerpoint/2010/main" val="152716131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6A81622-CD4D-4762-AB75-C7A32FE55F3D}" type="slidenum">
              <a:rPr lang="ko-KR" altLang="en-US" smtClean="0"/>
              <a:t>30</a:t>
            </a:fld>
            <a:endParaRPr lang="ko-KR" altLang="en-US"/>
          </a:p>
        </p:txBody>
      </p:sp>
    </p:spTree>
    <p:extLst>
      <p:ext uri="{BB962C8B-B14F-4D97-AF65-F5344CB8AC3E}">
        <p14:creationId xmlns:p14="http://schemas.microsoft.com/office/powerpoint/2010/main" val="192041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6A81622-CD4D-4762-AB75-C7A32FE55F3D}" type="slidenum">
              <a:rPr lang="ko-KR" altLang="en-US" smtClean="0"/>
              <a:t>35</a:t>
            </a:fld>
            <a:endParaRPr lang="ko-KR" altLang="en-US"/>
          </a:p>
        </p:txBody>
      </p:sp>
    </p:spTree>
    <p:extLst>
      <p:ext uri="{BB962C8B-B14F-4D97-AF65-F5344CB8AC3E}">
        <p14:creationId xmlns:p14="http://schemas.microsoft.com/office/powerpoint/2010/main" val="563587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6A81622-CD4D-4762-AB75-C7A32FE55F3D}" type="slidenum">
              <a:rPr lang="ko-KR" altLang="en-US" smtClean="0"/>
              <a:t>37</a:t>
            </a:fld>
            <a:endParaRPr lang="ko-KR" altLang="en-US"/>
          </a:p>
        </p:txBody>
      </p:sp>
    </p:spTree>
    <p:extLst>
      <p:ext uri="{BB962C8B-B14F-4D97-AF65-F5344CB8AC3E}">
        <p14:creationId xmlns:p14="http://schemas.microsoft.com/office/powerpoint/2010/main" val="184344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6A81622-CD4D-4762-AB75-C7A32FE55F3D}" type="slidenum">
              <a:rPr lang="ko-KR" altLang="en-US" smtClean="0"/>
              <a:t>40</a:t>
            </a:fld>
            <a:endParaRPr lang="ko-KR" altLang="en-US"/>
          </a:p>
        </p:txBody>
      </p:sp>
    </p:spTree>
    <p:extLst>
      <p:ext uri="{BB962C8B-B14F-4D97-AF65-F5344CB8AC3E}">
        <p14:creationId xmlns:p14="http://schemas.microsoft.com/office/powerpoint/2010/main" val="1031982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21774"/>
            <a:ext cx="251520" cy="18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95684" y="306962"/>
            <a:ext cx="3600400" cy="1152128"/>
          </a:xfrm>
          <a:prstGeom prst="rect">
            <a:avLst/>
          </a:prstGeom>
        </p:spPr>
        <p:txBody>
          <a:bodyPr anchor="ctr"/>
          <a:lstStyle>
            <a:lvl1pPr marL="0" indent="0" algn="l">
              <a:lnSpc>
                <a:spcPct val="100000"/>
              </a:lnSpc>
              <a:buNone/>
              <a:defRPr sz="3600" b="0" baseline="0">
                <a:solidFill>
                  <a:schemeClr val="tx1">
                    <a:lumMod val="75000"/>
                    <a:lumOff val="25000"/>
                  </a:schemeClr>
                </a:solidFill>
                <a:latin typeface="+mj-lt"/>
                <a:cs typeface="Arial" pitchFamily="34" charset="0"/>
              </a:defRPr>
            </a:lvl1pPr>
          </a:lstStyle>
          <a:p>
            <a:r>
              <a:rPr lang="en-US" altLang="ko-KR" dirty="0">
                <a:ea typeface="+mn-ea"/>
              </a:rPr>
              <a:t>FREE PPT TEMPLATES</a:t>
            </a:r>
            <a:endParaRPr lang="en-US" altLang="ko-KR" b="1" dirty="0"/>
          </a:p>
        </p:txBody>
      </p:sp>
      <p:sp>
        <p:nvSpPr>
          <p:cNvPr id="11" name="Text Placeholder 9"/>
          <p:cNvSpPr>
            <a:spLocks noGrp="1"/>
          </p:cNvSpPr>
          <p:nvPr>
            <p:ph type="body" sz="quarter" idx="11" hasCustomPrompt="1"/>
          </p:nvPr>
        </p:nvSpPr>
        <p:spPr>
          <a:xfrm>
            <a:off x="395536" y="1425182"/>
            <a:ext cx="3600400" cy="504056"/>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a:spcBef>
                <a:spcPts val="0"/>
              </a:spcBef>
              <a:defRPr/>
            </a:pPr>
            <a:r>
              <a:rPr lang="en-US" altLang="ko-KR" sz="1400" b="1" dirty="0"/>
              <a:t>INSERT THE TITLE </a:t>
            </a:r>
          </a:p>
          <a:p>
            <a:pPr>
              <a:spcBef>
                <a:spcPts val="0"/>
              </a:spcBef>
              <a:defRPr/>
            </a:pPr>
            <a:r>
              <a:rPr lang="en-US" altLang="ko-KR" sz="1400" b="1" dirty="0"/>
              <a:t>OF YOUR PRESENTATION HERE</a:t>
            </a:r>
            <a:endParaRPr lang="en-US" altLang="ko-KR" sz="1400"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3305644" y="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0" hasCustomPrompt="1"/>
          </p:nvPr>
        </p:nvSpPr>
        <p:spPr>
          <a:xfrm>
            <a:off x="3305644" y="174375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1" hasCustomPrompt="1"/>
          </p:nvPr>
        </p:nvSpPr>
        <p:spPr>
          <a:xfrm>
            <a:off x="3305644" y="3487500"/>
            <a:ext cx="2532712" cy="16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97648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0"/>
            <a:ext cx="9144000" cy="249974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63785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5838356" y="0"/>
            <a:ext cx="330564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Picture Placeholder 2"/>
          <p:cNvSpPr>
            <a:spLocks noGrp="1"/>
          </p:cNvSpPr>
          <p:nvPr>
            <p:ph type="pic" idx="1" hasCustomPrompt="1"/>
          </p:nvPr>
        </p:nvSpPr>
        <p:spPr>
          <a:xfrm>
            <a:off x="3305644" y="0"/>
            <a:ext cx="2532712"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48446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ame 5"/>
          <p:cNvSpPr/>
          <p:nvPr userDrawn="1"/>
        </p:nvSpPr>
        <p:spPr>
          <a:xfrm>
            <a:off x="1225325" y="1276113"/>
            <a:ext cx="3816000" cy="3312000"/>
          </a:xfrm>
          <a:prstGeom prst="frame">
            <a:avLst>
              <a:gd name="adj1" fmla="val 1918"/>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Picture Placeholder 2"/>
          <p:cNvSpPr>
            <a:spLocks noGrp="1"/>
          </p:cNvSpPr>
          <p:nvPr>
            <p:ph type="pic" idx="1" hasCustomPrompt="1"/>
          </p:nvPr>
        </p:nvSpPr>
        <p:spPr>
          <a:xfrm>
            <a:off x="727001" y="555526"/>
            <a:ext cx="3816424" cy="3312000"/>
          </a:xfrm>
          <a:prstGeom prst="rect">
            <a:avLst/>
          </a:prstGeom>
          <a:solidFill>
            <a:schemeClr val="bg1">
              <a:lumMod val="95000"/>
            </a:schemeClr>
          </a:solidFill>
          <a:effectLst>
            <a:outerShdw blurRad="50800" dist="38100" dir="2700000" algn="tl" rotWithShape="0">
              <a:prstClr val="black">
                <a:alpha val="40000"/>
              </a:prstClr>
            </a:outerShdw>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53902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A4689631-BD19-446A-8744-6C48B21546F9}"/>
              </a:ext>
            </a:extLst>
          </p:cNvPr>
          <p:cNvSpPr>
            <a:spLocks noGrp="1"/>
          </p:cNvSpPr>
          <p:nvPr>
            <p:ph type="pic" idx="11" hasCustomPrompt="1"/>
          </p:nvPr>
        </p:nvSpPr>
        <p:spPr>
          <a:xfrm>
            <a:off x="707426" y="418289"/>
            <a:ext cx="7969461" cy="4163237"/>
          </a:xfrm>
          <a:custGeom>
            <a:avLst/>
            <a:gdLst>
              <a:gd name="connsiteX0" fmla="*/ 0 w 7969461"/>
              <a:gd name="connsiteY0" fmla="*/ 0 h 4163237"/>
              <a:gd name="connsiteX1" fmla="*/ 7969461 w 7969461"/>
              <a:gd name="connsiteY1" fmla="*/ 0 h 4163237"/>
              <a:gd name="connsiteX2" fmla="*/ 7969461 w 7969461"/>
              <a:gd name="connsiteY2" fmla="*/ 4163237 h 4163237"/>
            </a:gdLst>
            <a:ahLst/>
            <a:cxnLst>
              <a:cxn ang="0">
                <a:pos x="connsiteX0" y="connsiteY0"/>
              </a:cxn>
              <a:cxn ang="0">
                <a:pos x="connsiteX1" y="connsiteY1"/>
              </a:cxn>
              <a:cxn ang="0">
                <a:pos x="connsiteX2" y="connsiteY2"/>
              </a:cxn>
            </a:cxnLst>
            <a:rect l="l" t="t" r="r" b="b"/>
            <a:pathLst>
              <a:path w="7969461" h="4163237">
                <a:moveTo>
                  <a:pt x="0" y="0"/>
                </a:moveTo>
                <a:lnTo>
                  <a:pt x="7969461" y="0"/>
                </a:lnTo>
                <a:lnTo>
                  <a:pt x="7969461" y="4163237"/>
                </a:lnTo>
                <a:close/>
              </a:path>
            </a:pathLst>
          </a:custGeom>
          <a:solidFill>
            <a:schemeClr val="bg1">
              <a:lumMod val="95000"/>
            </a:schemeClr>
          </a:solidFill>
        </p:spPr>
        <p:txBody>
          <a:bodyPr wrap="square" tIns="360000" anchor="t">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그림 개체 틀 6">
            <a:extLst>
              <a:ext uri="{FF2B5EF4-FFF2-40B4-BE49-F238E27FC236}">
                <a16:creationId xmlns:a16="http://schemas.microsoft.com/office/drawing/2014/main" id="{E3AF9713-9B3A-4DAB-9E7B-6351A9AA7B18}"/>
              </a:ext>
            </a:extLst>
          </p:cNvPr>
          <p:cNvSpPr>
            <a:spLocks noGrp="1"/>
          </p:cNvSpPr>
          <p:nvPr>
            <p:ph type="pic" idx="12" hasCustomPrompt="1"/>
          </p:nvPr>
        </p:nvSpPr>
        <p:spPr>
          <a:xfrm>
            <a:off x="443152" y="555241"/>
            <a:ext cx="8002200" cy="4183732"/>
          </a:xfrm>
          <a:custGeom>
            <a:avLst/>
            <a:gdLst>
              <a:gd name="connsiteX0" fmla="*/ 19050 w 8002200"/>
              <a:gd name="connsiteY0" fmla="*/ 0 h 4183732"/>
              <a:gd name="connsiteX1" fmla="*/ 8002200 w 8002200"/>
              <a:gd name="connsiteY1" fmla="*/ 4174207 h 4183732"/>
              <a:gd name="connsiteX2" fmla="*/ 0 w 8002200"/>
              <a:gd name="connsiteY2" fmla="*/ 4183732 h 4183732"/>
            </a:gdLst>
            <a:ahLst/>
            <a:cxnLst>
              <a:cxn ang="0">
                <a:pos x="connsiteX0" y="connsiteY0"/>
              </a:cxn>
              <a:cxn ang="0">
                <a:pos x="connsiteX1" y="connsiteY1"/>
              </a:cxn>
              <a:cxn ang="0">
                <a:pos x="connsiteX2" y="connsiteY2"/>
              </a:cxn>
            </a:cxnLst>
            <a:rect l="l" t="t" r="r" b="b"/>
            <a:pathLst>
              <a:path w="8002200" h="4183732">
                <a:moveTo>
                  <a:pt x="19050" y="0"/>
                </a:moveTo>
                <a:lnTo>
                  <a:pt x="8002200" y="4174207"/>
                </a:lnTo>
                <a:lnTo>
                  <a:pt x="0" y="4183732"/>
                </a:lnTo>
                <a:close/>
              </a:path>
            </a:pathLst>
          </a:custGeom>
          <a:solidFill>
            <a:schemeClr val="bg1">
              <a:lumMod val="95000"/>
            </a:schemeClr>
          </a:solidFill>
        </p:spPr>
        <p:txBody>
          <a:bodyPr wrap="square" bIns="360000" anchor="b">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4152353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3" hasCustomPrompt="1"/>
          </p:nvPr>
        </p:nvSpPr>
        <p:spPr>
          <a:xfrm>
            <a:off x="460800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4" hasCustomPrompt="1"/>
          </p:nvPr>
        </p:nvSpPr>
        <p:spPr>
          <a:xfrm>
            <a:off x="6912000" y="1851672"/>
            <a:ext cx="2232000" cy="288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304000" y="1851672"/>
            <a:ext cx="2232000" cy="288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Text Placeholder 9">
            <a:extLst>
              <a:ext uri="{FF2B5EF4-FFF2-40B4-BE49-F238E27FC236}">
                <a16:creationId xmlns:a16="http://schemas.microsoft.com/office/drawing/2014/main" id="{4BF4C512-4DAE-4643-9257-7408E3DC3D67}"/>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3" name="Text Placeholder 9">
            <a:extLst>
              <a:ext uri="{FF2B5EF4-FFF2-40B4-BE49-F238E27FC236}">
                <a16:creationId xmlns:a16="http://schemas.microsoft.com/office/drawing/2014/main" id="{98EDD950-F5C9-45A4-8368-CFD06C27295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5430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83872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4860032" y="915566"/>
            <a:ext cx="3312368" cy="3312368"/>
            <a:chOff x="5112060" y="1203598"/>
            <a:chExt cx="3312368" cy="3312368"/>
          </a:xfrm>
        </p:grpSpPr>
        <p:sp>
          <p:nvSpPr>
            <p:cNvPr id="3" name="Oval 2"/>
            <p:cNvSpPr/>
            <p:nvPr userDrawn="1"/>
          </p:nvSpPr>
          <p:spPr>
            <a:xfrm>
              <a:off x="5184068" y="1275606"/>
              <a:ext cx="3168352" cy="316835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Oval 6"/>
            <p:cNvSpPr/>
            <p:nvPr userDrawn="1"/>
          </p:nvSpPr>
          <p:spPr>
            <a:xfrm>
              <a:off x="5112060" y="1203598"/>
              <a:ext cx="3312368" cy="3312368"/>
            </a:xfrm>
            <a:prstGeom prst="ellipse">
              <a:avLst/>
            </a:prstGeom>
            <a:noFill/>
            <a:ln>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arallelogram 1"/>
          <p:cNvSpPr/>
          <p:nvPr userDrawn="1"/>
        </p:nvSpPr>
        <p:spPr>
          <a:xfrm>
            <a:off x="0" y="0"/>
            <a:ext cx="4968552" cy="5143500"/>
          </a:xfrm>
          <a:prstGeom prst="parallelogram">
            <a:avLst>
              <a:gd name="adj" fmla="val 5509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4932040" y="1923678"/>
            <a:ext cx="3168352" cy="989444"/>
          </a:xfrm>
          <a:prstGeom prst="rect">
            <a:avLst/>
          </a:prstGeom>
        </p:spPr>
        <p:txBody>
          <a:bodyPr anchor="ctr"/>
          <a:lstStyle>
            <a:lvl1pPr marL="0" indent="0" algn="ctr">
              <a:lnSpc>
                <a:spcPct val="80000"/>
              </a:lnSpc>
              <a:buNone/>
              <a:defRPr sz="3600" b="0" baseline="0">
                <a:solidFill>
                  <a:schemeClr val="accent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932040" y="2890262"/>
            <a:ext cx="3168352" cy="473576"/>
          </a:xfrm>
          <a:prstGeom prst="rect">
            <a:avLst/>
          </a:prstGeom>
        </p:spPr>
        <p:txBody>
          <a:bodyPr anchor="ctr"/>
          <a:lstStyle>
            <a:lvl1pPr marL="0" indent="0" algn="ctr">
              <a:lnSpc>
                <a:spcPct val="90000"/>
              </a:lnSpc>
              <a:buNone/>
              <a:defRPr sz="1200" b="0" baseline="0">
                <a:solidFill>
                  <a:schemeClr val="accent1"/>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7446" y="1364637"/>
            <a:ext cx="2316681" cy="2414225"/>
          </a:xfrm>
          <a:prstGeom prst="rect">
            <a:avLst/>
          </a:prstGeom>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545954"/>
            <a:ext cx="9144000" cy="576063"/>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160118"/>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Oval 1"/>
          <p:cNvSpPr/>
          <p:nvPr userDrawn="1"/>
        </p:nvSpPr>
        <p:spPr>
          <a:xfrm>
            <a:off x="3203848" y="483518"/>
            <a:ext cx="2736304" cy="2736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5936" y="1059582"/>
            <a:ext cx="1434734" cy="1495144"/>
          </a:xfrm>
          <a:prstGeom prst="rect">
            <a:avLst/>
          </a:prstGeom>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876006"/>
            <a:ext cx="9144000" cy="267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Text Placeholder 9">
            <a:extLst>
              <a:ext uri="{FF2B5EF4-FFF2-40B4-BE49-F238E27FC236}">
                <a16:creationId xmlns:a16="http://schemas.microsoft.com/office/drawing/2014/main" id="{BB950223-00FB-4696-91A1-2942A42439C6}"/>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7" name="Text Placeholder 9">
            <a:extLst>
              <a:ext uri="{FF2B5EF4-FFF2-40B4-BE49-F238E27FC236}">
                <a16:creationId xmlns:a16="http://schemas.microsoft.com/office/drawing/2014/main" id="{53766E37-EEB2-4FF0-8A85-A793B8C2412E}"/>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100392" y="4145959"/>
            <a:ext cx="848311" cy="884029"/>
          </a:xfrm>
          <a:prstGeom prst="rect">
            <a:avLst/>
          </a:prstGeom>
        </p:spPr>
      </p:pic>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2699792"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D15A12"/>
              </a:solidFill>
            </a:endParaRPr>
          </a:p>
        </p:txBody>
      </p:sp>
      <p:sp>
        <p:nvSpPr>
          <p:cNvPr id="6" name="Text Placeholder 9"/>
          <p:cNvSpPr>
            <a:spLocks noGrp="1"/>
          </p:cNvSpPr>
          <p:nvPr>
            <p:ph type="body" sz="quarter" idx="10" hasCustomPrompt="1"/>
          </p:nvPr>
        </p:nvSpPr>
        <p:spPr>
          <a:xfrm>
            <a:off x="233772" y="2715766"/>
            <a:ext cx="2232248" cy="1440160"/>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Columns Style</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0600" y="3651870"/>
            <a:ext cx="892306" cy="929877"/>
          </a:xfrm>
          <a:prstGeom prst="rect">
            <a:avLst/>
          </a:prstGeom>
        </p:spPr>
      </p:pic>
    </p:spTree>
    <p:extLst>
      <p:ext uri="{BB962C8B-B14F-4D97-AF65-F5344CB8AC3E}">
        <p14:creationId xmlns:p14="http://schemas.microsoft.com/office/powerpoint/2010/main" val="54370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971600" y="1779662"/>
            <a:ext cx="7272808" cy="2304256"/>
          </a:xfrm>
          <a:prstGeom prst="rect">
            <a:avLst/>
          </a:prstGeom>
          <a:noFill/>
          <a:ln w="3810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3065165" y="633684"/>
            <a:ext cx="3456384" cy="576063"/>
          </a:xfrm>
          <a:prstGeom prst="rect">
            <a:avLst/>
          </a:prstGeom>
        </p:spPr>
        <p:txBody>
          <a:bodyPr anchor="ctr"/>
          <a:lstStyle>
            <a:lvl1pPr marL="0" indent="0" algn="ctr">
              <a:buNone/>
              <a:defRPr sz="3600" b="1" baseline="0">
                <a:solidFill>
                  <a:schemeClr val="accent1"/>
                </a:solidFill>
                <a:latin typeface="+mj-lt"/>
                <a:cs typeface="Arial" pitchFamily="34" charset="0"/>
              </a:defRPr>
            </a:lvl1pPr>
          </a:lstStyle>
          <a:p>
            <a:pPr lvl="0"/>
            <a:r>
              <a:rPr lang="en-US" altLang="ko-KR" dirty="0"/>
              <a:t>Welcome!!</a:t>
            </a:r>
          </a:p>
        </p:txBody>
      </p:sp>
      <p:sp>
        <p:nvSpPr>
          <p:cNvPr id="11" name="Text Placeholder 9"/>
          <p:cNvSpPr>
            <a:spLocks noGrp="1"/>
          </p:cNvSpPr>
          <p:nvPr>
            <p:ph type="body" sz="quarter" idx="11" hasCustomPrompt="1"/>
          </p:nvPr>
        </p:nvSpPr>
        <p:spPr>
          <a:xfrm>
            <a:off x="3065017" y="124784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2" name="Oval 1"/>
          <p:cNvSpPr/>
          <p:nvPr userDrawn="1"/>
        </p:nvSpPr>
        <p:spPr>
          <a:xfrm>
            <a:off x="1403648" y="997099"/>
            <a:ext cx="1584176" cy="1584176"/>
          </a:xfrm>
          <a:prstGeom prst="ellipse">
            <a:avLst/>
          </a:prstGeom>
          <a:solidFill>
            <a:schemeClr val="accent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63688" y="1247848"/>
            <a:ext cx="951045" cy="991089"/>
          </a:xfrm>
          <a:prstGeom prst="rect">
            <a:avLst/>
          </a:prstGeom>
        </p:spPr>
      </p:pic>
    </p:spTree>
    <p:extLst>
      <p:ext uri="{BB962C8B-B14F-4D97-AF65-F5344CB8AC3E}">
        <p14:creationId xmlns:p14="http://schemas.microsoft.com/office/powerpoint/2010/main" val="50801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876006"/>
            <a:ext cx="9144000" cy="267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Picture Placeholder 2"/>
          <p:cNvSpPr>
            <a:spLocks noGrp="1"/>
          </p:cNvSpPr>
          <p:nvPr>
            <p:ph type="pic" idx="19" hasCustomPrompt="1"/>
          </p:nvPr>
        </p:nvSpPr>
        <p:spPr>
          <a:xfrm>
            <a:off x="702197" y="1650529"/>
            <a:ext cx="1694284" cy="1857325"/>
          </a:xfrm>
          <a:prstGeom prst="rect">
            <a:avLst/>
          </a:prstGeom>
          <a:solidFill>
            <a:schemeClr val="bg1">
              <a:lumMod val="95000"/>
            </a:schemeClr>
          </a:solidFill>
          <a:ln w="25400">
            <a:solidFill>
              <a:schemeClr val="accent1"/>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Box 12"/>
          <p:cNvSpPr txBox="1"/>
          <p:nvPr userDrawn="1"/>
        </p:nvSpPr>
        <p:spPr>
          <a:xfrm>
            <a:off x="558602" y="1094745"/>
            <a:ext cx="569387" cy="1015663"/>
          </a:xfrm>
          <a:prstGeom prst="rect">
            <a:avLst/>
          </a:prstGeom>
          <a:noFill/>
        </p:spPr>
        <p:txBody>
          <a:bodyPr wrap="none" rtlCol="0">
            <a:spAutoFit/>
          </a:bodyPr>
          <a:lstStyle/>
          <a:p>
            <a:r>
              <a:rPr lang="en-US" altLang="ko-KR" sz="6000" b="1" dirty="0">
                <a:solidFill>
                  <a:schemeClr val="accent1"/>
                </a:solidFill>
                <a:latin typeface="+mn-lt"/>
                <a:cs typeface="Arial" pitchFamily="34" charset="0"/>
              </a:rPr>
              <a:t>“</a:t>
            </a:r>
            <a:endParaRPr lang="ko-KR" altLang="en-US" sz="6000" b="1" dirty="0">
              <a:solidFill>
                <a:schemeClr val="accent1"/>
              </a:solidFill>
              <a:latin typeface="+mn-lt"/>
              <a:cs typeface="Arial" pitchFamily="34" charset="0"/>
            </a:endParaRPr>
          </a:p>
        </p:txBody>
      </p:sp>
      <p:sp>
        <p:nvSpPr>
          <p:cNvPr id="14" name="TextBox 13"/>
          <p:cNvSpPr txBox="1"/>
          <p:nvPr userDrawn="1"/>
        </p:nvSpPr>
        <p:spPr>
          <a:xfrm rot="10800000">
            <a:off x="1971109" y="3507855"/>
            <a:ext cx="569387" cy="1015663"/>
          </a:xfrm>
          <a:prstGeom prst="rect">
            <a:avLst/>
          </a:prstGeom>
          <a:noFill/>
        </p:spPr>
        <p:txBody>
          <a:bodyPr wrap="none" rtlCol="0">
            <a:spAutoFit/>
          </a:bodyPr>
          <a:lstStyle/>
          <a:p>
            <a:r>
              <a:rPr lang="en-US" altLang="ko-KR" sz="6000" b="1" dirty="0">
                <a:solidFill>
                  <a:schemeClr val="accent1"/>
                </a:solidFill>
                <a:latin typeface="+mn-lt"/>
                <a:cs typeface="Arial" pitchFamily="34" charset="0"/>
              </a:rPr>
              <a:t>“</a:t>
            </a:r>
            <a:endParaRPr lang="ko-KR" altLang="en-US" sz="6000" b="1" dirty="0">
              <a:solidFill>
                <a:schemeClr val="accent1"/>
              </a:solidFill>
              <a:latin typeface="+mn-lt"/>
              <a:cs typeface="Arial" pitchFamily="34" charset="0"/>
            </a:endParaRPr>
          </a:p>
        </p:txBody>
      </p:sp>
      <p:sp>
        <p:nvSpPr>
          <p:cNvPr id="15" name="Picture Placeholder 2"/>
          <p:cNvSpPr>
            <a:spLocks noGrp="1"/>
          </p:cNvSpPr>
          <p:nvPr>
            <p:ph type="pic" idx="20" hasCustomPrompt="1"/>
          </p:nvPr>
        </p:nvSpPr>
        <p:spPr>
          <a:xfrm>
            <a:off x="2705142" y="1650529"/>
            <a:ext cx="1694284" cy="1857325"/>
          </a:xfrm>
          <a:prstGeom prst="rect">
            <a:avLst/>
          </a:prstGeom>
          <a:solidFill>
            <a:schemeClr val="bg1">
              <a:lumMod val="95000"/>
            </a:schemeClr>
          </a:solidFill>
          <a:ln w="25400">
            <a:solidFill>
              <a:schemeClr val="accent2"/>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TextBox 15"/>
          <p:cNvSpPr txBox="1"/>
          <p:nvPr userDrawn="1"/>
        </p:nvSpPr>
        <p:spPr>
          <a:xfrm>
            <a:off x="2561547" y="1094745"/>
            <a:ext cx="569387" cy="1015663"/>
          </a:xfrm>
          <a:prstGeom prst="rect">
            <a:avLst/>
          </a:prstGeom>
          <a:noFill/>
        </p:spPr>
        <p:txBody>
          <a:bodyPr wrap="none" rtlCol="0">
            <a:spAutoFit/>
          </a:bodyPr>
          <a:lstStyle/>
          <a:p>
            <a:r>
              <a:rPr lang="en-US" altLang="ko-KR" sz="6000" b="1" dirty="0">
                <a:solidFill>
                  <a:schemeClr val="accent2"/>
                </a:solidFill>
                <a:latin typeface="+mn-lt"/>
                <a:cs typeface="Arial" pitchFamily="34" charset="0"/>
              </a:rPr>
              <a:t>“</a:t>
            </a:r>
            <a:endParaRPr lang="ko-KR" altLang="en-US" sz="6000" b="1" dirty="0">
              <a:solidFill>
                <a:schemeClr val="accent2"/>
              </a:solidFill>
              <a:latin typeface="+mn-lt"/>
              <a:cs typeface="Arial" pitchFamily="34" charset="0"/>
            </a:endParaRPr>
          </a:p>
        </p:txBody>
      </p:sp>
      <p:sp>
        <p:nvSpPr>
          <p:cNvPr id="17" name="TextBox 16"/>
          <p:cNvSpPr txBox="1"/>
          <p:nvPr userDrawn="1"/>
        </p:nvSpPr>
        <p:spPr>
          <a:xfrm rot="10800000">
            <a:off x="3974054" y="3507854"/>
            <a:ext cx="569387" cy="1015663"/>
          </a:xfrm>
          <a:prstGeom prst="rect">
            <a:avLst/>
          </a:prstGeom>
          <a:noFill/>
        </p:spPr>
        <p:txBody>
          <a:bodyPr wrap="none" rtlCol="0">
            <a:spAutoFit/>
          </a:bodyPr>
          <a:lstStyle/>
          <a:p>
            <a:r>
              <a:rPr lang="en-US" altLang="ko-KR" sz="6000" b="1" dirty="0">
                <a:solidFill>
                  <a:schemeClr val="accent2"/>
                </a:solidFill>
                <a:latin typeface="+mn-lt"/>
                <a:cs typeface="Arial" pitchFamily="34" charset="0"/>
              </a:rPr>
              <a:t>“</a:t>
            </a:r>
            <a:endParaRPr lang="ko-KR" altLang="en-US" sz="6000" b="1" dirty="0">
              <a:solidFill>
                <a:schemeClr val="accent2"/>
              </a:solidFill>
              <a:latin typeface="+mn-lt"/>
              <a:cs typeface="Arial" pitchFamily="34" charset="0"/>
            </a:endParaRPr>
          </a:p>
        </p:txBody>
      </p:sp>
      <p:sp>
        <p:nvSpPr>
          <p:cNvPr id="18" name="Picture Placeholder 2"/>
          <p:cNvSpPr>
            <a:spLocks noGrp="1"/>
          </p:cNvSpPr>
          <p:nvPr>
            <p:ph type="pic" idx="21" hasCustomPrompt="1"/>
          </p:nvPr>
        </p:nvSpPr>
        <p:spPr>
          <a:xfrm>
            <a:off x="4708087" y="1650529"/>
            <a:ext cx="1694284" cy="1857325"/>
          </a:xfrm>
          <a:prstGeom prst="rect">
            <a:avLst/>
          </a:prstGeom>
          <a:solidFill>
            <a:schemeClr val="bg1">
              <a:lumMod val="95000"/>
            </a:schemeClr>
          </a:solidFill>
          <a:ln w="25400">
            <a:solidFill>
              <a:schemeClr val="accent3"/>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TextBox 18"/>
          <p:cNvSpPr txBox="1"/>
          <p:nvPr userDrawn="1"/>
        </p:nvSpPr>
        <p:spPr>
          <a:xfrm>
            <a:off x="4564492" y="1094745"/>
            <a:ext cx="569387" cy="1015663"/>
          </a:xfrm>
          <a:prstGeom prst="rect">
            <a:avLst/>
          </a:prstGeom>
          <a:noFill/>
        </p:spPr>
        <p:txBody>
          <a:bodyPr wrap="none" rtlCol="0">
            <a:spAutoFit/>
          </a:bodyPr>
          <a:lstStyle/>
          <a:p>
            <a:r>
              <a:rPr lang="en-US" altLang="ko-KR" sz="6000" b="1" dirty="0">
                <a:solidFill>
                  <a:schemeClr val="accent3"/>
                </a:solidFill>
                <a:latin typeface="+mn-lt"/>
                <a:cs typeface="Arial" pitchFamily="34" charset="0"/>
              </a:rPr>
              <a:t>“</a:t>
            </a:r>
            <a:endParaRPr lang="ko-KR" altLang="en-US" sz="6000" b="1" dirty="0">
              <a:solidFill>
                <a:schemeClr val="accent3"/>
              </a:solidFill>
              <a:latin typeface="+mn-lt"/>
              <a:cs typeface="Arial" pitchFamily="34" charset="0"/>
            </a:endParaRPr>
          </a:p>
        </p:txBody>
      </p:sp>
      <p:sp>
        <p:nvSpPr>
          <p:cNvPr id="20" name="TextBox 19"/>
          <p:cNvSpPr txBox="1"/>
          <p:nvPr userDrawn="1"/>
        </p:nvSpPr>
        <p:spPr>
          <a:xfrm rot="10800000">
            <a:off x="5976999" y="3507854"/>
            <a:ext cx="569387" cy="1015663"/>
          </a:xfrm>
          <a:prstGeom prst="rect">
            <a:avLst/>
          </a:prstGeom>
          <a:noFill/>
        </p:spPr>
        <p:txBody>
          <a:bodyPr wrap="none" rtlCol="0">
            <a:spAutoFit/>
          </a:bodyPr>
          <a:lstStyle/>
          <a:p>
            <a:r>
              <a:rPr lang="en-US" altLang="ko-KR" sz="6000" b="1" dirty="0">
                <a:solidFill>
                  <a:schemeClr val="accent3"/>
                </a:solidFill>
                <a:latin typeface="+mn-lt"/>
                <a:cs typeface="Arial" pitchFamily="34" charset="0"/>
              </a:rPr>
              <a:t>“</a:t>
            </a:r>
            <a:endParaRPr lang="ko-KR" altLang="en-US" sz="6000" b="1" dirty="0">
              <a:solidFill>
                <a:schemeClr val="accent3"/>
              </a:solidFill>
              <a:latin typeface="+mn-lt"/>
              <a:cs typeface="Arial" pitchFamily="34" charset="0"/>
            </a:endParaRPr>
          </a:p>
        </p:txBody>
      </p:sp>
      <p:sp>
        <p:nvSpPr>
          <p:cNvPr id="24" name="Picture Placeholder 2"/>
          <p:cNvSpPr>
            <a:spLocks noGrp="1"/>
          </p:cNvSpPr>
          <p:nvPr>
            <p:ph type="pic" idx="22" hasCustomPrompt="1"/>
          </p:nvPr>
        </p:nvSpPr>
        <p:spPr>
          <a:xfrm>
            <a:off x="6711032" y="1650529"/>
            <a:ext cx="1694284" cy="1857325"/>
          </a:xfrm>
          <a:prstGeom prst="rect">
            <a:avLst/>
          </a:prstGeom>
          <a:solidFill>
            <a:schemeClr val="bg1">
              <a:lumMod val="95000"/>
            </a:schemeClr>
          </a:solidFill>
          <a:ln w="25400">
            <a:solidFill>
              <a:schemeClr val="accent4"/>
            </a:solidFill>
          </a:ln>
          <a:effectLst/>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extBox 24"/>
          <p:cNvSpPr txBox="1"/>
          <p:nvPr userDrawn="1"/>
        </p:nvSpPr>
        <p:spPr>
          <a:xfrm>
            <a:off x="6567437" y="1094745"/>
            <a:ext cx="569387" cy="1015663"/>
          </a:xfrm>
          <a:prstGeom prst="rect">
            <a:avLst/>
          </a:prstGeom>
          <a:noFill/>
        </p:spPr>
        <p:txBody>
          <a:bodyPr wrap="none" rtlCol="0">
            <a:spAutoFit/>
          </a:bodyPr>
          <a:lstStyle/>
          <a:p>
            <a:r>
              <a:rPr lang="en-US" altLang="ko-KR" sz="6000" b="1" dirty="0">
                <a:solidFill>
                  <a:schemeClr val="accent4"/>
                </a:solidFill>
                <a:latin typeface="+mn-lt"/>
                <a:cs typeface="Arial" pitchFamily="34" charset="0"/>
              </a:rPr>
              <a:t>“</a:t>
            </a:r>
            <a:endParaRPr lang="ko-KR" altLang="en-US" sz="6000" b="1" dirty="0">
              <a:solidFill>
                <a:schemeClr val="accent4"/>
              </a:solidFill>
              <a:latin typeface="+mn-lt"/>
              <a:cs typeface="Arial" pitchFamily="34" charset="0"/>
            </a:endParaRPr>
          </a:p>
        </p:txBody>
      </p:sp>
      <p:sp>
        <p:nvSpPr>
          <p:cNvPr id="26" name="TextBox 25"/>
          <p:cNvSpPr txBox="1"/>
          <p:nvPr userDrawn="1"/>
        </p:nvSpPr>
        <p:spPr>
          <a:xfrm rot="10800000">
            <a:off x="7979944" y="3507854"/>
            <a:ext cx="569387" cy="1015663"/>
          </a:xfrm>
          <a:prstGeom prst="rect">
            <a:avLst/>
          </a:prstGeom>
          <a:noFill/>
        </p:spPr>
        <p:txBody>
          <a:bodyPr wrap="none" rtlCol="0">
            <a:spAutoFit/>
          </a:bodyPr>
          <a:lstStyle/>
          <a:p>
            <a:r>
              <a:rPr lang="en-US" altLang="ko-KR" sz="6000" b="1" dirty="0">
                <a:solidFill>
                  <a:schemeClr val="accent4"/>
                </a:solidFill>
                <a:latin typeface="+mn-lt"/>
                <a:cs typeface="Arial" pitchFamily="34" charset="0"/>
              </a:rPr>
              <a:t>“</a:t>
            </a:r>
            <a:endParaRPr lang="ko-KR" altLang="en-US" sz="6000" b="1" dirty="0">
              <a:solidFill>
                <a:schemeClr val="accent4"/>
              </a:solidFill>
              <a:latin typeface="+mn-lt"/>
              <a:cs typeface="Arial" pitchFamily="34" charset="0"/>
            </a:endParaRPr>
          </a:p>
        </p:txBody>
      </p:sp>
      <p:sp>
        <p:nvSpPr>
          <p:cNvPr id="21" name="Text Placeholder 9">
            <a:extLst>
              <a:ext uri="{FF2B5EF4-FFF2-40B4-BE49-F238E27FC236}">
                <a16:creationId xmlns:a16="http://schemas.microsoft.com/office/drawing/2014/main" id="{D51F5F4D-AF26-4E42-A648-9F169B4F9C50}"/>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22" name="Text Placeholder 9">
            <a:extLst>
              <a:ext uri="{FF2B5EF4-FFF2-40B4-BE49-F238E27FC236}">
                <a16:creationId xmlns:a16="http://schemas.microsoft.com/office/drawing/2014/main" id="{45905915-7BC8-4C72-B443-E5B791BC98DE}"/>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100392" y="4145959"/>
            <a:ext cx="848311" cy="884029"/>
          </a:xfrm>
          <a:prstGeom prst="rect">
            <a:avLst/>
          </a:prstGeom>
        </p:spPr>
      </p:pic>
    </p:spTree>
    <p:extLst>
      <p:ext uri="{BB962C8B-B14F-4D97-AF65-F5344CB8AC3E}">
        <p14:creationId xmlns:p14="http://schemas.microsoft.com/office/powerpoint/2010/main" val="1672682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504" y="1385328"/>
            <a:ext cx="3060911" cy="3706702"/>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2"/>
          <p:cNvSpPr>
            <a:spLocks noGrp="1"/>
          </p:cNvSpPr>
          <p:nvPr>
            <p:ph type="pic" idx="1" hasCustomPrompt="1"/>
          </p:nvPr>
        </p:nvSpPr>
        <p:spPr>
          <a:xfrm>
            <a:off x="849302" y="1523475"/>
            <a:ext cx="1765288" cy="272682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Text Placeholder 9">
            <a:extLst>
              <a:ext uri="{FF2B5EF4-FFF2-40B4-BE49-F238E27FC236}">
                <a16:creationId xmlns:a16="http://schemas.microsoft.com/office/drawing/2014/main" id="{EDC0AA38-FF1B-46A5-B781-E94C0DAF549D}"/>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6C57DDDA-918B-4F4E-B705-53DBB230A5C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2550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459"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824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88607" y="1275606"/>
            <a:ext cx="2526010" cy="2518619"/>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1748616"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2" hasCustomPrompt="1"/>
          </p:nvPr>
        </p:nvSpPr>
        <p:spPr>
          <a:xfrm>
            <a:off x="4986924" y="1374406"/>
            <a:ext cx="2319328"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586A1ABE-161D-4DB1-B774-1153E4471A63}"/>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67369799-0345-405E-A17B-2F89B880EF71}"/>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15016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8" r:id="rId4"/>
    <p:sldLayoutId id="2147483669" r:id="rId5"/>
    <p:sldLayoutId id="2147483661" r:id="rId6"/>
    <p:sldLayoutId id="2147483662" r:id="rId7"/>
    <p:sldLayoutId id="2147483663" r:id="rId8"/>
    <p:sldLayoutId id="2147483664" r:id="rId9"/>
    <p:sldLayoutId id="2147483665" r:id="rId10"/>
    <p:sldLayoutId id="2147483670" r:id="rId11"/>
    <p:sldLayoutId id="2147483666" r:id="rId12"/>
    <p:sldLayoutId id="2147483667" r:id="rId13"/>
    <p:sldLayoutId id="2147483671" r:id="rId14"/>
    <p:sldLayoutId id="2147483656" r:id="rId15"/>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684" y="306962"/>
            <a:ext cx="4176316" cy="2696836"/>
          </a:xfrm>
        </p:spPr>
        <p:txBody>
          <a:bodyPr/>
          <a:lstStyle/>
          <a:p>
            <a:r>
              <a:rPr lang="en-US" sz="2000" dirty="0">
                <a:solidFill>
                  <a:schemeClr val="tx1"/>
                </a:solidFill>
              </a:rPr>
              <a:t>Diyala University</a:t>
            </a:r>
          </a:p>
          <a:p>
            <a:r>
              <a:rPr lang="en-US" sz="2000" dirty="0">
                <a:solidFill>
                  <a:schemeClr val="tx1"/>
                </a:solidFill>
              </a:rPr>
              <a:t>College of Education</a:t>
            </a:r>
          </a:p>
          <a:p>
            <a:r>
              <a:rPr lang="en-US" sz="2000" dirty="0">
                <a:solidFill>
                  <a:schemeClr val="tx1"/>
                </a:solidFill>
              </a:rPr>
              <a:t>Second Grade</a:t>
            </a:r>
          </a:p>
          <a:p>
            <a:r>
              <a:rPr lang="en-US" sz="2000" dirty="0">
                <a:solidFill>
                  <a:schemeClr val="tx1"/>
                </a:solidFill>
              </a:rPr>
              <a:t>Asst.Inst. Eman Ahmed Hasson</a:t>
            </a:r>
          </a:p>
          <a:p>
            <a:r>
              <a:rPr lang="en-US" sz="2000" dirty="0">
                <a:solidFill>
                  <a:schemeClr val="tx1"/>
                </a:solidFill>
              </a:rPr>
              <a:t>Chapter 7 Culture &amp; the Language </a:t>
            </a:r>
          </a:p>
          <a:p>
            <a:r>
              <a:rPr lang="en-US" sz="2000" dirty="0">
                <a:solidFill>
                  <a:schemeClr val="tx1"/>
                </a:solidFill>
              </a:rPr>
              <a:t>Teaching </a:t>
            </a:r>
          </a:p>
        </p:txBody>
      </p:sp>
    </p:spTree>
    <p:extLst>
      <p:ext uri="{BB962C8B-B14F-4D97-AF65-F5344CB8AC3E}">
        <p14:creationId xmlns:p14="http://schemas.microsoft.com/office/powerpoint/2010/main" val="458657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r>
              <a:rPr lang="ar-IQ" sz="2400" dirty="0"/>
              <a:t>القيمة التايلاندية: السلوكيات الاجتماعية التي تحدد وضع كل شخص</a:t>
            </a:r>
            <a:endParaRPr lang="en-US" dirty="0"/>
          </a:p>
        </p:txBody>
      </p:sp>
      <p:sp>
        <p:nvSpPr>
          <p:cNvPr id="3" name="عنصر نائب للنص 2"/>
          <p:cNvSpPr>
            <a:spLocks noGrp="1"/>
          </p:cNvSpPr>
          <p:nvPr>
            <p:ph type="body" sz="quarter" idx="11"/>
          </p:nvPr>
        </p:nvSpPr>
        <p:spPr>
          <a:xfrm>
            <a:off x="230222" y="1705423"/>
            <a:ext cx="8748464" cy="288032"/>
          </a:xfrm>
        </p:spPr>
        <p:txBody>
          <a:bodyPr/>
          <a:lstStyle/>
          <a:p>
            <a:pPr algn="r"/>
            <a:r>
              <a:rPr lang="ar-IQ" sz="1600" dirty="0"/>
              <a:t>• بحضور الأستاذ ، لن يشارك الطالب في محادثة ودية ما لم يتم يسمح له الاستاذ بذلك.</a:t>
            </a:r>
          </a:p>
          <a:p>
            <a:pPr algn="r"/>
            <a:r>
              <a:rPr lang="ar-IQ" sz="1600" dirty="0"/>
              <a:t>• يتوقع من الطالب / الطالبة أن يتصرف بطرق محددة تظهر أن الأستاذ يتمتع بمكانة أعلى.</a:t>
            </a:r>
          </a:p>
          <a:p>
            <a:pPr algn="r"/>
            <a:r>
              <a:rPr lang="ar-IQ" sz="1600" dirty="0"/>
              <a:t>• يبقي الطالب التايلاندي رأسه أقل بقليل من الأستاذ أثناء مروره به.</a:t>
            </a:r>
          </a:p>
          <a:p>
            <a:pPr algn="r"/>
            <a:r>
              <a:rPr lang="ar-IQ" sz="1600" b="1" dirty="0">
                <a:solidFill>
                  <a:schemeClr val="accent1"/>
                </a:solidFill>
              </a:rPr>
              <a:t> ) </a:t>
            </a:r>
            <a:r>
              <a:rPr lang="ar-IQ" sz="1600" b="1" dirty="0" err="1">
                <a:solidFill>
                  <a:schemeClr val="accent1"/>
                </a:solidFill>
              </a:rPr>
              <a:t>كرنجاي</a:t>
            </a:r>
            <a:r>
              <a:rPr lang="ar-IQ" sz="1600" b="1" dirty="0">
                <a:solidFill>
                  <a:schemeClr val="accent1"/>
                </a:solidFill>
              </a:rPr>
              <a:t> : إحدى الطرق لتعكس الحالة الأعلى للشخص الآخر هي إظهار: اجلال , احترام, وخوف . </a:t>
            </a:r>
            <a:r>
              <a:rPr lang="en-US" sz="1600" b="1" dirty="0" err="1">
                <a:solidFill>
                  <a:schemeClr val="accent1"/>
                </a:solidFill>
              </a:rPr>
              <a:t>Kreang</a:t>
            </a:r>
            <a:r>
              <a:rPr lang="en-US" sz="1600" b="1" dirty="0">
                <a:solidFill>
                  <a:schemeClr val="accent1"/>
                </a:solidFill>
              </a:rPr>
              <a:t> jai).</a:t>
            </a:r>
          </a:p>
          <a:p>
            <a:pPr algn="r"/>
            <a:r>
              <a:rPr lang="ar-IQ" sz="1600" b="1" dirty="0">
                <a:solidFill>
                  <a:schemeClr val="accent1"/>
                </a:solidFill>
              </a:rPr>
              <a:t>* الاعتقاد بضرورة تجنب التطرف العاطفي ينبع من تعاليم البوذية</a:t>
            </a:r>
            <a:r>
              <a:rPr lang="ar-IQ" sz="1600" dirty="0">
                <a:solidFill>
                  <a:schemeClr val="accent1"/>
                </a:solidFill>
              </a:rPr>
              <a:t>.</a:t>
            </a:r>
          </a:p>
        </p:txBody>
      </p:sp>
    </p:spTree>
    <p:extLst>
      <p:ext uri="{BB962C8B-B14F-4D97-AF65-F5344CB8AC3E}">
        <p14:creationId xmlns:p14="http://schemas.microsoft.com/office/powerpoint/2010/main" val="3489438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solidFill>
                  <a:schemeClr val="bg1"/>
                </a:solidFill>
              </a:rPr>
              <a:t>Columns Style</a:t>
            </a:r>
            <a:endParaRPr lang="ko-KR" altLang="en-US" dirty="0">
              <a:solidFill>
                <a:schemeClr val="bg1"/>
              </a:solidFill>
            </a:endParaRPr>
          </a:p>
        </p:txBody>
      </p:sp>
      <p:sp>
        <p:nvSpPr>
          <p:cNvPr id="5" name="Frame 4"/>
          <p:cNvSpPr/>
          <p:nvPr/>
        </p:nvSpPr>
        <p:spPr>
          <a:xfrm>
            <a:off x="3059832" y="329977"/>
            <a:ext cx="5832648" cy="4536504"/>
          </a:xfrm>
          <a:prstGeom prst="frame">
            <a:avLst>
              <a:gd name="adj1" fmla="val 74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extBox 6"/>
          <p:cNvSpPr txBox="1"/>
          <p:nvPr/>
        </p:nvSpPr>
        <p:spPr>
          <a:xfrm>
            <a:off x="3687661" y="1832511"/>
            <a:ext cx="4576990"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 </a:t>
            </a:r>
          </a:p>
        </p:txBody>
      </p:sp>
      <p:sp>
        <p:nvSpPr>
          <p:cNvPr id="9" name="TextBox 8"/>
          <p:cNvSpPr txBox="1"/>
          <p:nvPr/>
        </p:nvSpPr>
        <p:spPr>
          <a:xfrm>
            <a:off x="3687661" y="1467247"/>
            <a:ext cx="4576990" cy="2308324"/>
          </a:xfrm>
          <a:prstGeom prst="rect">
            <a:avLst/>
          </a:prstGeom>
          <a:noFill/>
        </p:spPr>
        <p:txBody>
          <a:bodyPr wrap="square" rtlCol="0">
            <a:spAutoFit/>
          </a:bodyPr>
          <a:lstStyle/>
          <a:p>
            <a:r>
              <a:rPr lang="en-US" altLang="ko-KR" b="1" dirty="0">
                <a:solidFill>
                  <a:schemeClr val="accent1"/>
                </a:solidFill>
                <a:cs typeface="Arial" pitchFamily="34" charset="0"/>
              </a:rPr>
              <a:t>What cultural Adjustment process do most expatriates experience?</a:t>
            </a:r>
          </a:p>
          <a:p>
            <a:endParaRPr lang="en-US" altLang="ko-KR" b="1" dirty="0">
              <a:solidFill>
                <a:schemeClr val="accent1"/>
              </a:solidFill>
              <a:cs typeface="Arial" pitchFamily="34" charset="0"/>
            </a:endParaRPr>
          </a:p>
          <a:p>
            <a:r>
              <a:rPr lang="en-US" altLang="ko-KR" sz="1600" b="1" dirty="0">
                <a:solidFill>
                  <a:schemeClr val="accent1">
                    <a:lumMod val="50000"/>
                  </a:schemeClr>
                </a:solidFill>
                <a:cs typeface="Arial" pitchFamily="34" charset="0"/>
              </a:rPr>
              <a:t>Culture Shock: </a:t>
            </a:r>
            <a:r>
              <a:rPr lang="en-US" altLang="ko-KR" dirty="0">
                <a:cs typeface="Arial" pitchFamily="34" charset="0"/>
              </a:rPr>
              <a:t>the feeling of disorientation experienced by someone when they are	</a:t>
            </a:r>
          </a:p>
          <a:p>
            <a:r>
              <a:rPr lang="en-US" altLang="ko-KR" dirty="0">
                <a:cs typeface="Arial" pitchFamily="34" charset="0"/>
              </a:rPr>
              <a:t>Suddenly subjected to an unfamiliar culture, way of life, or set of attitudes</a:t>
            </a:r>
            <a:r>
              <a:rPr lang="en-US" altLang="ko-KR" b="1" dirty="0">
                <a:solidFill>
                  <a:schemeClr val="accent1">
                    <a:lumMod val="50000"/>
                  </a:schemeClr>
                </a:solidFill>
                <a:cs typeface="Arial" pitchFamily="34" charset="0"/>
              </a:rPr>
              <a:t>.</a:t>
            </a:r>
            <a:r>
              <a:rPr lang="en-US" altLang="ko-KR" sz="1400" b="1" dirty="0">
                <a:solidFill>
                  <a:schemeClr val="accent1">
                    <a:lumMod val="50000"/>
                  </a:schemeClr>
                </a:solidFill>
                <a:cs typeface="Arial" pitchFamily="34" charset="0"/>
              </a:rPr>
              <a:t>	</a:t>
            </a:r>
            <a:endParaRPr lang="ko-KR" altLang="en-US" sz="1400" b="1" dirty="0">
              <a:solidFill>
                <a:schemeClr val="accent1">
                  <a:lumMod val="50000"/>
                </a:schemeClr>
              </a:solidFill>
              <a:cs typeface="Arial" pitchFamily="34" charset="0"/>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80112" y="627534"/>
            <a:ext cx="720080" cy="750399"/>
          </a:xfrm>
          <a:prstGeom prst="rect">
            <a:avLst/>
          </a:prstGeom>
        </p:spPr>
      </p:pic>
    </p:spTree>
    <p:extLst>
      <p:ext uri="{BB962C8B-B14F-4D97-AF65-F5344CB8AC3E}">
        <p14:creationId xmlns:p14="http://schemas.microsoft.com/office/powerpoint/2010/main" val="156198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a:spLocks noGrp="1"/>
          </p:cNvSpPr>
          <p:nvPr>
            <p:ph type="body" sz="quarter" idx="10"/>
          </p:nvPr>
        </p:nvSpPr>
        <p:spPr>
          <a:xfrm>
            <a:off x="2700338" y="1324079"/>
            <a:ext cx="6192837" cy="911019"/>
          </a:xfrm>
          <a:prstGeom prst="rect">
            <a:avLst/>
          </a:prstGeom>
          <a:noFill/>
        </p:spPr>
        <p:txBody>
          <a:bodyPr wrap="square" rtlCol="0">
            <a:spAutoFit/>
          </a:bodyPr>
          <a:lstStyle/>
          <a:p>
            <a:pPr algn="r"/>
            <a:r>
              <a:rPr lang="ar-IQ" altLang="ko-KR" sz="1800" b="1" dirty="0">
                <a:solidFill>
                  <a:schemeClr val="accent1">
                    <a:lumMod val="50000"/>
                  </a:schemeClr>
                </a:solidFill>
              </a:rPr>
              <a:t>ما هي عملية التكيف الثقافي التي يعيشها معظم المغتربين؟</a:t>
            </a:r>
          </a:p>
          <a:p>
            <a:pPr algn="r"/>
            <a:r>
              <a:rPr lang="ar-IQ" altLang="ko-KR" sz="1600" dirty="0">
                <a:solidFill>
                  <a:schemeClr val="accent1">
                    <a:lumMod val="50000"/>
                  </a:schemeClr>
                </a:solidFill>
              </a:rPr>
              <a:t>صدمة ثقافية: الشعور بالارتباك الذي يعاني منه شخص ما عندما يتعرض فجأة لثقافة غير مألوفة ، أو أسلوب حياة ، أو مجموعة من المواقف.</a:t>
            </a:r>
            <a:endParaRPr lang="ko-KR" altLang="en-US" sz="1600" dirty="0">
              <a:solidFill>
                <a:schemeClr val="accent1">
                  <a:lumMod val="50000"/>
                </a:schemeClr>
              </a:solidFill>
            </a:endParaRPr>
          </a:p>
        </p:txBody>
      </p:sp>
    </p:spTree>
    <p:extLst>
      <p:ext uri="{BB962C8B-B14F-4D97-AF65-F5344CB8AC3E}">
        <p14:creationId xmlns:p14="http://schemas.microsoft.com/office/powerpoint/2010/main" val="433517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3635896" y="699542"/>
            <a:ext cx="4824536"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dirty="0"/>
              <a:t>	</a:t>
            </a:r>
          </a:p>
        </p:txBody>
      </p:sp>
      <p:sp>
        <p:nvSpPr>
          <p:cNvPr id="4" name="مستطيل 3"/>
          <p:cNvSpPr/>
          <p:nvPr/>
        </p:nvSpPr>
        <p:spPr>
          <a:xfrm>
            <a:off x="2699793" y="22433"/>
            <a:ext cx="5112567" cy="4770537"/>
          </a:xfrm>
          <a:prstGeom prst="rect">
            <a:avLst/>
          </a:prstGeom>
        </p:spPr>
        <p:txBody>
          <a:bodyPr wrap="square">
            <a:spAutoFit/>
          </a:bodyPr>
          <a:lstStyle/>
          <a:p>
            <a:r>
              <a:rPr lang="en-US" b="1" dirty="0">
                <a:solidFill>
                  <a:schemeClr val="accent1">
                    <a:lumMod val="75000"/>
                  </a:schemeClr>
                </a:solidFill>
              </a:rPr>
              <a:t>Culture	Shock	exhibit	symptoms</a:t>
            </a:r>
          </a:p>
          <a:p>
            <a:r>
              <a:rPr lang="en-US" sz="1200" b="1" dirty="0"/>
              <a:t>Depressed or nervous</a:t>
            </a:r>
            <a:r>
              <a:rPr lang="en-US" sz="1200" dirty="0"/>
              <a:t>			</a:t>
            </a:r>
          </a:p>
          <a:p>
            <a:r>
              <a:rPr lang="en-US" sz="1200" dirty="0"/>
              <a:t>• Complain	about the food, The weather housing, the host	</a:t>
            </a:r>
          </a:p>
          <a:p>
            <a:r>
              <a:rPr lang="en-US" sz="1200" dirty="0"/>
              <a:t>people’s behavior.	</a:t>
            </a:r>
          </a:p>
          <a:p>
            <a:r>
              <a:rPr lang="en-US" sz="1200" dirty="0"/>
              <a:t>• we might become physically ill, make irrational comments, fits of anger over minor incidents.</a:t>
            </a:r>
            <a:r>
              <a:rPr lang="en-US" sz="1400" dirty="0"/>
              <a:t>	</a:t>
            </a:r>
          </a:p>
          <a:p>
            <a:r>
              <a:rPr lang="en-US" sz="1200" dirty="0"/>
              <a:t>• Become very homesick, spending endless hours writing to friends and </a:t>
            </a:r>
          </a:p>
          <a:p>
            <a:r>
              <a:rPr lang="en-US" sz="1200" dirty="0"/>
              <a:t>family.</a:t>
            </a:r>
          </a:p>
          <a:p>
            <a:r>
              <a:rPr lang="en-US" sz="1200" b="1" dirty="0"/>
              <a:t>Withdrawing</a:t>
            </a:r>
            <a:r>
              <a:rPr lang="en-US" sz="1200" dirty="0"/>
              <a:t>		</a:t>
            </a:r>
          </a:p>
          <a:p>
            <a:r>
              <a:rPr lang="en-US" sz="1200" dirty="0"/>
              <a:t>• Stay home, sleep, and generally avoid contact with people in the host </a:t>
            </a:r>
          </a:p>
          <a:p>
            <a:r>
              <a:rPr lang="en-US" sz="1200" dirty="0"/>
              <a:t>culture.			</a:t>
            </a:r>
          </a:p>
          <a:p>
            <a:r>
              <a:rPr lang="en-US" sz="1200" dirty="0"/>
              <a:t>• Temporarily withdraw to the expatriate community to ease the </a:t>
            </a:r>
          </a:p>
          <a:p>
            <a:r>
              <a:rPr lang="en-US" sz="1200" dirty="0"/>
              <a:t>symptoms </a:t>
            </a:r>
            <a:r>
              <a:rPr lang="en-US" sz="1200" b="1" dirty="0"/>
              <a:t>seeking refuge from everyday problems </a:t>
            </a:r>
            <a:r>
              <a:rPr lang="en-US" sz="1200" dirty="0"/>
              <a:t>by avoiding participation in the host culture . Seek refuge in the expatriate community to </a:t>
            </a:r>
          </a:p>
          <a:p>
            <a:r>
              <a:rPr lang="en-US" sz="1200" dirty="0"/>
              <a:t>escape Culture shock.	</a:t>
            </a:r>
          </a:p>
          <a:p>
            <a:r>
              <a:rPr lang="en-US" sz="1200" dirty="0"/>
              <a:t>• Continue to endure, despite the discomfort. Reach out into </a:t>
            </a:r>
          </a:p>
          <a:p>
            <a:r>
              <a:rPr lang="en-US" sz="1200" dirty="0"/>
              <a:t>The larger community, making friends and working out </a:t>
            </a:r>
          </a:p>
          <a:p>
            <a:r>
              <a:rPr lang="en-US" sz="1200" dirty="0"/>
              <a:t>Problems as they arise. We reflect on and learn from our</a:t>
            </a:r>
          </a:p>
          <a:p>
            <a:r>
              <a:rPr lang="en-US" sz="1200" dirty="0"/>
              <a:t>experiences.	</a:t>
            </a:r>
          </a:p>
          <a:p>
            <a:r>
              <a:rPr lang="en-US" sz="1200" dirty="0"/>
              <a:t>• Realize that we are adjusting, everyday life became routine.	</a:t>
            </a:r>
          </a:p>
          <a:p>
            <a:r>
              <a:rPr lang="en-US" sz="1200" dirty="0"/>
              <a:t>• Get on a crowded bus like a native , give exact change for a</a:t>
            </a:r>
          </a:p>
          <a:p>
            <a:r>
              <a:rPr lang="en-US" sz="1200" dirty="0"/>
              <a:t>purchase, have fun at a party, visit a friend in the hospital,	</a:t>
            </a:r>
          </a:p>
          <a:p>
            <a:r>
              <a:rPr lang="en-US" sz="1200" dirty="0"/>
              <a:t>play games  that were once foreign to us.</a:t>
            </a:r>
            <a:r>
              <a:rPr lang="en-US" sz="1400" dirty="0"/>
              <a:t>	</a:t>
            </a:r>
          </a:p>
          <a:p>
            <a:r>
              <a:rPr lang="en-US" sz="1400" dirty="0"/>
              <a:t>		</a:t>
            </a:r>
            <a:r>
              <a:rPr lang="en-US" b="1" dirty="0">
                <a:solidFill>
                  <a:schemeClr val="accent1">
                    <a:lumMod val="75000"/>
                  </a:schemeClr>
                </a:solidFill>
              </a:rPr>
              <a:t>	</a:t>
            </a:r>
          </a:p>
        </p:txBody>
      </p:sp>
      <p:pic>
        <p:nvPicPr>
          <p:cNvPr id="4098" name="Picture 2" descr="D:\d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81570"/>
            <a:ext cx="12954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de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556" y="1851670"/>
            <a:ext cx="1285875" cy="1343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des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4" y="3109832"/>
            <a:ext cx="16859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869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sz="quarter" idx="10"/>
          </p:nvPr>
        </p:nvSpPr>
        <p:spPr/>
        <p:txBody>
          <a:bodyPr/>
          <a:lstStyle/>
          <a:p>
            <a:endParaRPr lang="en-US"/>
          </a:p>
        </p:txBody>
      </p:sp>
      <p:sp>
        <p:nvSpPr>
          <p:cNvPr id="5" name="مستطيل 4"/>
          <p:cNvSpPr/>
          <p:nvPr/>
        </p:nvSpPr>
        <p:spPr>
          <a:xfrm>
            <a:off x="2699793" y="411510"/>
            <a:ext cx="6444207" cy="3600986"/>
          </a:xfrm>
          <a:prstGeom prst="rect">
            <a:avLst/>
          </a:prstGeom>
        </p:spPr>
        <p:txBody>
          <a:bodyPr wrap="square">
            <a:spAutoFit/>
          </a:bodyPr>
          <a:lstStyle/>
          <a:p>
            <a:pPr algn="r"/>
            <a:r>
              <a:rPr lang="ar-IQ" sz="1400" dirty="0"/>
              <a:t>الصدمة الثقافية تظهر اعراض :</a:t>
            </a:r>
          </a:p>
          <a:p>
            <a:pPr algn="r"/>
            <a:r>
              <a:rPr lang="en-US" sz="1400" dirty="0"/>
              <a:t>	</a:t>
            </a:r>
          </a:p>
          <a:p>
            <a:pPr algn="r"/>
            <a:r>
              <a:rPr lang="ar-IQ" sz="1400" b="1" dirty="0">
                <a:solidFill>
                  <a:schemeClr val="accent1"/>
                </a:solidFill>
              </a:rPr>
              <a:t>الاكتئاب أو العصبية</a:t>
            </a:r>
          </a:p>
          <a:p>
            <a:pPr algn="r"/>
            <a:r>
              <a:rPr lang="ar-IQ" sz="1400" dirty="0"/>
              <a:t>• يشكو من الطعام ، والسكن الطقس ، والمضيف ( الاجنبي) و سلوك الناس.</a:t>
            </a:r>
          </a:p>
          <a:p>
            <a:pPr algn="r"/>
            <a:r>
              <a:rPr lang="ar-IQ" sz="1400" dirty="0"/>
              <a:t>• قد نمرض جسديًا ، ونعلق بتعليقات غير منطقية ، ونوبات من الغضب بسبب حوادث بسيطة . </a:t>
            </a:r>
          </a:p>
          <a:p>
            <a:pPr algn="r"/>
            <a:r>
              <a:rPr lang="en-US" sz="1400" dirty="0"/>
              <a:t>.</a:t>
            </a:r>
            <a:r>
              <a:rPr lang="ar-IQ" sz="1400" dirty="0"/>
              <a:t>• ويكون له حنينً  للوطن بصورة كبيرة ، وقضاء ساعات طويلة في الكتابة للأصدقاء والعائلة</a:t>
            </a:r>
          </a:p>
          <a:p>
            <a:pPr algn="r"/>
            <a:r>
              <a:rPr lang="en-US" b="1" dirty="0">
                <a:solidFill>
                  <a:schemeClr val="accent1">
                    <a:lumMod val="75000"/>
                  </a:schemeClr>
                </a:solidFill>
              </a:rPr>
              <a:t>	</a:t>
            </a:r>
            <a:r>
              <a:rPr lang="ar-IQ" sz="1400" b="1" dirty="0">
                <a:solidFill>
                  <a:schemeClr val="accent1">
                    <a:lumMod val="75000"/>
                  </a:schemeClr>
                </a:solidFill>
              </a:rPr>
              <a:t>الانسحاب</a:t>
            </a:r>
          </a:p>
          <a:p>
            <a:pPr algn="r"/>
            <a:r>
              <a:rPr lang="en-US" sz="1400" dirty="0"/>
              <a:t>  </a:t>
            </a:r>
            <a:r>
              <a:rPr lang="ar-IQ" sz="1400" dirty="0"/>
              <a:t>• البقاء في المنزل ، والنوم ، وتجنب الاتصال مع الأشخاص في المضيف بشكل عام في البلد المضيف .</a:t>
            </a:r>
          </a:p>
          <a:p>
            <a:pPr algn="r"/>
            <a:r>
              <a:rPr lang="ar-IQ" sz="1400" dirty="0"/>
              <a:t>• انسحاب مؤقت إلى مجتمع المغتربين لتيسير الأعراض التي </a:t>
            </a:r>
            <a:r>
              <a:rPr lang="ar-IQ" sz="1400" b="1" dirty="0"/>
              <a:t>تبحث عن ملاذ من المشاكل اليومية </a:t>
            </a:r>
            <a:r>
              <a:rPr lang="ar-IQ" sz="1400" dirty="0"/>
              <a:t>عن طريق </a:t>
            </a:r>
          </a:p>
          <a:p>
            <a:pPr algn="r"/>
            <a:r>
              <a:rPr lang="en-US" sz="1400" dirty="0"/>
              <a:t>     </a:t>
            </a:r>
            <a:r>
              <a:rPr lang="ar-IQ" sz="1400" dirty="0"/>
              <a:t> تجنب المشاركة في الثقافة المضيفة. التماس اللجوء في مجتمع المغتربين</a:t>
            </a:r>
            <a:r>
              <a:rPr lang="en-US" sz="1400" dirty="0"/>
              <a:t> </a:t>
            </a:r>
            <a:r>
              <a:rPr lang="ar-IQ" sz="1400" dirty="0"/>
              <a:t>الهروب من الصدمة الثقافية.</a:t>
            </a:r>
          </a:p>
          <a:p>
            <a:pPr algn="r"/>
            <a:r>
              <a:rPr lang="ar-IQ" sz="1400" dirty="0"/>
              <a:t>•الاستمرار في تحمله بالرغم من الانزعاج. تواصل مع المجتمع الاكبر, تكوين صداقات والعمل على حل </a:t>
            </a:r>
          </a:p>
          <a:p>
            <a:pPr algn="r"/>
            <a:r>
              <a:rPr lang="ar-IQ" sz="1400" dirty="0"/>
              <a:t>المشاكل التي تنشأ. نحن نفكر او نتأمل ونتعلم من خبرتنا اليومية.</a:t>
            </a:r>
          </a:p>
          <a:p>
            <a:pPr algn="r"/>
            <a:r>
              <a:rPr lang="ar-IQ" sz="1400" dirty="0"/>
              <a:t>• أدراك أننا نتكيف ، ونجري تعديلات على  الحياة اليومية الروتينية.</a:t>
            </a:r>
          </a:p>
          <a:p>
            <a:pPr algn="r"/>
            <a:r>
              <a:rPr lang="ar-IQ" sz="1400" dirty="0"/>
              <a:t>• الصعود بحافلة مزدحمة مثل مواطن الدولة الاجنبية، والتعامل الدقيق عند الشراء , زيارة صديق في المشفى,</a:t>
            </a:r>
          </a:p>
          <a:p>
            <a:pPr algn="r"/>
            <a:r>
              <a:rPr lang="ar-IQ" sz="1400" dirty="0"/>
              <a:t>لعب الالعاب الغريبة عنا فيما سبق ( في وطننا الام ).</a:t>
            </a:r>
          </a:p>
          <a:p>
            <a:pPr algn="r"/>
            <a:endParaRPr lang="en-US" sz="1400" dirty="0"/>
          </a:p>
        </p:txBody>
      </p:sp>
    </p:spTree>
    <p:extLst>
      <p:ext uri="{BB962C8B-B14F-4D97-AF65-F5344CB8AC3E}">
        <p14:creationId xmlns:p14="http://schemas.microsoft.com/office/powerpoint/2010/main" val="67237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altLang="ko-KR" dirty="0">
                <a:solidFill>
                  <a:schemeClr val="bg1"/>
                </a:solidFill>
              </a:rPr>
              <a:t>Columns Style</a:t>
            </a:r>
            <a:endParaRPr lang="ko-KR" altLang="en-US" dirty="0">
              <a:solidFill>
                <a:schemeClr val="bg1"/>
              </a:solidFill>
            </a:endParaRPr>
          </a:p>
        </p:txBody>
      </p:sp>
      <p:sp>
        <p:nvSpPr>
          <p:cNvPr id="5" name="TextBox 4"/>
          <p:cNvSpPr txBox="1"/>
          <p:nvPr/>
        </p:nvSpPr>
        <p:spPr>
          <a:xfrm>
            <a:off x="2771800" y="1311640"/>
            <a:ext cx="5040560" cy="3139321"/>
          </a:xfrm>
          <a:prstGeom prst="rect">
            <a:avLst/>
          </a:prstGeom>
          <a:noFill/>
        </p:spPr>
        <p:txBody>
          <a:bodyPr wrap="square" rtlCol="0">
            <a:spAutoFit/>
          </a:bodyPr>
          <a:lstStyle/>
          <a:p>
            <a:r>
              <a:rPr lang="en-US" altLang="ko-KR" b="1" dirty="0">
                <a:cs typeface="Arial" pitchFamily="34" charset="0"/>
              </a:rPr>
              <a:t>Culture Shock Adjustment:</a:t>
            </a:r>
            <a:r>
              <a:rPr lang="en-US" altLang="ko-KR" dirty="0">
                <a:solidFill>
                  <a:schemeClr val="tx1">
                    <a:lumMod val="75000"/>
                    <a:lumOff val="25000"/>
                  </a:schemeClr>
                </a:solidFill>
                <a:cs typeface="Arial" pitchFamily="34" charset="0"/>
              </a:rPr>
              <a:t> </a:t>
            </a:r>
            <a:r>
              <a:rPr lang="en-US" altLang="ko-KR" dirty="0">
                <a:cs typeface="Arial" pitchFamily="34" charset="0"/>
              </a:rPr>
              <a:t>typified by an	 understanding that culture behaviors and values are simply different.	</a:t>
            </a:r>
          </a:p>
          <a:p>
            <a:r>
              <a:rPr lang="en-US" altLang="ko-KR" b="1" dirty="0">
                <a:solidFill>
                  <a:schemeClr val="accent6">
                    <a:lumMod val="75000"/>
                  </a:schemeClr>
                </a:solidFill>
                <a:cs typeface="Arial" pitchFamily="34" charset="0"/>
              </a:rPr>
              <a:t>Adjust by:</a:t>
            </a:r>
            <a:r>
              <a:rPr lang="en-US" altLang="ko-KR" dirty="0">
                <a:cs typeface="Arial" pitchFamily="34" charset="0"/>
              </a:rPr>
              <a:t>	</a:t>
            </a:r>
          </a:p>
          <a:p>
            <a:r>
              <a:rPr lang="en-US" altLang="ko-KR" dirty="0">
                <a:cs typeface="Arial" pitchFamily="34" charset="0"/>
              </a:rPr>
              <a:t>• Self-confidence increase.</a:t>
            </a:r>
          </a:p>
          <a:p>
            <a:r>
              <a:rPr lang="en-US" altLang="ko-KR" dirty="0">
                <a:cs typeface="Arial" pitchFamily="34" charset="0"/>
              </a:rPr>
              <a:t>• Interact freely.	</a:t>
            </a:r>
          </a:p>
          <a:p>
            <a:r>
              <a:rPr lang="en-US" altLang="ko-KR" dirty="0">
                <a:cs typeface="Arial" pitchFamily="34" charset="0"/>
              </a:rPr>
              <a:t>• Self-image emerges.	</a:t>
            </a:r>
          </a:p>
          <a:p>
            <a:r>
              <a:rPr lang="en-US" altLang="ko-KR" dirty="0">
                <a:cs typeface="Arial" pitchFamily="34" charset="0"/>
              </a:rPr>
              <a:t>• A new identity as a participant in the host culture.	</a:t>
            </a:r>
          </a:p>
          <a:p>
            <a:r>
              <a:rPr lang="en-US" altLang="ko-KR" dirty="0">
                <a:cs typeface="Arial" pitchFamily="34" charset="0"/>
              </a:rPr>
              <a:t>• When it is time to return home.	</a:t>
            </a:r>
          </a:p>
          <a:p>
            <a:r>
              <a:rPr lang="en-US" altLang="ko-KR" dirty="0">
                <a:cs typeface="Arial" pitchFamily="34" charset="0"/>
              </a:rPr>
              <a:t>• Some of us are sad to leave.</a:t>
            </a:r>
          </a:p>
        </p:txBody>
      </p:sp>
      <p:sp>
        <p:nvSpPr>
          <p:cNvPr id="7" name="TextBox 6"/>
          <p:cNvSpPr txBox="1"/>
          <p:nvPr/>
        </p:nvSpPr>
        <p:spPr>
          <a:xfrm>
            <a:off x="3059832" y="687407"/>
            <a:ext cx="4680520" cy="369332"/>
          </a:xfrm>
          <a:prstGeom prst="rect">
            <a:avLst/>
          </a:prstGeom>
          <a:noFill/>
        </p:spPr>
        <p:txBody>
          <a:bodyPr wrap="square" rtlCol="0">
            <a:spAutoFit/>
          </a:bodyPr>
          <a:lstStyle/>
          <a:p>
            <a:r>
              <a:rPr lang="en-US" altLang="ko-KR" b="1" dirty="0">
                <a:solidFill>
                  <a:schemeClr val="accent1"/>
                </a:solidFill>
                <a:cs typeface="Arial" pitchFamily="34" charset="0"/>
              </a:rPr>
              <a:t>Culture Shock exhibit symptoms</a:t>
            </a:r>
            <a:endParaRPr lang="ko-KR" altLang="en-US" b="1" dirty="0">
              <a:solidFill>
                <a:schemeClr val="accent1"/>
              </a:solidFill>
              <a:cs typeface="Arial"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028384" y="4260427"/>
            <a:ext cx="720080" cy="750399"/>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16416" y="553566"/>
            <a:ext cx="720080" cy="750399"/>
          </a:xfrm>
          <a:prstGeom prst="rect">
            <a:avLst/>
          </a:prstGeom>
        </p:spPr>
      </p:pic>
    </p:spTree>
    <p:extLst>
      <p:ext uri="{BB962C8B-B14F-4D97-AF65-F5344CB8AC3E}">
        <p14:creationId xmlns:p14="http://schemas.microsoft.com/office/powerpoint/2010/main" val="2804738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p:cNvSpPr txBox="1"/>
          <p:nvPr/>
        </p:nvSpPr>
        <p:spPr>
          <a:xfrm>
            <a:off x="3491880" y="333191"/>
            <a:ext cx="4680520" cy="646331"/>
          </a:xfrm>
          <a:prstGeom prst="rect">
            <a:avLst/>
          </a:prstGeom>
          <a:noFill/>
        </p:spPr>
        <p:txBody>
          <a:bodyPr wrap="square" rtlCol="0">
            <a:spAutoFit/>
          </a:bodyPr>
          <a:lstStyle/>
          <a:p>
            <a:pPr algn="r"/>
            <a:r>
              <a:rPr lang="ar-IQ" altLang="ko-KR" b="1" dirty="0">
                <a:solidFill>
                  <a:schemeClr val="accent1"/>
                </a:solidFill>
                <a:cs typeface="Arial" pitchFamily="34" charset="0"/>
              </a:rPr>
              <a:t>الاعراض الناتجة عن الصدمة الثقافية</a:t>
            </a:r>
          </a:p>
          <a:p>
            <a:pPr algn="r"/>
            <a:endParaRPr lang="ko-KR" altLang="en-US" b="1" dirty="0">
              <a:solidFill>
                <a:schemeClr val="accent1"/>
              </a:solidFill>
              <a:cs typeface="Arial" pitchFamily="34" charset="0"/>
            </a:endParaRPr>
          </a:p>
        </p:txBody>
      </p:sp>
      <p:sp>
        <p:nvSpPr>
          <p:cNvPr id="4" name="TextBox 4"/>
          <p:cNvSpPr txBox="1"/>
          <p:nvPr/>
        </p:nvSpPr>
        <p:spPr>
          <a:xfrm>
            <a:off x="2771800" y="1311640"/>
            <a:ext cx="5040560" cy="2585323"/>
          </a:xfrm>
          <a:prstGeom prst="rect">
            <a:avLst/>
          </a:prstGeom>
          <a:noFill/>
        </p:spPr>
        <p:txBody>
          <a:bodyPr wrap="square" rtlCol="0">
            <a:spAutoFit/>
          </a:bodyPr>
          <a:lstStyle/>
          <a:p>
            <a:pPr algn="r"/>
            <a:r>
              <a:rPr lang="ar-IQ" altLang="ko-KR" dirty="0">
                <a:cs typeface="Arial" pitchFamily="34" charset="0"/>
              </a:rPr>
              <a:t>تعديل الصدمة الثقافية: يتجلى في فهم أن السلوكيات والقيم الثقافية تختلف ببساطة.</a:t>
            </a:r>
          </a:p>
          <a:p>
            <a:pPr algn="r"/>
            <a:r>
              <a:rPr lang="ar-IQ" altLang="ko-KR" dirty="0">
                <a:cs typeface="Arial" pitchFamily="34" charset="0"/>
              </a:rPr>
              <a:t>تضبط بواسطة:</a:t>
            </a:r>
          </a:p>
          <a:p>
            <a:pPr algn="r"/>
            <a:r>
              <a:rPr lang="ar-IQ" altLang="ko-KR" dirty="0">
                <a:cs typeface="Arial" pitchFamily="34" charset="0"/>
              </a:rPr>
              <a:t>• زيادة الثقة بالنفس.</a:t>
            </a:r>
          </a:p>
          <a:p>
            <a:pPr algn="r"/>
            <a:r>
              <a:rPr lang="ar-IQ" altLang="ko-KR" dirty="0">
                <a:cs typeface="Arial" pitchFamily="34" charset="0"/>
              </a:rPr>
              <a:t>• التفاعل بحرية.</a:t>
            </a:r>
          </a:p>
          <a:p>
            <a:pPr algn="r"/>
            <a:r>
              <a:rPr lang="ar-IQ" altLang="ko-KR" dirty="0">
                <a:cs typeface="Arial" pitchFamily="34" charset="0"/>
              </a:rPr>
              <a:t>• تظهر الصورة الذاتية.</a:t>
            </a:r>
          </a:p>
          <a:p>
            <a:pPr algn="r"/>
            <a:r>
              <a:rPr lang="ar-IQ" altLang="ko-KR" dirty="0">
                <a:cs typeface="Arial" pitchFamily="34" charset="0"/>
              </a:rPr>
              <a:t>• هوية جديدة كمشارك في الثقافة المضيفة.</a:t>
            </a:r>
          </a:p>
          <a:p>
            <a:pPr algn="r"/>
            <a:r>
              <a:rPr lang="ar-IQ" altLang="ko-KR" dirty="0">
                <a:cs typeface="Arial" pitchFamily="34" charset="0"/>
              </a:rPr>
              <a:t>• عندما يحين وقت العودة إلى المنزل.</a:t>
            </a:r>
          </a:p>
          <a:p>
            <a:pPr algn="r"/>
            <a:r>
              <a:rPr lang="ar-IQ" altLang="ko-KR" dirty="0">
                <a:cs typeface="Arial" pitchFamily="34" charset="0"/>
              </a:rPr>
              <a:t>• حزن البعض منا على المغادرة.</a:t>
            </a:r>
            <a:endParaRPr lang="en-US" altLang="ko-KR" dirty="0">
              <a:cs typeface="Arial" pitchFamily="34" charset="0"/>
            </a:endParaRPr>
          </a:p>
        </p:txBody>
      </p:sp>
    </p:spTree>
    <p:extLst>
      <p:ext uri="{BB962C8B-B14F-4D97-AF65-F5344CB8AC3E}">
        <p14:creationId xmlns:p14="http://schemas.microsoft.com/office/powerpoint/2010/main" val="147420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3098" y="735546"/>
            <a:ext cx="6300192" cy="360040"/>
          </a:xfrm>
        </p:spPr>
        <p:txBody>
          <a:bodyPr/>
          <a:lstStyle/>
          <a:p>
            <a:r>
              <a:rPr lang="en-US" sz="1800" b="1" dirty="0">
                <a:solidFill>
                  <a:schemeClr val="accent1"/>
                </a:solidFill>
              </a:rPr>
              <a:t>What are the Benefits of adjusting to another culture?</a:t>
            </a:r>
            <a:r>
              <a:rPr lang="en-US" dirty="0"/>
              <a:t>	</a:t>
            </a:r>
          </a:p>
        </p:txBody>
      </p:sp>
      <p:sp>
        <p:nvSpPr>
          <p:cNvPr id="4" name="TextBox 4"/>
          <p:cNvSpPr txBox="1"/>
          <p:nvPr/>
        </p:nvSpPr>
        <p:spPr>
          <a:xfrm>
            <a:off x="2699792" y="915566"/>
            <a:ext cx="6444208" cy="3847207"/>
          </a:xfrm>
          <a:prstGeom prst="rect">
            <a:avLst/>
          </a:prstGeom>
          <a:noFill/>
        </p:spPr>
        <p:txBody>
          <a:bodyPr wrap="square" rtlCol="0">
            <a:spAutoFit/>
          </a:bodyPr>
          <a:lstStyle/>
          <a:p>
            <a:r>
              <a:rPr lang="en-US" altLang="ko-KR" sz="1600" b="1" dirty="0">
                <a:solidFill>
                  <a:schemeClr val="accent1"/>
                </a:solidFill>
                <a:cs typeface="Arial" pitchFamily="34" charset="0"/>
              </a:rPr>
              <a:t>The benefits of successful cultural adjustment includes:</a:t>
            </a:r>
            <a:r>
              <a:rPr lang="en-US" altLang="ko-KR" sz="1200" dirty="0">
                <a:cs typeface="Arial" pitchFamily="34" charset="0"/>
              </a:rPr>
              <a:t>		</a:t>
            </a:r>
          </a:p>
          <a:p>
            <a:r>
              <a:rPr lang="en-US" altLang="ko-KR" dirty="0">
                <a:cs typeface="Arial" pitchFamily="34" charset="0"/>
              </a:rPr>
              <a:t>•  A fuller sense of security.	</a:t>
            </a:r>
          </a:p>
          <a:p>
            <a:r>
              <a:rPr lang="en-US" altLang="ko-KR" dirty="0">
                <a:cs typeface="Arial" pitchFamily="34" charset="0"/>
              </a:rPr>
              <a:t>•  The possibility of greater	success in the workplace.		</a:t>
            </a:r>
          </a:p>
          <a:p>
            <a:r>
              <a:rPr lang="en-US" altLang="ko-KR" dirty="0">
                <a:cs typeface="Arial" pitchFamily="34" charset="0"/>
              </a:rPr>
              <a:t>•  The possibility of establishing meaningful relationships with    people from the culture.	</a:t>
            </a:r>
          </a:p>
          <a:p>
            <a:r>
              <a:rPr lang="en-US" altLang="ko-KR" dirty="0">
                <a:cs typeface="Arial" pitchFamily="34" charset="0"/>
              </a:rPr>
              <a:t>•  The possibility of gaining	fluency in the language of the host country.	</a:t>
            </a:r>
          </a:p>
          <a:p>
            <a:r>
              <a:rPr lang="en-US" altLang="ko-KR" dirty="0">
                <a:cs typeface="Arial" pitchFamily="34" charset="0"/>
              </a:rPr>
              <a:t>•  A deeper understanding of one’s own culture.	</a:t>
            </a:r>
          </a:p>
          <a:p>
            <a:r>
              <a:rPr lang="en-US" altLang="ko-KR" dirty="0">
                <a:cs typeface="Arial" pitchFamily="34" charset="0"/>
              </a:rPr>
              <a:t>•  A deeper understanding of oneself.		</a:t>
            </a:r>
          </a:p>
          <a:p>
            <a:r>
              <a:rPr lang="en-US" altLang="ko-KR" b="1" dirty="0">
                <a:solidFill>
                  <a:schemeClr val="accent1"/>
                </a:solidFill>
                <a:cs typeface="Arial" pitchFamily="34" charset="0"/>
              </a:rPr>
              <a:t>Culture Shock: </a:t>
            </a:r>
            <a:r>
              <a:rPr lang="en-US" altLang="ko-KR" dirty="0">
                <a:cs typeface="Arial" pitchFamily="34" charset="0"/>
              </a:rPr>
              <a:t>can be considered a deep learning experience that can lead to a high degree of self-awareness and personal growth.</a:t>
            </a:r>
          </a:p>
        </p:txBody>
      </p:sp>
    </p:spTree>
    <p:extLst>
      <p:ext uri="{BB962C8B-B14F-4D97-AF65-F5344CB8AC3E}">
        <p14:creationId xmlns:p14="http://schemas.microsoft.com/office/powerpoint/2010/main" val="74108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1"/>
          <p:cNvSpPr txBox="1">
            <a:spLocks/>
          </p:cNvSpPr>
          <p:nvPr/>
        </p:nvSpPr>
        <p:spPr>
          <a:xfrm>
            <a:off x="2693098" y="747564"/>
            <a:ext cx="6300192" cy="36004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a:r>
              <a:rPr lang="ar-IQ" sz="1800" dirty="0">
                <a:solidFill>
                  <a:schemeClr val="accent1"/>
                </a:solidFill>
              </a:rPr>
              <a:t>ماهي فوائد التكيف مع ثقافة اخرى؟</a:t>
            </a:r>
          </a:p>
          <a:p>
            <a:pPr algn="r"/>
            <a:endParaRPr lang="ar-IQ" sz="1800" dirty="0">
              <a:solidFill>
                <a:schemeClr val="accent1"/>
              </a:solidFill>
            </a:endParaRPr>
          </a:p>
          <a:p>
            <a:pPr algn="r"/>
            <a:r>
              <a:rPr lang="en-US" dirty="0"/>
              <a:t>	</a:t>
            </a:r>
          </a:p>
        </p:txBody>
      </p:sp>
      <p:sp>
        <p:nvSpPr>
          <p:cNvPr id="4" name="TextBox 4"/>
          <p:cNvSpPr txBox="1"/>
          <p:nvPr/>
        </p:nvSpPr>
        <p:spPr>
          <a:xfrm>
            <a:off x="2693098" y="1131590"/>
            <a:ext cx="6444208" cy="2092881"/>
          </a:xfrm>
          <a:prstGeom prst="rect">
            <a:avLst/>
          </a:prstGeom>
          <a:noFill/>
        </p:spPr>
        <p:txBody>
          <a:bodyPr wrap="square" rtlCol="0">
            <a:spAutoFit/>
          </a:bodyPr>
          <a:lstStyle/>
          <a:p>
            <a:pPr algn="r"/>
            <a:r>
              <a:rPr lang="ar-IQ" altLang="ko-KR" sz="1600" dirty="0">
                <a:solidFill>
                  <a:schemeClr val="accent1">
                    <a:lumMod val="75000"/>
                  </a:schemeClr>
                </a:solidFill>
                <a:cs typeface="Arial" pitchFamily="34" charset="0"/>
              </a:rPr>
              <a:t>تشمل فوائد التكيف الثقافي الناجح ما يلي :</a:t>
            </a:r>
          </a:p>
          <a:p>
            <a:pPr algn="r"/>
            <a:r>
              <a:rPr lang="ar-IQ" altLang="ko-KR" sz="1600" dirty="0">
                <a:cs typeface="Arial" pitchFamily="34" charset="0"/>
              </a:rPr>
              <a:t>                                                 </a:t>
            </a:r>
            <a:r>
              <a:rPr lang="en-US" altLang="ko-KR" sz="1200" dirty="0">
                <a:cs typeface="Arial" pitchFamily="34" charset="0"/>
              </a:rPr>
              <a:t>		</a:t>
            </a:r>
            <a:r>
              <a:rPr lang="ar-IQ" altLang="ko-KR" sz="1400" dirty="0">
                <a:cs typeface="Arial" pitchFamily="34" charset="0"/>
              </a:rPr>
              <a:t>• إحساس تام بالأمان.</a:t>
            </a:r>
          </a:p>
          <a:p>
            <a:pPr algn="r"/>
            <a:r>
              <a:rPr lang="ar-IQ" altLang="ko-KR" sz="1400" dirty="0">
                <a:cs typeface="Arial" pitchFamily="34" charset="0"/>
              </a:rPr>
              <a:t>• إمكانية تحقيق نجاح أكبر في مكان العمل.</a:t>
            </a:r>
          </a:p>
          <a:p>
            <a:pPr algn="r"/>
            <a:r>
              <a:rPr lang="ar-IQ" altLang="ko-KR" sz="1400" dirty="0">
                <a:cs typeface="Arial" pitchFamily="34" charset="0"/>
              </a:rPr>
              <a:t>• إمكانية إقامة علاقات ذات مغزى مع الناس من الثقافة.</a:t>
            </a:r>
          </a:p>
          <a:p>
            <a:pPr algn="r"/>
            <a:r>
              <a:rPr lang="ar-IQ" altLang="ko-KR" sz="1400" dirty="0">
                <a:cs typeface="Arial" pitchFamily="34" charset="0"/>
              </a:rPr>
              <a:t>• إمكانية الحصول على طلاقة في لغة البلد المضيف.</a:t>
            </a:r>
          </a:p>
          <a:p>
            <a:pPr algn="r"/>
            <a:r>
              <a:rPr lang="ar-IQ" altLang="ko-KR" sz="1400" dirty="0">
                <a:cs typeface="Arial" pitchFamily="34" charset="0"/>
              </a:rPr>
              <a:t>• فهم أعمق لثقافة المرء.</a:t>
            </a:r>
          </a:p>
          <a:p>
            <a:pPr algn="r"/>
            <a:r>
              <a:rPr lang="ar-IQ" altLang="ko-KR" sz="1400" dirty="0">
                <a:cs typeface="Arial" pitchFamily="34" charset="0"/>
              </a:rPr>
              <a:t>• فهم أعمق لنفسه.</a:t>
            </a:r>
          </a:p>
          <a:p>
            <a:pPr algn="r"/>
            <a:r>
              <a:rPr lang="ar-IQ" altLang="ko-KR" sz="1400" dirty="0">
                <a:cs typeface="Arial" pitchFamily="34" charset="0"/>
              </a:rPr>
              <a:t>الصدمة الثقافية: يمكن اعتبارها تجربة تعلم عميقة يمكن أن تؤدي إلى درجة عالية من الوعي الذاتي والنمو الشخصي.</a:t>
            </a:r>
            <a:endParaRPr lang="en-US" altLang="ko-KR" sz="1400" dirty="0">
              <a:cs typeface="Arial" pitchFamily="34" charset="0"/>
            </a:endParaRPr>
          </a:p>
        </p:txBody>
      </p:sp>
    </p:spTree>
    <p:extLst>
      <p:ext uri="{BB962C8B-B14F-4D97-AF65-F5344CB8AC3E}">
        <p14:creationId xmlns:p14="http://schemas.microsoft.com/office/powerpoint/2010/main" val="2943683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2067694"/>
            <a:ext cx="6444208" cy="1440160"/>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8025" y="341512"/>
            <a:ext cx="6443663" cy="48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0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sz="2000" dirty="0"/>
              <a:t>	</a:t>
            </a:r>
            <a:endParaRPr lang="ko-KR" alt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067694"/>
            <a:ext cx="3603625"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234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2699792" y="555526"/>
            <a:ext cx="6444208" cy="3416320"/>
          </a:xfrm>
          <a:prstGeom prst="rect">
            <a:avLst/>
          </a:prstGeom>
          <a:noFill/>
        </p:spPr>
        <p:txBody>
          <a:bodyPr wrap="square" rtlCol="0">
            <a:spAutoFit/>
          </a:bodyPr>
          <a:lstStyle/>
          <a:p>
            <a:r>
              <a:rPr lang="en-US" altLang="ko-KR" b="1" dirty="0">
                <a:solidFill>
                  <a:schemeClr val="accent1"/>
                </a:solidFill>
                <a:cs typeface="Arial" pitchFamily="34" charset="0"/>
              </a:rPr>
              <a:t>What cultural concept can EFL/ESL Teachers Teach Students?</a:t>
            </a:r>
          </a:p>
          <a:p>
            <a:r>
              <a:rPr lang="en-US" altLang="ko-KR" dirty="0">
                <a:cs typeface="Arial" pitchFamily="34" charset="0"/>
              </a:rPr>
              <a:t>Teachers can teach concepts that not only can bring about appreciation for people culture, the four concepts are:</a:t>
            </a:r>
          </a:p>
          <a:p>
            <a:r>
              <a:rPr lang="en-US" altLang="ko-KR" dirty="0">
                <a:cs typeface="Arial" pitchFamily="34" charset="0"/>
              </a:rPr>
              <a:t>	</a:t>
            </a:r>
          </a:p>
          <a:p>
            <a:r>
              <a:rPr lang="en-US" altLang="ko-KR" dirty="0">
                <a:cs typeface="Arial" pitchFamily="34" charset="0"/>
              </a:rPr>
              <a:t>•  Cross-cultural communication includes adapting behavior.</a:t>
            </a:r>
          </a:p>
          <a:p>
            <a:endParaRPr lang="en-US" altLang="ko-KR" dirty="0">
              <a:cs typeface="Arial" pitchFamily="34" charset="0"/>
            </a:endParaRPr>
          </a:p>
          <a:p>
            <a:r>
              <a:rPr lang="en-US" altLang="ko-KR" dirty="0">
                <a:cs typeface="Arial" pitchFamily="34" charset="0"/>
              </a:rPr>
              <a:t>•  Cross-cultural communication involves problem solving.</a:t>
            </a:r>
          </a:p>
          <a:p>
            <a:endParaRPr lang="en-US" altLang="ko-KR" dirty="0">
              <a:cs typeface="Arial" pitchFamily="34" charset="0"/>
            </a:endParaRPr>
          </a:p>
          <a:p>
            <a:r>
              <a:rPr lang="en-US" altLang="ko-KR" dirty="0">
                <a:cs typeface="Arial" pitchFamily="34" charset="0"/>
              </a:rPr>
              <a:t>•  To understand a culture, get to know individuals.</a:t>
            </a:r>
          </a:p>
          <a:p>
            <a:r>
              <a:rPr lang="en-US" altLang="ko-KR" dirty="0">
                <a:cs typeface="Arial" pitchFamily="34" charset="0"/>
              </a:rPr>
              <a:t>	</a:t>
            </a:r>
          </a:p>
          <a:p>
            <a:r>
              <a:rPr lang="en-US" altLang="ko-KR" dirty="0">
                <a:cs typeface="Arial" pitchFamily="34" charset="0"/>
              </a:rPr>
              <a:t>•  To understand another culture, study your own.</a:t>
            </a:r>
            <a:r>
              <a:rPr lang="en-US" altLang="ko-KR" dirty="0">
                <a:solidFill>
                  <a:schemeClr val="accent1"/>
                </a:solidFill>
                <a:cs typeface="Arial" pitchFamily="34" charset="0"/>
              </a:rPr>
              <a:t>	</a:t>
            </a:r>
          </a:p>
        </p:txBody>
      </p:sp>
    </p:spTree>
    <p:extLst>
      <p:ext uri="{BB962C8B-B14F-4D97-AF65-F5344CB8AC3E}">
        <p14:creationId xmlns:p14="http://schemas.microsoft.com/office/powerpoint/2010/main" val="1124351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123478"/>
            <a:ext cx="6336704" cy="936104"/>
          </a:xfrm>
        </p:spPr>
        <p:txBody>
          <a:bodyPr/>
          <a:lstStyle/>
          <a:p>
            <a:pPr algn="r"/>
            <a:r>
              <a:rPr lang="ar-IQ" sz="1800" dirty="0">
                <a:solidFill>
                  <a:schemeClr val="accent1">
                    <a:lumMod val="75000"/>
                  </a:schemeClr>
                </a:solidFill>
              </a:rPr>
              <a:t>ما المفهوم الثقافي الذي يمكن لمدرسي اللغة الانجليزية لغة اجنبية/ لغة ثانية  تعليمه </a:t>
            </a:r>
          </a:p>
          <a:p>
            <a:pPr algn="r"/>
            <a:r>
              <a:rPr lang="ar-IQ" sz="1800" dirty="0">
                <a:solidFill>
                  <a:schemeClr val="accent1">
                    <a:lumMod val="75000"/>
                  </a:schemeClr>
                </a:solidFill>
              </a:rPr>
              <a:t>للطلاب؟</a:t>
            </a:r>
            <a:endParaRPr lang="en-US" sz="1800" dirty="0">
              <a:solidFill>
                <a:schemeClr val="accent1">
                  <a:lumMod val="75000"/>
                </a:schemeClr>
              </a:solidFill>
            </a:endParaRPr>
          </a:p>
          <a:p>
            <a:pPr algn="r"/>
            <a:endParaRPr lang="en-US" sz="1800" dirty="0"/>
          </a:p>
        </p:txBody>
      </p:sp>
      <p:sp>
        <p:nvSpPr>
          <p:cNvPr id="4" name="TextBox 4"/>
          <p:cNvSpPr txBox="1"/>
          <p:nvPr/>
        </p:nvSpPr>
        <p:spPr>
          <a:xfrm>
            <a:off x="2664498" y="699542"/>
            <a:ext cx="6444208" cy="2585323"/>
          </a:xfrm>
          <a:prstGeom prst="rect">
            <a:avLst/>
          </a:prstGeom>
          <a:noFill/>
        </p:spPr>
        <p:txBody>
          <a:bodyPr wrap="square" rtlCol="0">
            <a:spAutoFit/>
          </a:bodyPr>
          <a:lstStyle/>
          <a:p>
            <a:pPr algn="r"/>
            <a:r>
              <a:rPr lang="ar-IQ" altLang="ko-KR" dirty="0">
                <a:cs typeface="Arial" pitchFamily="34" charset="0"/>
              </a:rPr>
              <a:t>يمكن للمعلمين تدريس المفاهيم التي لا يمكنها فقط أن تحقق التقدير لثقافة الناس ، </a:t>
            </a:r>
          </a:p>
          <a:p>
            <a:pPr algn="r"/>
            <a:r>
              <a:rPr lang="ar-IQ" altLang="ko-KR" dirty="0">
                <a:cs typeface="Arial" pitchFamily="34" charset="0"/>
              </a:rPr>
              <a:t>والمفاهيم الأربعة هي:</a:t>
            </a:r>
          </a:p>
          <a:p>
            <a:pPr algn="r"/>
            <a:r>
              <a:rPr lang="ar-IQ" altLang="ko-KR" dirty="0">
                <a:cs typeface="Arial" pitchFamily="34" charset="0"/>
              </a:rPr>
              <a:t>• التواصل عبر الثقافات يشمل تكييف السلوك.</a:t>
            </a:r>
          </a:p>
          <a:p>
            <a:pPr algn="r"/>
            <a:endParaRPr lang="ar-IQ" altLang="ko-KR" dirty="0">
              <a:cs typeface="Arial" pitchFamily="34" charset="0"/>
            </a:endParaRPr>
          </a:p>
          <a:p>
            <a:pPr algn="r"/>
            <a:r>
              <a:rPr lang="ar-IQ" altLang="ko-KR" dirty="0">
                <a:cs typeface="Arial" pitchFamily="34" charset="0"/>
              </a:rPr>
              <a:t>• التواصل عبر الثقافات ينطوي على حل المشكلات.</a:t>
            </a:r>
          </a:p>
          <a:p>
            <a:pPr algn="r"/>
            <a:endParaRPr lang="ar-IQ" altLang="ko-KR" dirty="0">
              <a:cs typeface="Arial" pitchFamily="34" charset="0"/>
            </a:endParaRPr>
          </a:p>
          <a:p>
            <a:pPr algn="r"/>
            <a:r>
              <a:rPr lang="ar-IQ" altLang="ko-KR" dirty="0">
                <a:cs typeface="Arial" pitchFamily="34" charset="0"/>
              </a:rPr>
              <a:t>• لفهم الثقافة ، تعرف على الأفراد.</a:t>
            </a:r>
          </a:p>
          <a:p>
            <a:pPr algn="r"/>
            <a:endParaRPr lang="ar-IQ" altLang="ko-KR" dirty="0">
              <a:cs typeface="Arial" pitchFamily="34" charset="0"/>
            </a:endParaRPr>
          </a:p>
          <a:p>
            <a:pPr algn="r"/>
            <a:r>
              <a:rPr lang="ar-IQ" altLang="ko-KR" dirty="0">
                <a:cs typeface="Arial" pitchFamily="34" charset="0"/>
              </a:rPr>
              <a:t>• لفهم ثقافة أخرى ، ادرس ثقافتك.</a:t>
            </a:r>
            <a:endParaRPr lang="en-US" altLang="ko-KR" dirty="0">
              <a:cs typeface="Arial" pitchFamily="34" charset="0"/>
            </a:endParaRPr>
          </a:p>
        </p:txBody>
      </p:sp>
    </p:spTree>
    <p:extLst>
      <p:ext uri="{BB962C8B-B14F-4D97-AF65-F5344CB8AC3E}">
        <p14:creationId xmlns:p14="http://schemas.microsoft.com/office/powerpoint/2010/main" val="3812297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0"/>
            <a:ext cx="6588224" cy="1440160"/>
          </a:xfrm>
        </p:spPr>
        <p:txBody>
          <a:bodyPr/>
          <a:lstStyle/>
          <a:p>
            <a:r>
              <a:rPr lang="en-US" sz="1800" b="1" dirty="0">
                <a:solidFill>
                  <a:schemeClr val="accent1">
                    <a:lumMod val="75000"/>
                  </a:schemeClr>
                </a:solidFill>
              </a:rPr>
              <a:t>Cross-cultural communication includes adapting behavior</a:t>
            </a:r>
            <a:r>
              <a:rPr lang="en-US" sz="1800" dirty="0"/>
              <a:t>	</a:t>
            </a:r>
            <a:r>
              <a:rPr lang="en-US" dirty="0"/>
              <a:t>	</a:t>
            </a:r>
          </a:p>
        </p:txBody>
      </p:sp>
      <p:sp>
        <p:nvSpPr>
          <p:cNvPr id="3" name="TextBox 4"/>
          <p:cNvSpPr txBox="1"/>
          <p:nvPr/>
        </p:nvSpPr>
        <p:spPr>
          <a:xfrm>
            <a:off x="2699792" y="555526"/>
            <a:ext cx="6444208" cy="3416320"/>
          </a:xfrm>
          <a:prstGeom prst="rect">
            <a:avLst/>
          </a:prstGeom>
          <a:noFill/>
        </p:spPr>
        <p:txBody>
          <a:bodyPr wrap="square" rtlCol="0">
            <a:spAutoFit/>
          </a:bodyPr>
          <a:lstStyle/>
          <a:p>
            <a:r>
              <a:rPr lang="en-US" altLang="ko-KR" b="1" dirty="0">
                <a:solidFill>
                  <a:schemeClr val="accent1"/>
                </a:solidFill>
                <a:cs typeface="Arial" pitchFamily="34" charset="0"/>
              </a:rPr>
              <a:t>Nonverbal Behavior across cultural </a:t>
            </a:r>
            <a:endParaRPr lang="en-US" altLang="ko-KR" dirty="0">
              <a:cs typeface="Arial" pitchFamily="34" charset="0"/>
            </a:endParaRPr>
          </a:p>
          <a:p>
            <a:r>
              <a:rPr lang="en-US" altLang="ko-KR" dirty="0">
                <a:cs typeface="Arial" pitchFamily="34" charset="0"/>
              </a:rPr>
              <a:t>Kinesics	(facial expressions, gaze and eye management, gestures ,touch and posture, movement).</a:t>
            </a:r>
          </a:p>
          <a:p>
            <a:endParaRPr lang="en-US" altLang="ko-KR" dirty="0">
              <a:cs typeface="Arial" pitchFamily="34" charset="0"/>
            </a:endParaRPr>
          </a:p>
          <a:p>
            <a:r>
              <a:rPr lang="en-US" altLang="ko-KR" b="1" dirty="0">
                <a:solidFill>
                  <a:schemeClr val="accent1"/>
                </a:solidFill>
                <a:cs typeface="Arial" pitchFamily="34" charset="0"/>
              </a:rPr>
              <a:t>Cross-cultural communication</a:t>
            </a:r>
            <a:endParaRPr lang="en-US" altLang="ko-KR" dirty="0">
              <a:solidFill>
                <a:schemeClr val="accent1"/>
              </a:solidFill>
              <a:cs typeface="Arial" pitchFamily="34" charset="0"/>
            </a:endParaRPr>
          </a:p>
          <a:p>
            <a:r>
              <a:rPr lang="en-US" altLang="ko-KR" dirty="0">
                <a:solidFill>
                  <a:schemeClr val="accent1"/>
                </a:solidFill>
                <a:cs typeface="Arial" pitchFamily="34" charset="0"/>
              </a:rPr>
              <a:t> </a:t>
            </a:r>
            <a:r>
              <a:rPr lang="en-US" altLang="ko-KR" dirty="0">
                <a:cs typeface="Arial" pitchFamily="34" charset="0"/>
              </a:rPr>
              <a:t>Proxemics (the use of space, such	as the distance people sit or stand	from each other.</a:t>
            </a:r>
          </a:p>
          <a:p>
            <a:endParaRPr lang="en-US" altLang="ko-KR" dirty="0">
              <a:cs typeface="Arial" pitchFamily="34" charset="0"/>
            </a:endParaRPr>
          </a:p>
          <a:p>
            <a:r>
              <a:rPr lang="en-US" altLang="ko-KR" b="1" dirty="0">
                <a:solidFill>
                  <a:schemeClr val="accent1"/>
                </a:solidFill>
                <a:cs typeface="Arial" pitchFamily="34" charset="0"/>
              </a:rPr>
              <a:t>Socio-cultural Behaviors across Cultural</a:t>
            </a:r>
            <a:endParaRPr lang="en-US" altLang="ko-KR" dirty="0">
              <a:solidFill>
                <a:schemeClr val="accent1"/>
              </a:solidFill>
              <a:cs typeface="Arial" pitchFamily="34" charset="0"/>
            </a:endParaRPr>
          </a:p>
          <a:p>
            <a:r>
              <a:rPr lang="en-US" altLang="ko-KR" dirty="0">
                <a:cs typeface="Arial" pitchFamily="34" charset="0"/>
              </a:rPr>
              <a:t>The appropriate ways people interact in social setting (apologize, make	promises, show regret, request, give gifts..etc..)</a:t>
            </a:r>
            <a:r>
              <a:rPr lang="en-US" altLang="ko-KR" dirty="0">
                <a:solidFill>
                  <a:schemeClr val="accent1"/>
                </a:solidFill>
                <a:cs typeface="Arial" pitchFamily="34" charset="0"/>
              </a:rPr>
              <a:t>		</a:t>
            </a:r>
          </a:p>
        </p:txBody>
      </p:sp>
    </p:spTree>
    <p:extLst>
      <p:ext uri="{BB962C8B-B14F-4D97-AF65-F5344CB8AC3E}">
        <p14:creationId xmlns:p14="http://schemas.microsoft.com/office/powerpoint/2010/main" val="530820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2675046" y="555526"/>
            <a:ext cx="6444208" cy="369332"/>
          </a:xfrm>
          <a:prstGeom prst="rect">
            <a:avLst/>
          </a:prstGeom>
          <a:noFill/>
        </p:spPr>
        <p:txBody>
          <a:bodyPr wrap="square" rtlCol="0">
            <a:spAutoFit/>
          </a:bodyPr>
          <a:lstStyle/>
          <a:p>
            <a:pPr algn="r"/>
            <a:r>
              <a:rPr lang="en-US" altLang="ko-KR" dirty="0">
                <a:solidFill>
                  <a:schemeClr val="accent1"/>
                </a:solidFill>
                <a:cs typeface="Arial" pitchFamily="34" charset="0"/>
              </a:rPr>
              <a:t>		</a:t>
            </a:r>
          </a:p>
        </p:txBody>
      </p:sp>
      <p:sp>
        <p:nvSpPr>
          <p:cNvPr id="4" name="مستطيل 3"/>
          <p:cNvSpPr/>
          <p:nvPr/>
        </p:nvSpPr>
        <p:spPr>
          <a:xfrm>
            <a:off x="2771800" y="1059582"/>
            <a:ext cx="5868144" cy="2585323"/>
          </a:xfrm>
          <a:prstGeom prst="rect">
            <a:avLst/>
          </a:prstGeom>
        </p:spPr>
        <p:txBody>
          <a:bodyPr wrap="square">
            <a:spAutoFit/>
          </a:bodyPr>
          <a:lstStyle/>
          <a:p>
            <a:pPr algn="r"/>
            <a:r>
              <a:rPr lang="ar-IQ" b="1" dirty="0"/>
              <a:t>السلوك غير اللفظي عبر الثقافات</a:t>
            </a:r>
          </a:p>
          <a:p>
            <a:pPr algn="r"/>
            <a:r>
              <a:rPr lang="ar-IQ" dirty="0"/>
              <a:t>علم الحركة (تعابير الوجه ، النظرة وإدارة العين ، الإيماءات ، اللمس والحركة).</a:t>
            </a:r>
          </a:p>
          <a:p>
            <a:pPr algn="r"/>
            <a:r>
              <a:rPr lang="ar-IQ" dirty="0"/>
              <a:t>التواصل بين الثقافات</a:t>
            </a:r>
          </a:p>
          <a:p>
            <a:pPr algn="r"/>
            <a:r>
              <a:rPr lang="ar-IQ" dirty="0"/>
              <a:t>استخدام الفضاء ، مثل المسافة التي يجلس الناس أو يقفون فيها من بعضهم </a:t>
            </a:r>
          </a:p>
          <a:p>
            <a:pPr algn="r"/>
            <a:r>
              <a:rPr lang="ar-IQ" dirty="0">
                <a:solidFill>
                  <a:prstClr val="black"/>
                </a:solidFill>
              </a:rPr>
              <a:t>  </a:t>
            </a:r>
            <a:r>
              <a:rPr lang="ar-IQ" dirty="0"/>
              <a:t>البعض.</a:t>
            </a:r>
          </a:p>
          <a:p>
            <a:pPr algn="r"/>
            <a:r>
              <a:rPr lang="ar-IQ" dirty="0"/>
              <a:t>السلوكيات الاجتماعية والثقافية عبر الوسط الثقافي.</a:t>
            </a:r>
          </a:p>
          <a:p>
            <a:pPr algn="r"/>
            <a:r>
              <a:rPr lang="ar-IQ" dirty="0"/>
              <a:t>الطرق المناسبة التي يتفاعل بها الناس في البيئة الاجتماعية (اعتذر ، قدم </a:t>
            </a:r>
            <a:endParaRPr lang="en-US" dirty="0"/>
          </a:p>
          <a:p>
            <a:pPr algn="r"/>
            <a:r>
              <a:rPr lang="ar-IQ" dirty="0"/>
              <a:t>الوعود ، أظهر الندم ، اطلب ، قدم الهدايا ... الخ)</a:t>
            </a:r>
            <a:endParaRPr lang="en-US" dirty="0"/>
          </a:p>
        </p:txBody>
      </p:sp>
      <p:sp>
        <p:nvSpPr>
          <p:cNvPr id="5" name="عنصر نائب للنص 1"/>
          <p:cNvSpPr txBox="1">
            <a:spLocks/>
          </p:cNvSpPr>
          <p:nvPr/>
        </p:nvSpPr>
        <p:spPr>
          <a:xfrm>
            <a:off x="2699792" y="0"/>
            <a:ext cx="6588224"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a:r>
              <a:rPr lang="ar-IQ" sz="1800" b="1" dirty="0">
                <a:solidFill>
                  <a:schemeClr val="accent1"/>
                </a:solidFill>
              </a:rPr>
              <a:t>يشمل التواصل بين الثقافات تكييف السلوك</a:t>
            </a:r>
            <a:r>
              <a:rPr lang="en-US" dirty="0"/>
              <a:t>	</a:t>
            </a:r>
          </a:p>
        </p:txBody>
      </p:sp>
    </p:spTree>
    <p:extLst>
      <p:ext uri="{BB962C8B-B14F-4D97-AF65-F5344CB8AC3E}">
        <p14:creationId xmlns:p14="http://schemas.microsoft.com/office/powerpoint/2010/main" val="4210302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1"/>
          <p:cNvSpPr txBox="1">
            <a:spLocks/>
          </p:cNvSpPr>
          <p:nvPr/>
        </p:nvSpPr>
        <p:spPr>
          <a:xfrm>
            <a:off x="2699792" y="0"/>
            <a:ext cx="6588224"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	</a:t>
            </a:r>
            <a:r>
              <a:rPr lang="en-US" dirty="0"/>
              <a:t>	</a:t>
            </a:r>
          </a:p>
        </p:txBody>
      </p:sp>
      <p:sp>
        <p:nvSpPr>
          <p:cNvPr id="4" name="TextBox 4"/>
          <p:cNvSpPr txBox="1"/>
          <p:nvPr/>
        </p:nvSpPr>
        <p:spPr>
          <a:xfrm>
            <a:off x="2699792" y="93861"/>
            <a:ext cx="6444208" cy="4832092"/>
          </a:xfrm>
          <a:prstGeom prst="rect">
            <a:avLst/>
          </a:prstGeom>
          <a:noFill/>
        </p:spPr>
        <p:txBody>
          <a:bodyPr wrap="square" rtlCol="0">
            <a:spAutoFit/>
          </a:bodyPr>
          <a:lstStyle/>
          <a:p>
            <a:r>
              <a:rPr lang="en-US" altLang="ko-KR" b="1" dirty="0">
                <a:solidFill>
                  <a:schemeClr val="accent1">
                    <a:lumMod val="50000"/>
                  </a:schemeClr>
                </a:solidFill>
                <a:cs typeface="Arial" pitchFamily="34" charset="0"/>
              </a:rPr>
              <a:t>According to Edward T. Hall, middle-class	white Americans use space according to the following distance definitions :</a:t>
            </a:r>
          </a:p>
          <a:p>
            <a:r>
              <a:rPr lang="en-US" altLang="ko-KR" sz="1600" b="1" dirty="0">
                <a:solidFill>
                  <a:schemeClr val="accent1"/>
                </a:solidFill>
                <a:cs typeface="Arial" pitchFamily="34" charset="0"/>
              </a:rPr>
              <a:t>Intimate Distance</a:t>
            </a:r>
          </a:p>
          <a:p>
            <a:r>
              <a:rPr lang="en-US" altLang="ko-KR" sz="1400" dirty="0">
                <a:cs typeface="Arial" pitchFamily="34" charset="0"/>
              </a:rPr>
              <a:t>• From body contact to a separation space18 inches.	</a:t>
            </a:r>
          </a:p>
          <a:p>
            <a:r>
              <a:rPr lang="en-US" altLang="ko-KR" sz="1400" dirty="0">
                <a:cs typeface="Arial" pitchFamily="34" charset="0"/>
              </a:rPr>
              <a:t>• Emotionally charged zone (sharing protecting ,comforting ).</a:t>
            </a:r>
          </a:p>
          <a:p>
            <a:r>
              <a:rPr lang="en-US" altLang="ko-KR" sz="1600" b="1" dirty="0">
                <a:solidFill>
                  <a:schemeClr val="accent1"/>
                </a:solidFill>
                <a:cs typeface="Arial" pitchFamily="34" charset="0"/>
              </a:rPr>
              <a:t>Personal distance</a:t>
            </a:r>
          </a:p>
          <a:p>
            <a:r>
              <a:rPr lang="en-US" altLang="ko-KR" sz="1400" dirty="0">
                <a:cs typeface="Arial" pitchFamily="34" charset="0"/>
              </a:rPr>
              <a:t>• From one and one-half to four feet.		</a:t>
            </a:r>
          </a:p>
          <a:p>
            <a:r>
              <a:rPr lang="en-US" altLang="ko-KR" sz="1400" dirty="0">
                <a:cs typeface="Arial" pitchFamily="34" charset="0"/>
              </a:rPr>
              <a:t>• Used for informal contact between friends.		</a:t>
            </a:r>
          </a:p>
          <a:p>
            <a:r>
              <a:rPr lang="en-US" altLang="ko-KR" sz="1400" dirty="0">
                <a:cs typeface="Arial" pitchFamily="34" charset="0"/>
              </a:rPr>
              <a:t>• “A small protective sphere or bubble” that separates one person from another.</a:t>
            </a:r>
          </a:p>
          <a:p>
            <a:r>
              <a:rPr lang="en-US" altLang="ko-KR" sz="1600" b="1" dirty="0">
                <a:solidFill>
                  <a:schemeClr val="accent1"/>
                </a:solidFill>
                <a:cs typeface="Arial" pitchFamily="34" charset="0"/>
              </a:rPr>
              <a:t>Social distance</a:t>
            </a:r>
          </a:p>
          <a:p>
            <a:r>
              <a:rPr lang="en-US" altLang="ko-KR" sz="1400" dirty="0">
                <a:cs typeface="Arial" pitchFamily="34" charset="0"/>
              </a:rPr>
              <a:t>• From 4 to 12 feet.	</a:t>
            </a:r>
          </a:p>
          <a:p>
            <a:r>
              <a:rPr lang="en-US" altLang="ko-KR" sz="1400" dirty="0">
                <a:cs typeface="Arial" pitchFamily="34" charset="0"/>
              </a:rPr>
              <a:t>• The casual interaction distance between acquaintances and strangers.</a:t>
            </a:r>
          </a:p>
          <a:p>
            <a:r>
              <a:rPr lang="en-US" altLang="ko-KR" sz="1400" dirty="0">
                <a:cs typeface="Arial" pitchFamily="34" charset="0"/>
              </a:rPr>
              <a:t>• Use in business meetings, classrooms, and impersonal social affairs</a:t>
            </a:r>
            <a:r>
              <a:rPr lang="en-US" altLang="ko-KR" sz="1600" dirty="0">
                <a:cs typeface="Arial" pitchFamily="34" charset="0"/>
              </a:rPr>
              <a:t>.</a:t>
            </a:r>
          </a:p>
          <a:p>
            <a:r>
              <a:rPr lang="en-US" altLang="ko-KR" b="1" dirty="0">
                <a:solidFill>
                  <a:schemeClr val="accent1"/>
                </a:solidFill>
                <a:cs typeface="Arial" pitchFamily="34" charset="0"/>
              </a:rPr>
              <a:t>Public distance</a:t>
            </a:r>
          </a:p>
          <a:p>
            <a:r>
              <a:rPr lang="en-US" altLang="ko-KR" sz="1400" dirty="0">
                <a:cs typeface="Arial" pitchFamily="34" charset="0"/>
              </a:rPr>
              <a:t>• Between	12 and 25	 feet.		</a:t>
            </a:r>
          </a:p>
          <a:p>
            <a:r>
              <a:rPr lang="en-US" altLang="ko-KR" sz="1400" dirty="0">
                <a:cs typeface="Arial" pitchFamily="34" charset="0"/>
              </a:rPr>
              <a:t>• A cool interaction distance used for one-way communication from speakers to audience.	</a:t>
            </a:r>
          </a:p>
          <a:p>
            <a:r>
              <a:rPr lang="en-US" altLang="ko-KR" sz="1400" dirty="0">
                <a:cs typeface="Arial" pitchFamily="34" charset="0"/>
              </a:rPr>
              <a:t>• Necessitates a louder voice, stylizes gestures, and more distinct enunciation.</a:t>
            </a:r>
            <a:r>
              <a:rPr lang="en-US" altLang="ko-KR" b="1" dirty="0">
                <a:cs typeface="Arial" pitchFamily="34" charset="0"/>
              </a:rPr>
              <a:t>		</a:t>
            </a:r>
            <a:r>
              <a:rPr lang="en-US" altLang="ko-KR" dirty="0">
                <a:cs typeface="Arial" pitchFamily="34" charset="0"/>
              </a:rPr>
              <a:t>	</a:t>
            </a:r>
            <a:r>
              <a:rPr lang="en-US" altLang="ko-KR" b="1" dirty="0">
                <a:solidFill>
                  <a:schemeClr val="accent6"/>
                </a:solidFill>
                <a:cs typeface="Arial" pitchFamily="34" charset="0"/>
              </a:rPr>
              <a:t>	</a:t>
            </a:r>
          </a:p>
        </p:txBody>
      </p:sp>
    </p:spTree>
    <p:extLst>
      <p:ext uri="{BB962C8B-B14F-4D97-AF65-F5344CB8AC3E}">
        <p14:creationId xmlns:p14="http://schemas.microsoft.com/office/powerpoint/2010/main" val="3967999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p:cNvSpPr txBox="1"/>
          <p:nvPr/>
        </p:nvSpPr>
        <p:spPr>
          <a:xfrm>
            <a:off x="2699792" y="93861"/>
            <a:ext cx="6444208" cy="4616648"/>
          </a:xfrm>
          <a:prstGeom prst="rect">
            <a:avLst/>
          </a:prstGeom>
          <a:noFill/>
        </p:spPr>
        <p:txBody>
          <a:bodyPr wrap="square" rtlCol="0">
            <a:spAutoFit/>
          </a:bodyPr>
          <a:lstStyle/>
          <a:p>
            <a:pPr algn="r"/>
            <a:r>
              <a:rPr lang="en-US" altLang="ko-KR" b="1" dirty="0">
                <a:cs typeface="Arial" pitchFamily="34" charset="0"/>
              </a:rPr>
              <a:t>	</a:t>
            </a:r>
            <a:r>
              <a:rPr lang="ar-IQ" altLang="ko-KR" sz="1600" b="1" dirty="0">
                <a:solidFill>
                  <a:schemeClr val="accent1"/>
                </a:solidFill>
                <a:cs typeface="Arial" pitchFamily="34" charset="0"/>
              </a:rPr>
              <a:t>وفقًا لإدوارد ت. هول ، يستخدم الأمريكيون البيض من الطبقة المتوسطة المساحة وفقًا لتعريفات المسافة التالية:</a:t>
            </a:r>
          </a:p>
          <a:p>
            <a:pPr algn="r"/>
            <a:r>
              <a:rPr lang="ar-IQ" altLang="ko-KR" sz="1600" b="1" dirty="0">
                <a:cs typeface="Arial" pitchFamily="34" charset="0"/>
              </a:rPr>
              <a:t>المسافة الحميمة</a:t>
            </a:r>
          </a:p>
          <a:p>
            <a:pPr algn="r"/>
            <a:r>
              <a:rPr lang="ar-IQ" altLang="ko-KR" sz="1600" dirty="0">
                <a:cs typeface="Arial" pitchFamily="34" charset="0"/>
              </a:rPr>
              <a:t>• من ملامسة الجسم لمساحة الفصل 18 بوصة.</a:t>
            </a:r>
          </a:p>
          <a:p>
            <a:pPr algn="r"/>
            <a:r>
              <a:rPr lang="ar-IQ" altLang="ko-KR" sz="1600" dirty="0">
                <a:cs typeface="Arial" pitchFamily="34" charset="0"/>
              </a:rPr>
              <a:t>• منطقة مشحونة عاطفيا (تقاسم الحماية والراحة).</a:t>
            </a:r>
          </a:p>
          <a:p>
            <a:pPr algn="r"/>
            <a:r>
              <a:rPr lang="ar-IQ" altLang="ko-KR" sz="1600" dirty="0">
                <a:cs typeface="Arial" pitchFamily="34" charset="0"/>
              </a:rPr>
              <a:t>المسافة الشخصية</a:t>
            </a:r>
          </a:p>
          <a:p>
            <a:pPr algn="r"/>
            <a:r>
              <a:rPr lang="ar-IQ" altLang="ko-KR" sz="1600" dirty="0">
                <a:cs typeface="Arial" pitchFamily="34" charset="0"/>
              </a:rPr>
              <a:t>• من قدم ونصف إلى أربعة أقدام.</a:t>
            </a:r>
          </a:p>
          <a:p>
            <a:pPr algn="r"/>
            <a:r>
              <a:rPr lang="ar-IQ" altLang="ko-KR" sz="1600" dirty="0">
                <a:cs typeface="Arial" pitchFamily="34" charset="0"/>
              </a:rPr>
              <a:t>• يستخدم للاتصال غير الرسمي بين الأصدقاء.</a:t>
            </a:r>
          </a:p>
          <a:p>
            <a:pPr algn="r"/>
            <a:r>
              <a:rPr lang="ar-IQ" altLang="ko-KR" sz="1600" dirty="0">
                <a:cs typeface="Arial" pitchFamily="34" charset="0"/>
              </a:rPr>
              <a:t>• "كرة أو فقاعة واقية صغيرة" تفصل بين شخص وآخر.</a:t>
            </a:r>
          </a:p>
          <a:p>
            <a:pPr algn="r"/>
            <a:r>
              <a:rPr lang="ar-IQ" altLang="ko-KR" sz="1600" b="1" dirty="0">
                <a:cs typeface="Arial" pitchFamily="34" charset="0"/>
              </a:rPr>
              <a:t>المسافة الاجتماعية</a:t>
            </a:r>
          </a:p>
          <a:p>
            <a:pPr algn="r"/>
            <a:r>
              <a:rPr lang="ar-IQ" altLang="ko-KR" sz="1600" dirty="0">
                <a:cs typeface="Arial" pitchFamily="34" charset="0"/>
              </a:rPr>
              <a:t>• من 4 إلى 12 قدم.</a:t>
            </a:r>
          </a:p>
          <a:p>
            <a:pPr algn="r"/>
            <a:r>
              <a:rPr lang="ar-IQ" altLang="ko-KR" sz="1600" dirty="0">
                <a:cs typeface="Arial" pitchFamily="34" charset="0"/>
              </a:rPr>
              <a:t>• مسافة التفاعل العرضي بين المعارف والغرباء.</a:t>
            </a:r>
          </a:p>
          <a:p>
            <a:pPr algn="r"/>
            <a:r>
              <a:rPr lang="ar-IQ" altLang="ko-KR" sz="1600" dirty="0">
                <a:cs typeface="Arial" pitchFamily="34" charset="0"/>
              </a:rPr>
              <a:t>• الاستخدام في اجتماعات العمل والفصول الدراسية والشؤون الاجتماعية غير الشخصية.</a:t>
            </a:r>
          </a:p>
          <a:p>
            <a:pPr algn="r"/>
            <a:r>
              <a:rPr lang="ar-IQ" altLang="ko-KR" sz="1600" dirty="0">
                <a:cs typeface="Arial" pitchFamily="34" charset="0"/>
              </a:rPr>
              <a:t>المسافة العامة</a:t>
            </a:r>
          </a:p>
          <a:p>
            <a:pPr algn="r"/>
            <a:r>
              <a:rPr lang="ar-IQ" altLang="ko-KR" sz="1600" dirty="0">
                <a:cs typeface="Arial" pitchFamily="34" charset="0"/>
              </a:rPr>
              <a:t>• ما بين 12 و 25 قدم.</a:t>
            </a:r>
          </a:p>
          <a:p>
            <a:pPr algn="r"/>
            <a:r>
              <a:rPr lang="ar-IQ" altLang="ko-KR" sz="1600" dirty="0">
                <a:cs typeface="Arial" pitchFamily="34" charset="0"/>
              </a:rPr>
              <a:t>• مسافة تفاعل رائعة تستخدم للتواصل في اتجاه واحد من المتحدثين إلى الجمهور.</a:t>
            </a:r>
          </a:p>
          <a:p>
            <a:pPr algn="r"/>
            <a:r>
              <a:rPr lang="ar-IQ" altLang="ko-KR" sz="1600" dirty="0">
                <a:cs typeface="Arial" pitchFamily="34" charset="0"/>
              </a:rPr>
              <a:t> • يتطلب صوتًا أعلى ، ويجسد الإيماءات ، وبنطق أكثر تميزًا  .                            </a:t>
            </a:r>
            <a:r>
              <a:rPr lang="en-US" altLang="ko-KR" sz="1600" dirty="0">
                <a:cs typeface="Arial" pitchFamily="34" charset="0"/>
              </a:rPr>
              <a:t>	</a:t>
            </a:r>
            <a:r>
              <a:rPr lang="en-US" altLang="ko-KR" dirty="0">
                <a:cs typeface="Arial" pitchFamily="34" charset="0"/>
              </a:rPr>
              <a:t>	</a:t>
            </a:r>
            <a:r>
              <a:rPr lang="en-US" altLang="ko-KR" b="1" dirty="0">
                <a:solidFill>
                  <a:schemeClr val="accent6"/>
                </a:solidFill>
                <a:cs typeface="Arial" pitchFamily="34" charset="0"/>
              </a:rPr>
              <a:t>	</a:t>
            </a:r>
          </a:p>
        </p:txBody>
      </p:sp>
    </p:spTree>
    <p:extLst>
      <p:ext uri="{BB962C8B-B14F-4D97-AF65-F5344CB8AC3E}">
        <p14:creationId xmlns:p14="http://schemas.microsoft.com/office/powerpoint/2010/main" val="352015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27784" y="1131590"/>
            <a:ext cx="6192688" cy="1440160"/>
          </a:xfrm>
        </p:spPr>
        <p:txBody>
          <a:bodyPr/>
          <a:lstStyle/>
          <a:p>
            <a:r>
              <a:rPr lang="en-US" sz="2000" b="1" dirty="0">
                <a:solidFill>
                  <a:schemeClr val="accent1"/>
                </a:solidFill>
              </a:rPr>
              <a:t>What problems do Some EFL/ESL teachers have related	to culture and language teaching and </a:t>
            </a:r>
          </a:p>
          <a:p>
            <a:r>
              <a:rPr lang="en-US" sz="2000" b="1" dirty="0">
                <a:solidFill>
                  <a:schemeClr val="accent1"/>
                </a:solidFill>
              </a:rPr>
              <a:t>learning?</a:t>
            </a:r>
          </a:p>
          <a:p>
            <a:r>
              <a:rPr lang="en-US" sz="2000" b="1" dirty="0">
                <a:solidFill>
                  <a:schemeClr val="tx1"/>
                </a:solidFill>
              </a:rPr>
              <a:t>Problems some EFL/ESL teachers face include</a:t>
            </a:r>
          </a:p>
          <a:p>
            <a:r>
              <a:rPr lang="en-US" sz="2000" b="1" dirty="0">
                <a:solidFill>
                  <a:schemeClr val="tx1"/>
                </a:solidFill>
              </a:rPr>
              <a:t>the following:</a:t>
            </a:r>
            <a:r>
              <a:rPr lang="en-US" sz="2000" dirty="0">
                <a:solidFill>
                  <a:schemeClr val="tx1"/>
                </a:solidFill>
              </a:rPr>
              <a:t>	</a:t>
            </a:r>
          </a:p>
          <a:p>
            <a:r>
              <a:rPr lang="en-US" sz="2000" dirty="0">
                <a:solidFill>
                  <a:schemeClr val="tx1"/>
                </a:solidFill>
              </a:rPr>
              <a:t>•  The “I can’t seem to adjust” problem.	</a:t>
            </a:r>
          </a:p>
          <a:p>
            <a:r>
              <a:rPr lang="en-US" sz="2000" dirty="0">
                <a:solidFill>
                  <a:schemeClr val="tx1"/>
                </a:solidFill>
              </a:rPr>
              <a:t>•  The “learning the language of the host	country” </a:t>
            </a:r>
          </a:p>
          <a:p>
            <a:r>
              <a:rPr lang="en-US" sz="2000" dirty="0">
                <a:solidFill>
                  <a:schemeClr val="tx1"/>
                </a:solidFill>
              </a:rPr>
              <a:t>problem.</a:t>
            </a:r>
          </a:p>
        </p:txBody>
      </p:sp>
    </p:spTree>
    <p:extLst>
      <p:ext uri="{BB962C8B-B14F-4D97-AF65-F5344CB8AC3E}">
        <p14:creationId xmlns:p14="http://schemas.microsoft.com/office/powerpoint/2010/main" val="2264241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US"/>
          </a:p>
        </p:txBody>
      </p:sp>
      <p:sp>
        <p:nvSpPr>
          <p:cNvPr id="3" name="عنصر نائب للنص 1"/>
          <p:cNvSpPr txBox="1">
            <a:spLocks/>
          </p:cNvSpPr>
          <p:nvPr/>
        </p:nvSpPr>
        <p:spPr>
          <a:xfrm>
            <a:off x="2627784" y="1131590"/>
            <a:ext cx="6192688"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r"/>
            <a:endParaRPr lang="en-US" sz="1800" dirty="0">
              <a:solidFill>
                <a:schemeClr val="tx1"/>
              </a:solidFill>
            </a:endParaRPr>
          </a:p>
        </p:txBody>
      </p:sp>
      <p:sp>
        <p:nvSpPr>
          <p:cNvPr id="4" name="مستطيل 3"/>
          <p:cNvSpPr/>
          <p:nvPr/>
        </p:nvSpPr>
        <p:spPr>
          <a:xfrm>
            <a:off x="3923928" y="1059582"/>
            <a:ext cx="4572000" cy="2031325"/>
          </a:xfrm>
          <a:prstGeom prst="rect">
            <a:avLst/>
          </a:prstGeom>
        </p:spPr>
        <p:txBody>
          <a:bodyPr>
            <a:spAutoFit/>
          </a:bodyPr>
          <a:lstStyle/>
          <a:p>
            <a:pPr algn="r"/>
            <a:r>
              <a:rPr lang="ar-IQ" dirty="0">
                <a:solidFill>
                  <a:schemeClr val="accent1"/>
                </a:solidFill>
              </a:rPr>
              <a:t>ما هي المشاكل التي يعاني منها بعض معلمي اللغة الإنجليزية </a:t>
            </a:r>
          </a:p>
          <a:p>
            <a:pPr algn="r"/>
            <a:r>
              <a:rPr lang="ar-IQ" dirty="0">
                <a:solidFill>
                  <a:schemeClr val="accent1"/>
                </a:solidFill>
              </a:rPr>
              <a:t>كلغة أجنبية / لغة ثانية ؟</a:t>
            </a:r>
          </a:p>
          <a:p>
            <a:pPr algn="r"/>
            <a:r>
              <a:rPr lang="ar-IQ" dirty="0"/>
              <a:t>فيما يتعلق بتعليم وتعلم الثقافة واللغة المشاكل التي يواجهها </a:t>
            </a:r>
          </a:p>
          <a:p>
            <a:pPr algn="r"/>
            <a:r>
              <a:rPr lang="ar-IQ" dirty="0"/>
              <a:t>بعض معلمي اللغة الإنجليزية كلغة أجنبية / لغة ثانية</a:t>
            </a:r>
          </a:p>
          <a:p>
            <a:pPr algn="r"/>
            <a:r>
              <a:rPr lang="ar-IQ" dirty="0"/>
              <a:t>ما يلي:</a:t>
            </a:r>
          </a:p>
          <a:p>
            <a:pPr algn="r"/>
            <a:r>
              <a:rPr lang="ar-IQ" dirty="0"/>
              <a:t>• مشكلة "لا يمكنني التكيف".</a:t>
            </a:r>
          </a:p>
          <a:p>
            <a:pPr algn="r"/>
            <a:r>
              <a:rPr lang="ar-IQ" dirty="0"/>
              <a:t>• </a:t>
            </a:r>
            <a:r>
              <a:rPr lang="ar-IQ" dirty="0">
                <a:solidFill>
                  <a:prstClr val="black"/>
                </a:solidFill>
              </a:rPr>
              <a:t>مشكلة </a:t>
            </a:r>
            <a:r>
              <a:rPr lang="ar-IQ" dirty="0"/>
              <a:t>"تعلم لغة البلد المضيف .</a:t>
            </a:r>
          </a:p>
        </p:txBody>
      </p:sp>
    </p:spTree>
    <p:extLst>
      <p:ext uri="{BB962C8B-B14F-4D97-AF65-F5344CB8AC3E}">
        <p14:creationId xmlns:p14="http://schemas.microsoft.com/office/powerpoint/2010/main" val="1751720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1491630"/>
            <a:ext cx="6444208" cy="1440160"/>
          </a:xfrm>
        </p:spPr>
        <p:txBody>
          <a:bodyPr/>
          <a:lstStyle/>
          <a:p>
            <a:r>
              <a:rPr lang="en-US" sz="1600" b="1" dirty="0">
                <a:solidFill>
                  <a:schemeClr val="accent1"/>
                </a:solidFill>
              </a:rPr>
              <a:t>What problems do	some EFL/ESL teachers have related to </a:t>
            </a:r>
          </a:p>
          <a:p>
            <a:r>
              <a:rPr lang="en-US" sz="1600" b="1" dirty="0">
                <a:solidFill>
                  <a:schemeClr val="accent1"/>
                </a:solidFill>
              </a:rPr>
              <a:t>Culture and language teaching and learning?</a:t>
            </a:r>
          </a:p>
          <a:p>
            <a:r>
              <a:rPr lang="en-US" sz="1400" b="1" dirty="0">
                <a:solidFill>
                  <a:schemeClr val="tx1"/>
                </a:solidFill>
              </a:rPr>
              <a:t>The “I can’t</a:t>
            </a:r>
            <a:r>
              <a:rPr lang="ar-IQ" sz="1400" b="1" dirty="0">
                <a:solidFill>
                  <a:schemeClr val="tx1"/>
                </a:solidFill>
              </a:rPr>
              <a:t> </a:t>
            </a:r>
            <a:r>
              <a:rPr lang="en-US" sz="1400" b="1" dirty="0">
                <a:solidFill>
                  <a:schemeClr val="tx1"/>
                </a:solidFill>
              </a:rPr>
              <a:t>seem to adjust” problem.</a:t>
            </a:r>
            <a:r>
              <a:rPr lang="en-US" sz="1400" dirty="0">
                <a:solidFill>
                  <a:schemeClr val="tx1"/>
                </a:solidFill>
              </a:rPr>
              <a:t>	</a:t>
            </a:r>
          </a:p>
          <a:p>
            <a:r>
              <a:rPr lang="en-US" sz="1400" dirty="0">
                <a:solidFill>
                  <a:schemeClr val="tx1"/>
                </a:solidFill>
              </a:rPr>
              <a:t>There are things we can do in a new culture to	make the adjustment process</a:t>
            </a:r>
          </a:p>
          <a:p>
            <a:r>
              <a:rPr lang="en-US" sz="1400" dirty="0">
                <a:solidFill>
                  <a:schemeClr val="tx1"/>
                </a:solidFill>
              </a:rPr>
              <a:t>easier</a:t>
            </a:r>
            <a:r>
              <a:rPr lang="ar-IQ" sz="1400" dirty="0">
                <a:solidFill>
                  <a:schemeClr val="tx1"/>
                </a:solidFill>
              </a:rPr>
              <a:t> </a:t>
            </a:r>
            <a:r>
              <a:rPr lang="en-US" sz="1400" dirty="0">
                <a:solidFill>
                  <a:schemeClr val="tx1"/>
                </a:solidFill>
              </a:rPr>
              <a:t>:</a:t>
            </a:r>
          </a:p>
          <a:p>
            <a:r>
              <a:rPr lang="en-US" sz="1400" dirty="0">
                <a:solidFill>
                  <a:schemeClr val="tx1"/>
                </a:solidFill>
              </a:rPr>
              <a:t>•  Give yourself time.	</a:t>
            </a:r>
          </a:p>
          <a:p>
            <a:r>
              <a:rPr lang="en-US" sz="1400" dirty="0">
                <a:solidFill>
                  <a:schemeClr val="tx1"/>
                </a:solidFill>
              </a:rPr>
              <a:t>•  Identify, accept, and	treat symptoms of culture shock.		</a:t>
            </a:r>
          </a:p>
          <a:p>
            <a:r>
              <a:rPr lang="en-US" sz="1400" dirty="0">
                <a:solidFill>
                  <a:schemeClr val="tx1"/>
                </a:solidFill>
              </a:rPr>
              <a:t>•  Talk with others who	have successfully adjusted.	</a:t>
            </a:r>
          </a:p>
          <a:p>
            <a:r>
              <a:rPr lang="en-US" sz="1400" dirty="0">
                <a:solidFill>
                  <a:schemeClr val="tx1"/>
                </a:solidFill>
              </a:rPr>
              <a:t>•  Learn as	much as possible about the host culture.	</a:t>
            </a:r>
          </a:p>
          <a:p>
            <a:r>
              <a:rPr lang="en-US" sz="1400" dirty="0">
                <a:solidFill>
                  <a:schemeClr val="tx1"/>
                </a:solidFill>
              </a:rPr>
              <a:t>•  Get involved with people in the host culture.	</a:t>
            </a:r>
          </a:p>
          <a:p>
            <a:r>
              <a:rPr lang="en-US" sz="1400" dirty="0">
                <a:solidFill>
                  <a:schemeClr val="tx1"/>
                </a:solidFill>
              </a:rPr>
              <a:t>•  Study the	language of the host culture.		</a:t>
            </a:r>
          </a:p>
        </p:txBody>
      </p:sp>
    </p:spTree>
    <p:extLst>
      <p:ext uri="{BB962C8B-B14F-4D97-AF65-F5344CB8AC3E}">
        <p14:creationId xmlns:p14="http://schemas.microsoft.com/office/powerpoint/2010/main" val="2841746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US"/>
          </a:p>
        </p:txBody>
      </p:sp>
      <p:sp>
        <p:nvSpPr>
          <p:cNvPr id="3" name="عنصر نائب للنص 1"/>
          <p:cNvSpPr txBox="1">
            <a:spLocks/>
          </p:cNvSpPr>
          <p:nvPr/>
        </p:nvSpPr>
        <p:spPr>
          <a:xfrm>
            <a:off x="2684579" y="1491630"/>
            <a:ext cx="6444208" cy="2664296"/>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chemeClr val="tx1"/>
                </a:solidFill>
              </a:rPr>
              <a:t>		</a:t>
            </a:r>
          </a:p>
        </p:txBody>
      </p:sp>
      <p:sp>
        <p:nvSpPr>
          <p:cNvPr id="4" name="مستطيل 3"/>
          <p:cNvSpPr/>
          <p:nvPr/>
        </p:nvSpPr>
        <p:spPr>
          <a:xfrm>
            <a:off x="3131840" y="699542"/>
            <a:ext cx="5580112" cy="2862322"/>
          </a:xfrm>
          <a:prstGeom prst="rect">
            <a:avLst/>
          </a:prstGeom>
        </p:spPr>
        <p:txBody>
          <a:bodyPr wrap="square">
            <a:spAutoFit/>
          </a:bodyPr>
          <a:lstStyle/>
          <a:p>
            <a:pPr algn="r"/>
            <a:r>
              <a:rPr lang="ar-IQ" dirty="0">
                <a:solidFill>
                  <a:schemeClr val="accent1"/>
                </a:solidFill>
              </a:rPr>
              <a:t>ما هي المشاكل التي يعاني منها بعض معلمي اللغة الإنجليزية كلغة أجنبية / ثانية فيما يتعلق بتعليم وتعلم الثقافة واللغة؟</a:t>
            </a:r>
          </a:p>
          <a:p>
            <a:pPr algn="r"/>
            <a:r>
              <a:rPr lang="ar-IQ" b="1" dirty="0"/>
              <a:t>مشكلة "لا يمكنني التكيف".</a:t>
            </a:r>
          </a:p>
          <a:p>
            <a:pPr algn="r"/>
            <a:r>
              <a:rPr lang="ar-IQ" dirty="0"/>
              <a:t>هناك أشياء يمكننا القيام بها في ثقافة جديدة لتسهيل عملية التعديل:</a:t>
            </a:r>
          </a:p>
          <a:p>
            <a:pPr algn="r"/>
            <a:r>
              <a:rPr lang="ar-IQ" dirty="0"/>
              <a:t>• امنح نفسك الوقت.</a:t>
            </a:r>
          </a:p>
          <a:p>
            <a:pPr algn="r"/>
            <a:r>
              <a:rPr lang="ar-IQ" dirty="0"/>
              <a:t>• التعرف على أعراض صدمة الثقافة وقبولها ومعالجتها.</a:t>
            </a:r>
          </a:p>
          <a:p>
            <a:pPr algn="r"/>
            <a:r>
              <a:rPr lang="ar-IQ" dirty="0"/>
              <a:t>• تحدث مع الآخرين الذين تم عدلوا او تكيفوا بنجاح.</a:t>
            </a:r>
          </a:p>
          <a:p>
            <a:pPr algn="r"/>
            <a:r>
              <a:rPr lang="ar-IQ" dirty="0"/>
              <a:t>• تعلم قدر الإمكان عن الثقافة المضيفة.</a:t>
            </a:r>
          </a:p>
          <a:p>
            <a:pPr algn="r"/>
            <a:r>
              <a:rPr lang="ar-IQ" dirty="0"/>
              <a:t>• الانخراط مع الناس في الثقافة المضيفة.</a:t>
            </a:r>
          </a:p>
          <a:p>
            <a:pPr algn="r"/>
            <a:r>
              <a:rPr lang="ar-IQ" dirty="0"/>
              <a:t>• دراسة لغة الثقافة المضيفة.</a:t>
            </a:r>
            <a:endParaRPr lang="en-US" dirty="0"/>
          </a:p>
        </p:txBody>
      </p:sp>
    </p:spTree>
    <p:extLst>
      <p:ext uri="{BB962C8B-B14F-4D97-AF65-F5344CB8AC3E}">
        <p14:creationId xmlns:p14="http://schemas.microsoft.com/office/powerpoint/2010/main" val="417972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5816" y="1995686"/>
            <a:ext cx="5292588" cy="1754326"/>
          </a:xfrm>
          <a:prstGeom prst="rect">
            <a:avLst/>
          </a:prstGeom>
          <a:noFill/>
        </p:spPr>
        <p:txBody>
          <a:bodyPr wrap="square" rtlCol="0">
            <a:spAutoFit/>
          </a:bodyPr>
          <a:lstStyle/>
          <a:p>
            <a:r>
              <a:rPr lang="en-US" altLang="ko-KR" b="1" dirty="0">
                <a:cs typeface="Arial" pitchFamily="34" charset="0"/>
              </a:rPr>
              <a:t>Culture</a:t>
            </a:r>
            <a:r>
              <a:rPr lang="en-US" altLang="ko-KR" dirty="0">
                <a:cs typeface="Arial" pitchFamily="34" charset="0"/>
              </a:rPr>
              <a:t>: refers to the common values and beliefs of a people and the behaviors that reflect them. At the risk of overgeneralizing, it is possible to talk about common beliefs and values and about how they can differ from culture to culture, as well as the behaviors associated with them.</a:t>
            </a:r>
            <a:r>
              <a:rPr lang="en-US" altLang="ko-KR" sz="1200" dirty="0">
                <a:solidFill>
                  <a:schemeClr val="tx1">
                    <a:lumMod val="75000"/>
                    <a:lumOff val="25000"/>
                  </a:schemeClr>
                </a:solidFill>
                <a:cs typeface="Arial" pitchFamily="34" charset="0"/>
              </a:rPr>
              <a:t>	</a:t>
            </a:r>
          </a:p>
        </p:txBody>
      </p:sp>
      <p:sp>
        <p:nvSpPr>
          <p:cNvPr id="6" name="TextBox 5"/>
          <p:cNvSpPr txBox="1"/>
          <p:nvPr/>
        </p:nvSpPr>
        <p:spPr>
          <a:xfrm>
            <a:off x="3169678" y="699542"/>
            <a:ext cx="4482498" cy="646331"/>
          </a:xfrm>
          <a:prstGeom prst="rect">
            <a:avLst/>
          </a:prstGeom>
          <a:noFill/>
        </p:spPr>
        <p:txBody>
          <a:bodyPr wrap="square" rtlCol="0">
            <a:spAutoFit/>
          </a:bodyPr>
          <a:lstStyle/>
          <a:p>
            <a:r>
              <a:rPr lang="en-US" altLang="ko-KR" b="1" dirty="0">
                <a:cs typeface="Arial" pitchFamily="34" charset="0"/>
              </a:rPr>
              <a:t>What is a Reasonable Working Definition of Culture ?</a:t>
            </a:r>
            <a:r>
              <a:rPr lang="en-US" altLang="ko-KR" b="1" dirty="0">
                <a:solidFill>
                  <a:schemeClr val="tx1">
                    <a:lumMod val="75000"/>
                    <a:lumOff val="25000"/>
                  </a:schemeClr>
                </a:solidFill>
                <a:cs typeface="Arial" pitchFamily="34" charset="0"/>
              </a:rPr>
              <a:t>	</a:t>
            </a:r>
            <a:endParaRPr lang="ko-KR" altLang="en-US"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2394066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1995686"/>
            <a:ext cx="6408712" cy="1440160"/>
          </a:xfrm>
        </p:spPr>
        <p:txBody>
          <a:bodyPr/>
          <a:lstStyle/>
          <a:p>
            <a:r>
              <a:rPr lang="en-US" sz="1600" b="1" dirty="0">
                <a:solidFill>
                  <a:schemeClr val="accent1"/>
                </a:solidFill>
              </a:rPr>
              <a:t>The “ I can’t seem	to adjust ” problem</a:t>
            </a:r>
          </a:p>
          <a:p>
            <a:r>
              <a:rPr lang="en-US" sz="1400" dirty="0">
                <a:solidFill>
                  <a:schemeClr val="accent1"/>
                </a:solidFill>
              </a:rPr>
              <a:t>First : </a:t>
            </a:r>
            <a:r>
              <a:rPr lang="en-US" sz="1400" dirty="0">
                <a:solidFill>
                  <a:schemeClr val="tx1"/>
                </a:solidFill>
              </a:rPr>
              <a:t>We can recognize that cultural adjustment takes time. Adjustment: is a</a:t>
            </a:r>
          </a:p>
          <a:p>
            <a:r>
              <a:rPr lang="en-US" sz="1400" dirty="0">
                <a:solidFill>
                  <a:schemeClr val="tx1"/>
                </a:solidFill>
              </a:rPr>
              <a:t>gradual process. It will	not happen	overnight.		</a:t>
            </a:r>
          </a:p>
          <a:p>
            <a:r>
              <a:rPr lang="en-US" sz="1400" dirty="0">
                <a:solidFill>
                  <a:schemeClr val="accent1"/>
                </a:solidFill>
              </a:rPr>
              <a:t>Second :</a:t>
            </a:r>
            <a:r>
              <a:rPr lang="en-US" sz="1400" dirty="0">
                <a:solidFill>
                  <a:schemeClr val="tx1"/>
                </a:solidFill>
              </a:rPr>
              <a:t> It	is important to identify,	accept, and treat the symptoms of	culture </a:t>
            </a:r>
          </a:p>
          <a:p>
            <a:r>
              <a:rPr lang="en-US" sz="1400" dirty="0">
                <a:solidFill>
                  <a:schemeClr val="tx1"/>
                </a:solidFill>
              </a:rPr>
              <a:t>shock. To identify the symptoms, it	is necessary to step back and reflect on</a:t>
            </a:r>
          </a:p>
          <a:p>
            <a:r>
              <a:rPr lang="en-US" sz="1400" dirty="0">
                <a:solidFill>
                  <a:schemeClr val="tx1"/>
                </a:solidFill>
              </a:rPr>
              <a:t>personal feeling and behavior.		</a:t>
            </a:r>
          </a:p>
          <a:p>
            <a:r>
              <a:rPr lang="en-US" sz="1400" dirty="0">
                <a:solidFill>
                  <a:schemeClr val="accent1"/>
                </a:solidFill>
              </a:rPr>
              <a:t>Third :</a:t>
            </a:r>
            <a:r>
              <a:rPr lang="en-US" sz="1400" dirty="0">
                <a:solidFill>
                  <a:schemeClr val="tx1"/>
                </a:solidFill>
              </a:rPr>
              <a:t> Talking with others who have successfully adapted	to the culture can</a:t>
            </a:r>
          </a:p>
          <a:p>
            <a:r>
              <a:rPr lang="en-US" sz="1400" dirty="0">
                <a:solidFill>
                  <a:schemeClr val="tx1"/>
                </a:solidFill>
              </a:rPr>
              <a:t>also be useful.	</a:t>
            </a:r>
          </a:p>
          <a:p>
            <a:r>
              <a:rPr lang="en-US" sz="1400" dirty="0">
                <a:solidFill>
                  <a:schemeClr val="accent1"/>
                </a:solidFill>
              </a:rPr>
              <a:t>Fourth :</a:t>
            </a:r>
            <a:r>
              <a:rPr lang="en-US" sz="1400" dirty="0">
                <a:solidFill>
                  <a:schemeClr val="tx1"/>
                </a:solidFill>
              </a:rPr>
              <a:t> It helps to learn as much as possible	about the host culture.	</a:t>
            </a:r>
          </a:p>
          <a:p>
            <a:r>
              <a:rPr lang="en-US" sz="1400" dirty="0">
                <a:solidFill>
                  <a:schemeClr val="accent1"/>
                </a:solidFill>
              </a:rPr>
              <a:t>Fifth :</a:t>
            </a:r>
            <a:r>
              <a:rPr lang="en-US" sz="1400" dirty="0">
                <a:solidFill>
                  <a:schemeClr val="tx1"/>
                </a:solidFill>
              </a:rPr>
              <a:t> although not always easy, get involved with people	from the host </a:t>
            </a:r>
          </a:p>
          <a:p>
            <a:r>
              <a:rPr lang="en-US" sz="1400" dirty="0">
                <a:solidFill>
                  <a:schemeClr val="tx1"/>
                </a:solidFill>
              </a:rPr>
              <a:t>culture .This is very important.	</a:t>
            </a:r>
          </a:p>
          <a:p>
            <a:r>
              <a:rPr lang="en-US" sz="1400" dirty="0">
                <a:solidFill>
                  <a:schemeClr val="accent1"/>
                </a:solidFill>
              </a:rPr>
              <a:t>Sixth :</a:t>
            </a:r>
            <a:r>
              <a:rPr lang="en-US" sz="1400" dirty="0">
                <a:solidFill>
                  <a:schemeClr val="tx1"/>
                </a:solidFill>
              </a:rPr>
              <a:t> When we learn the language of the host culture, it is possible to gain an</a:t>
            </a:r>
          </a:p>
          <a:p>
            <a:r>
              <a:rPr lang="en-US" sz="1400" dirty="0">
                <a:solidFill>
                  <a:schemeClr val="tx1"/>
                </a:solidFill>
              </a:rPr>
              <a:t>even deeper understanding of the	culture and	its people.</a:t>
            </a:r>
            <a:r>
              <a:rPr lang="en-US" sz="1600" dirty="0">
                <a:solidFill>
                  <a:schemeClr val="tx1"/>
                </a:solidFill>
              </a:rPr>
              <a:t>	</a:t>
            </a:r>
          </a:p>
        </p:txBody>
      </p:sp>
    </p:spTree>
    <p:extLst>
      <p:ext uri="{BB962C8B-B14F-4D97-AF65-F5344CB8AC3E}">
        <p14:creationId xmlns:p14="http://schemas.microsoft.com/office/powerpoint/2010/main" val="1025008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p:txBody>
          <a:bodyPr/>
          <a:lstStyle/>
          <a:p>
            <a:endParaRPr lang="en-US"/>
          </a:p>
        </p:txBody>
      </p:sp>
      <p:sp>
        <p:nvSpPr>
          <p:cNvPr id="3" name="عنصر نائب للنص 1"/>
          <p:cNvSpPr txBox="1">
            <a:spLocks/>
          </p:cNvSpPr>
          <p:nvPr/>
        </p:nvSpPr>
        <p:spPr>
          <a:xfrm>
            <a:off x="2699792" y="1995686"/>
            <a:ext cx="6408712"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b="1" dirty="0">
              <a:solidFill>
                <a:schemeClr val="accent1"/>
              </a:solidFill>
            </a:endParaRPr>
          </a:p>
        </p:txBody>
      </p:sp>
      <p:sp>
        <p:nvSpPr>
          <p:cNvPr id="4" name="مستطيل 3"/>
          <p:cNvSpPr/>
          <p:nvPr/>
        </p:nvSpPr>
        <p:spPr>
          <a:xfrm>
            <a:off x="3707904" y="573558"/>
            <a:ext cx="4572000" cy="3693319"/>
          </a:xfrm>
          <a:prstGeom prst="rect">
            <a:avLst/>
          </a:prstGeom>
        </p:spPr>
        <p:txBody>
          <a:bodyPr>
            <a:spAutoFit/>
          </a:bodyPr>
          <a:lstStyle/>
          <a:p>
            <a:pPr algn="r"/>
            <a:r>
              <a:rPr lang="ar-IQ" dirty="0">
                <a:solidFill>
                  <a:schemeClr val="accent1"/>
                </a:solidFill>
              </a:rPr>
              <a:t>مشكلة "لا يمكنني التكيف"</a:t>
            </a:r>
          </a:p>
          <a:p>
            <a:pPr algn="r"/>
            <a:r>
              <a:rPr lang="ar-IQ" dirty="0"/>
              <a:t>أولاً: يمكننا أن ندرك أن التكيف الثقافي يستغرق وقتًا. </a:t>
            </a:r>
          </a:p>
          <a:p>
            <a:pPr algn="r"/>
            <a:r>
              <a:rPr lang="ar-IQ" dirty="0"/>
              <a:t>التعديل: عملية تدريجية. ذلك لن يحدث بين عشية وضحاها.</a:t>
            </a:r>
          </a:p>
          <a:p>
            <a:pPr algn="r"/>
            <a:r>
              <a:rPr lang="ar-IQ" dirty="0"/>
              <a:t>ثانياً: من المهم التعرف على أعراض الصدمة الثقافية وقبولها ومعالجتها. لتحديد الأعراض ، من الضروري التراجع و</a:t>
            </a:r>
          </a:p>
          <a:p>
            <a:pPr algn="r"/>
            <a:r>
              <a:rPr lang="ar-IQ" dirty="0"/>
              <a:t>التفكير في الشعور والسلوك الشخصي.</a:t>
            </a:r>
          </a:p>
          <a:p>
            <a:pPr algn="r"/>
            <a:r>
              <a:rPr lang="ar-IQ" dirty="0"/>
              <a:t>ثالثًا: من المفيد التحدث مع الآخرين الذين تكيفوا بنجاح مع </a:t>
            </a:r>
          </a:p>
          <a:p>
            <a:pPr algn="r"/>
            <a:r>
              <a:rPr lang="ar-IQ" dirty="0"/>
              <a:t>الثقافة.</a:t>
            </a:r>
          </a:p>
          <a:p>
            <a:pPr algn="r"/>
            <a:r>
              <a:rPr lang="ar-IQ" dirty="0"/>
              <a:t>رابعاً: يساعد على معرفة أكبر قدر ممكن عن الثقافة المضيفة</a:t>
            </a:r>
          </a:p>
          <a:p>
            <a:pPr algn="r"/>
            <a:r>
              <a:rPr lang="ar-IQ" dirty="0"/>
              <a:t>خامساً: على الرغم من أن الأمر ليس سهلاً على الدوام ، </a:t>
            </a:r>
          </a:p>
          <a:p>
            <a:pPr algn="r"/>
            <a:r>
              <a:rPr lang="ar-IQ" dirty="0"/>
              <a:t>فانخرط مع أناس من الثقافة المضيفة ، وهذا مهم للغاية.</a:t>
            </a:r>
          </a:p>
          <a:p>
            <a:pPr algn="r"/>
            <a:r>
              <a:rPr lang="ar-IQ" dirty="0"/>
              <a:t>سادساً: عندما نتعلم لغة الثقافة المضيفة ، من الممكن اكتساب فهم أعمق للثقافة وشعبها.</a:t>
            </a:r>
            <a:endParaRPr lang="en-US" dirty="0"/>
          </a:p>
        </p:txBody>
      </p:sp>
    </p:spTree>
    <p:extLst>
      <p:ext uri="{BB962C8B-B14F-4D97-AF65-F5344CB8AC3E}">
        <p14:creationId xmlns:p14="http://schemas.microsoft.com/office/powerpoint/2010/main" val="6657031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1491630"/>
            <a:ext cx="6444208" cy="1440160"/>
          </a:xfrm>
        </p:spPr>
        <p:txBody>
          <a:bodyPr/>
          <a:lstStyle/>
          <a:p>
            <a:r>
              <a:rPr lang="en-US" sz="1600" b="1" dirty="0">
                <a:solidFill>
                  <a:schemeClr val="accent1"/>
                </a:solidFill>
              </a:rPr>
              <a:t>The “ learning the	language	of the host country” problem. </a:t>
            </a:r>
          </a:p>
          <a:p>
            <a:r>
              <a:rPr lang="en-US" sz="1600" dirty="0">
                <a:solidFill>
                  <a:schemeClr val="tx1"/>
                </a:solidFill>
              </a:rPr>
              <a:t>Living abroad who want to learn the language of the host country.</a:t>
            </a:r>
          </a:p>
          <a:p>
            <a:r>
              <a:rPr lang="en-US" sz="1600" dirty="0">
                <a:solidFill>
                  <a:schemeClr val="tx1"/>
                </a:solidFill>
              </a:rPr>
              <a:t>However,	the problem here is	discussed with the EFL teacher in </a:t>
            </a:r>
          </a:p>
          <a:p>
            <a:r>
              <a:rPr lang="en-US" sz="1600" dirty="0">
                <a:solidFill>
                  <a:schemeClr val="tx1"/>
                </a:solidFill>
              </a:rPr>
              <a:t>mind.		</a:t>
            </a:r>
          </a:p>
          <a:p>
            <a:r>
              <a:rPr lang="en-US" sz="1600" b="1" dirty="0">
                <a:solidFill>
                  <a:schemeClr val="tx1"/>
                </a:solidFill>
              </a:rPr>
              <a:t>Suggestions for learning the language of the host country </a:t>
            </a:r>
          </a:p>
          <a:p>
            <a:r>
              <a:rPr lang="en-US" sz="1600" b="1" dirty="0">
                <a:solidFill>
                  <a:schemeClr val="tx1"/>
                </a:solidFill>
              </a:rPr>
              <a:t>include:	</a:t>
            </a:r>
          </a:p>
          <a:p>
            <a:r>
              <a:rPr lang="en-US" sz="1600" dirty="0">
                <a:solidFill>
                  <a:schemeClr val="tx1"/>
                </a:solidFill>
              </a:rPr>
              <a:t>•  Continue studying	the language.		</a:t>
            </a:r>
          </a:p>
          <a:p>
            <a:r>
              <a:rPr lang="en-US" sz="1600" dirty="0">
                <a:solidFill>
                  <a:schemeClr val="tx1"/>
                </a:solidFill>
              </a:rPr>
              <a:t>•  Take on	the responsibility for	 your own	learning.	</a:t>
            </a:r>
          </a:p>
          <a:p>
            <a:r>
              <a:rPr lang="en-US" sz="1600" dirty="0">
                <a:solidFill>
                  <a:schemeClr val="tx1"/>
                </a:solidFill>
              </a:rPr>
              <a:t>•  Build relationship	with people in the community based on </a:t>
            </a:r>
          </a:p>
          <a:p>
            <a:r>
              <a:rPr lang="en-US" sz="1600" dirty="0">
                <a:solidFill>
                  <a:schemeClr val="tx1"/>
                </a:solidFill>
              </a:rPr>
              <a:t>Appropriate use of the language.</a:t>
            </a:r>
            <a:r>
              <a:rPr lang="en-US" sz="1600" b="1" dirty="0">
                <a:solidFill>
                  <a:schemeClr val="accent1"/>
                </a:solidFill>
              </a:rPr>
              <a:t>		</a:t>
            </a:r>
            <a:r>
              <a:rPr lang="en-US" sz="16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384" y="4083918"/>
            <a:ext cx="7191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90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1"/>
          <p:cNvSpPr txBox="1">
            <a:spLocks/>
          </p:cNvSpPr>
          <p:nvPr/>
        </p:nvSpPr>
        <p:spPr>
          <a:xfrm>
            <a:off x="2699792" y="1491630"/>
            <a:ext cx="6444208"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ar-IQ" sz="1600" b="1" dirty="0">
              <a:solidFill>
                <a:schemeClr val="accent1"/>
              </a:solidFill>
            </a:endParaRPr>
          </a:p>
          <a:p>
            <a:pPr algn="r"/>
            <a:r>
              <a:rPr lang="en-US" sz="1600" b="1" dirty="0">
                <a:solidFill>
                  <a:schemeClr val="accent1"/>
                </a:solidFill>
              </a:rPr>
              <a:t>		</a:t>
            </a:r>
            <a:r>
              <a:rPr lang="ar-IQ" sz="1600" b="1" dirty="0">
                <a:solidFill>
                  <a:schemeClr val="accent1"/>
                </a:solidFill>
              </a:rPr>
              <a:t>مشكلة "تعلم لغة البلد المضيف".</a:t>
            </a:r>
          </a:p>
          <a:p>
            <a:pPr algn="r"/>
            <a:r>
              <a:rPr lang="ar-IQ" sz="1600" dirty="0">
                <a:solidFill>
                  <a:schemeClr val="tx1"/>
                </a:solidFill>
              </a:rPr>
              <a:t>الذين يعيشون في الخارج والذين يرغبون في تعلم لغة البلد المضيف.</a:t>
            </a:r>
          </a:p>
          <a:p>
            <a:pPr algn="r"/>
            <a:r>
              <a:rPr lang="ar-IQ" sz="1600" dirty="0">
                <a:solidFill>
                  <a:schemeClr val="tx1"/>
                </a:solidFill>
              </a:rPr>
              <a:t>ومع ذلك ، يتم مناقشة المشكلة هنا مع مدرس اللغة الإنجليزية كلغة أجنبية مع الاخذ بالاعتبار و</a:t>
            </a:r>
          </a:p>
          <a:p>
            <a:pPr algn="r"/>
            <a:r>
              <a:rPr lang="ar-IQ" sz="1600" dirty="0">
                <a:solidFill>
                  <a:schemeClr val="tx1"/>
                </a:solidFill>
              </a:rPr>
              <a:t>وضعها في البال .</a:t>
            </a:r>
          </a:p>
          <a:p>
            <a:pPr algn="r"/>
            <a:r>
              <a:rPr lang="ar-IQ" sz="1600" b="1" dirty="0">
                <a:solidFill>
                  <a:schemeClr val="tx1"/>
                </a:solidFill>
              </a:rPr>
              <a:t>اقتراحات لتعلم لغة البلد المضيف تضمن:</a:t>
            </a:r>
          </a:p>
          <a:p>
            <a:pPr algn="r"/>
            <a:r>
              <a:rPr lang="ar-IQ" sz="1600" dirty="0">
                <a:solidFill>
                  <a:schemeClr val="tx1"/>
                </a:solidFill>
              </a:rPr>
              <a:t>• مواصلة دراسة اللغة.</a:t>
            </a:r>
          </a:p>
          <a:p>
            <a:pPr algn="r"/>
            <a:r>
              <a:rPr lang="ar-IQ" sz="1600" dirty="0">
                <a:solidFill>
                  <a:schemeClr val="tx1"/>
                </a:solidFill>
              </a:rPr>
              <a:t>• تحمل المسؤولية عن التعلم الخاص بك.</a:t>
            </a:r>
          </a:p>
          <a:p>
            <a:pPr algn="r"/>
            <a:r>
              <a:rPr lang="ar-IQ" sz="1600" dirty="0">
                <a:solidFill>
                  <a:schemeClr val="tx1"/>
                </a:solidFill>
              </a:rPr>
              <a:t>• بناء علاقة مع الناس في المجتمع على أساس الاستخدام المناسب للغة .</a:t>
            </a:r>
          </a:p>
          <a:p>
            <a:pPr algn="r"/>
            <a:r>
              <a:rPr lang="en-US" sz="1600" dirty="0"/>
              <a:t>	</a:t>
            </a:r>
          </a:p>
        </p:txBody>
      </p:sp>
    </p:spTree>
    <p:extLst>
      <p:ext uri="{BB962C8B-B14F-4D97-AF65-F5344CB8AC3E}">
        <p14:creationId xmlns:p14="http://schemas.microsoft.com/office/powerpoint/2010/main" val="13276409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79914" y="1779662"/>
            <a:ext cx="6444208" cy="1440160"/>
          </a:xfrm>
        </p:spPr>
        <p:txBody>
          <a:bodyPr/>
          <a:lstStyle/>
          <a:p>
            <a:r>
              <a:rPr lang="en-US" sz="1600" b="1" dirty="0">
                <a:solidFill>
                  <a:schemeClr val="accent1"/>
                </a:solidFill>
              </a:rPr>
              <a:t>The “ learning the language of the host country” problem.</a:t>
            </a:r>
          </a:p>
          <a:p>
            <a:r>
              <a:rPr lang="en-US" sz="1600" b="1" dirty="0">
                <a:solidFill>
                  <a:schemeClr val="tx1"/>
                </a:solidFill>
              </a:rPr>
              <a:t>To</a:t>
            </a:r>
            <a:r>
              <a:rPr lang="en-US" sz="1600" b="1" dirty="0">
                <a:solidFill>
                  <a:schemeClr val="accent1"/>
                </a:solidFill>
              </a:rPr>
              <a:t> </a:t>
            </a:r>
            <a:r>
              <a:rPr lang="en-US" sz="1600" b="1" dirty="0">
                <a:solidFill>
                  <a:schemeClr val="tx1"/>
                </a:solidFill>
              </a:rPr>
              <a:t>become a fluent in the host country language we have to:	</a:t>
            </a:r>
            <a:r>
              <a:rPr lang="en-US" sz="1600" dirty="0">
                <a:solidFill>
                  <a:schemeClr val="tx1"/>
                </a:solidFill>
              </a:rPr>
              <a:t>	</a:t>
            </a:r>
          </a:p>
          <a:p>
            <a:r>
              <a:rPr lang="en-US" sz="1600" dirty="0">
                <a:solidFill>
                  <a:schemeClr val="tx1"/>
                </a:solidFill>
              </a:rPr>
              <a:t>• Devote considerable energy and time to studying	it.	</a:t>
            </a:r>
          </a:p>
          <a:p>
            <a:r>
              <a:rPr lang="en-US" sz="1600" dirty="0">
                <a:solidFill>
                  <a:schemeClr val="tx1"/>
                </a:solidFill>
              </a:rPr>
              <a:t>• Start out with wonderful intentions.	</a:t>
            </a:r>
          </a:p>
          <a:p>
            <a:r>
              <a:rPr lang="en-US" sz="1600" dirty="0">
                <a:solidFill>
                  <a:schemeClr val="tx1"/>
                </a:solidFill>
              </a:rPr>
              <a:t>• Join language classes regularly.</a:t>
            </a:r>
          </a:p>
          <a:p>
            <a:r>
              <a:rPr lang="en-US" sz="1600" b="1" dirty="0">
                <a:solidFill>
                  <a:schemeClr val="accent1"/>
                </a:solidFill>
              </a:rPr>
              <a:t>BUT : </a:t>
            </a:r>
            <a:r>
              <a:rPr lang="en-US" sz="1600" b="1" dirty="0">
                <a:solidFill>
                  <a:schemeClr val="tx1"/>
                </a:solidFill>
              </a:rPr>
              <a:t>Obligation get in the way and gradually we attend class </a:t>
            </a:r>
          </a:p>
          <a:p>
            <a:r>
              <a:rPr lang="en-US" sz="1600" b="1" dirty="0">
                <a:solidFill>
                  <a:schemeClr val="tx1"/>
                </a:solidFill>
              </a:rPr>
              <a:t>lesson often. Eventually we stop going, put the book on a shelf,</a:t>
            </a:r>
          </a:p>
          <a:p>
            <a:r>
              <a:rPr lang="en-US" sz="1600" b="1" dirty="0">
                <a:solidFill>
                  <a:schemeClr val="tx1"/>
                </a:solidFill>
              </a:rPr>
              <a:t>and tell ourselves	we will start again when we have more time.</a:t>
            </a:r>
          </a:p>
          <a:p>
            <a:r>
              <a:rPr lang="en-US" sz="1600" dirty="0">
                <a:solidFill>
                  <a:schemeClr val="tx1"/>
                </a:solidFill>
              </a:rPr>
              <a:t>• Studying a language is on going process, and it requires consistent	</a:t>
            </a:r>
          </a:p>
          <a:p>
            <a:r>
              <a:rPr lang="en-US" sz="1600" dirty="0">
                <a:solidFill>
                  <a:schemeClr val="tx1"/>
                </a:solidFill>
              </a:rPr>
              <a:t>discipline	and interest and a willing to concentrate	on studying.	</a:t>
            </a:r>
          </a:p>
          <a:p>
            <a:r>
              <a:rPr lang="en-US" sz="1600" dirty="0">
                <a:solidFill>
                  <a:schemeClr val="tx1"/>
                </a:solidFill>
              </a:rPr>
              <a:t>• We have to be willing to devote years to this endeavor.</a:t>
            </a:r>
            <a:endParaRPr lang="en-US" sz="1600" dirty="0">
              <a:solidFill>
                <a:schemeClr val="accent1"/>
              </a:solidFill>
            </a:endParaRPr>
          </a:p>
          <a:p>
            <a:r>
              <a:rPr lang="en-US" sz="1600" dirty="0">
                <a:solidFill>
                  <a:schemeClr val="tx1"/>
                </a:solidFill>
              </a:rPr>
              <a:t>	</a:t>
            </a:r>
            <a:r>
              <a:rPr lang="en-US" sz="1600" b="1" dirty="0">
                <a:solidFill>
                  <a:schemeClr val="accent1"/>
                </a:solidFill>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3867894"/>
            <a:ext cx="719137"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371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1"/>
          <p:cNvSpPr txBox="1">
            <a:spLocks/>
          </p:cNvSpPr>
          <p:nvPr/>
        </p:nvSpPr>
        <p:spPr>
          <a:xfrm>
            <a:off x="2699792" y="1491630"/>
            <a:ext cx="6444208"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ar-IQ" sz="1600" b="1" dirty="0">
              <a:solidFill>
                <a:schemeClr val="accent1"/>
              </a:solidFill>
            </a:endParaRPr>
          </a:p>
          <a:p>
            <a:pPr algn="r"/>
            <a:r>
              <a:rPr lang="ar-IQ" sz="1600" b="1" dirty="0">
                <a:solidFill>
                  <a:schemeClr val="accent1"/>
                </a:solidFill>
              </a:rPr>
              <a:t>مشكلة "تعلم لغة البلد المضيف".</a:t>
            </a:r>
          </a:p>
          <a:p>
            <a:pPr algn="r"/>
            <a:r>
              <a:rPr lang="ar-IQ" sz="1600" b="1" dirty="0">
                <a:solidFill>
                  <a:schemeClr val="tx1"/>
                </a:solidFill>
              </a:rPr>
              <a:t>لكي تصبح لغة البلد المضيف بطلاقة ، يتعين علينا:</a:t>
            </a:r>
          </a:p>
          <a:p>
            <a:pPr algn="r"/>
            <a:r>
              <a:rPr lang="ar-IQ" sz="1600" dirty="0">
                <a:solidFill>
                  <a:schemeClr val="tx1"/>
                </a:solidFill>
              </a:rPr>
              <a:t>• خصص الكثير من الطاقة والوقت لدراستها.</a:t>
            </a:r>
          </a:p>
          <a:p>
            <a:pPr algn="r"/>
            <a:r>
              <a:rPr lang="ar-IQ" sz="1600" dirty="0">
                <a:solidFill>
                  <a:schemeClr val="tx1"/>
                </a:solidFill>
              </a:rPr>
              <a:t>• ابدأ بنوايا رائعة.</a:t>
            </a:r>
          </a:p>
          <a:p>
            <a:pPr algn="r"/>
            <a:r>
              <a:rPr lang="ar-IQ" sz="1600" dirty="0">
                <a:solidFill>
                  <a:schemeClr val="tx1"/>
                </a:solidFill>
              </a:rPr>
              <a:t>• انضم إلى دروس اللغة بانتظام.</a:t>
            </a:r>
          </a:p>
          <a:p>
            <a:pPr algn="r"/>
            <a:r>
              <a:rPr lang="ar-IQ" sz="1600" b="1" dirty="0">
                <a:solidFill>
                  <a:schemeClr val="tx1"/>
                </a:solidFill>
              </a:rPr>
              <a:t>لكن: الالتزام يعيق الطريق ونحضر تدريجياً الفصل</a:t>
            </a:r>
          </a:p>
          <a:p>
            <a:pPr algn="r"/>
            <a:r>
              <a:rPr lang="ar-IQ" sz="1600" dirty="0">
                <a:solidFill>
                  <a:schemeClr val="tx1"/>
                </a:solidFill>
              </a:rPr>
              <a:t>الدرس في كثير من الأحيان. في النهاية نتوقف عن الذهاب ، ووضع الكتاب على الرف ،</a:t>
            </a:r>
          </a:p>
          <a:p>
            <a:pPr algn="r"/>
            <a:r>
              <a:rPr lang="ar-IQ" sz="1600" dirty="0">
                <a:solidFill>
                  <a:schemeClr val="tx1"/>
                </a:solidFill>
              </a:rPr>
              <a:t>ونقول لأنفسنا أننا سنبدأ مرة أخرى عندما يكون لدينا المزيد من الوقت.</a:t>
            </a:r>
          </a:p>
          <a:p>
            <a:pPr algn="r"/>
            <a:r>
              <a:rPr lang="ar-IQ" sz="1600" dirty="0">
                <a:solidFill>
                  <a:schemeClr val="tx1"/>
                </a:solidFill>
              </a:rPr>
              <a:t>• دراسة اللغة جارية ، ويتطلب لاتساقها الانضباط والاهتمام وعلى استعداد للتركيز على الدراسة.</a:t>
            </a:r>
          </a:p>
          <a:p>
            <a:pPr algn="r"/>
            <a:r>
              <a:rPr lang="ar-IQ" sz="1600" dirty="0">
                <a:solidFill>
                  <a:schemeClr val="tx1"/>
                </a:solidFill>
              </a:rPr>
              <a:t>• يجب أن نكون مستعدين لتكريس سنوات لهذا المسعى.</a:t>
            </a:r>
            <a:r>
              <a:rPr lang="en-US" sz="1600" dirty="0">
                <a:solidFill>
                  <a:schemeClr val="tx1"/>
                </a:solidFill>
              </a:rPr>
              <a:t>	</a:t>
            </a:r>
            <a:endParaRPr lang="ar-IQ" sz="1600" dirty="0">
              <a:solidFill>
                <a:schemeClr val="tx1"/>
              </a:solidFill>
            </a:endParaRPr>
          </a:p>
          <a:p>
            <a:pPr algn="r"/>
            <a:r>
              <a:rPr lang="en-US" sz="1600" dirty="0"/>
              <a:t>	</a:t>
            </a:r>
          </a:p>
        </p:txBody>
      </p:sp>
    </p:spTree>
    <p:extLst>
      <p:ext uri="{BB962C8B-B14F-4D97-AF65-F5344CB8AC3E}">
        <p14:creationId xmlns:p14="http://schemas.microsoft.com/office/powerpoint/2010/main" val="1737850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706080" y="1131590"/>
            <a:ext cx="6444208" cy="1440160"/>
          </a:xfrm>
        </p:spPr>
        <p:txBody>
          <a:bodyPr/>
          <a:lstStyle/>
          <a:p>
            <a:r>
              <a:rPr lang="en-US" sz="1600" b="1" dirty="0">
                <a:solidFill>
                  <a:schemeClr val="accent1"/>
                </a:solidFill>
              </a:rPr>
              <a:t>The “ learning the language	of the host country” problem.</a:t>
            </a:r>
          </a:p>
          <a:p>
            <a:r>
              <a:rPr lang="en-US" sz="1600" dirty="0">
                <a:solidFill>
                  <a:schemeClr val="tx1"/>
                </a:solidFill>
              </a:rPr>
              <a:t>• We have	to take responsibility for our own learning.	</a:t>
            </a:r>
          </a:p>
          <a:p>
            <a:r>
              <a:rPr lang="en-US" sz="1600" dirty="0">
                <a:solidFill>
                  <a:schemeClr val="tx1"/>
                </a:solidFill>
              </a:rPr>
              <a:t>• Creating	a plan to	learn the language that might include attending</a:t>
            </a:r>
          </a:p>
          <a:p>
            <a:r>
              <a:rPr lang="en-US" sz="1600" dirty="0">
                <a:solidFill>
                  <a:schemeClr val="tx1"/>
                </a:solidFill>
              </a:rPr>
              <a:t>classes and collecting and studying language texts.	</a:t>
            </a:r>
          </a:p>
          <a:p>
            <a:r>
              <a:rPr lang="en-US" sz="1600" dirty="0">
                <a:solidFill>
                  <a:schemeClr val="tx1"/>
                </a:solidFill>
              </a:rPr>
              <a:t>• Plan designed to make use of all the resources available to	us,</a:t>
            </a:r>
          </a:p>
          <a:p>
            <a:r>
              <a:rPr lang="en-US" sz="1600" dirty="0">
                <a:solidFill>
                  <a:schemeClr val="tx1"/>
                </a:solidFill>
              </a:rPr>
              <a:t>including	people in	the community.	</a:t>
            </a:r>
          </a:p>
          <a:p>
            <a:r>
              <a:rPr lang="en-US" sz="1600" dirty="0">
                <a:solidFill>
                  <a:schemeClr val="tx1"/>
                </a:solidFill>
              </a:rPr>
              <a:t>• Gain spoken fluency.	</a:t>
            </a:r>
          </a:p>
          <a:p>
            <a:r>
              <a:rPr lang="en-US" sz="1600" dirty="0">
                <a:solidFill>
                  <a:schemeClr val="tx1"/>
                </a:solidFill>
              </a:rPr>
              <a:t>• Having a	 plan is a start.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595" y="3157370"/>
            <a:ext cx="1368152" cy="1325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022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99792" y="843558"/>
            <a:ext cx="6444208" cy="2031325"/>
          </a:xfrm>
          <a:prstGeom prst="rect">
            <a:avLst/>
          </a:prstGeom>
        </p:spPr>
        <p:txBody>
          <a:bodyPr wrap="square">
            <a:spAutoFit/>
          </a:bodyPr>
          <a:lstStyle/>
          <a:p>
            <a:pPr algn="r"/>
            <a:r>
              <a:rPr lang="ar-IQ" b="1" dirty="0"/>
              <a:t>مشكلة "تعلم لغة البلد المضيف".</a:t>
            </a:r>
          </a:p>
          <a:p>
            <a:pPr algn="r"/>
            <a:r>
              <a:rPr lang="ar-IQ" dirty="0"/>
              <a:t>• علينا أن نتحمل مسؤولية تعلمنا.</a:t>
            </a:r>
          </a:p>
          <a:p>
            <a:pPr algn="r"/>
            <a:r>
              <a:rPr lang="ar-IQ" dirty="0"/>
              <a:t>• وضع خطة لتعلم اللغة التي قد تتضمن حضور دروس وجمع ودراسة النصوص </a:t>
            </a:r>
          </a:p>
          <a:p>
            <a:pPr algn="r"/>
            <a:r>
              <a:rPr lang="ar-IQ" dirty="0"/>
              <a:t>اللغوية.</a:t>
            </a:r>
          </a:p>
          <a:p>
            <a:pPr algn="r"/>
            <a:r>
              <a:rPr lang="ar-IQ" dirty="0"/>
              <a:t>• خطة مصممة للاستفادة من جميع الموارد المتاحة لنا ، بما في ذلك الناس في المجتمع.</a:t>
            </a:r>
          </a:p>
          <a:p>
            <a:pPr algn="r"/>
            <a:r>
              <a:rPr lang="ar-IQ" dirty="0"/>
              <a:t>• اكتساب الطلاقة المنطوقة.</a:t>
            </a:r>
          </a:p>
          <a:p>
            <a:pPr algn="r"/>
            <a:r>
              <a:rPr lang="ar-IQ" dirty="0"/>
              <a:t>• وجود خطة هي البداية.</a:t>
            </a:r>
            <a:endParaRPr lang="en-US" dirty="0"/>
          </a:p>
        </p:txBody>
      </p:sp>
    </p:spTree>
    <p:extLst>
      <p:ext uri="{BB962C8B-B14F-4D97-AF65-F5344CB8AC3E}">
        <p14:creationId xmlns:p14="http://schemas.microsoft.com/office/powerpoint/2010/main" val="17245455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2699792" y="1779662"/>
            <a:ext cx="6444208" cy="1440160"/>
          </a:xfrm>
        </p:spPr>
        <p:txBody>
          <a:bodyPr/>
          <a:lstStyle/>
          <a:p>
            <a:r>
              <a:rPr lang="en-US" sz="1800" b="1" dirty="0">
                <a:solidFill>
                  <a:schemeClr val="accent1"/>
                </a:solidFill>
              </a:rPr>
              <a:t>The “learning the language of the host country” problem.</a:t>
            </a:r>
          </a:p>
          <a:p>
            <a:endParaRPr lang="en-US" sz="1600" b="1" dirty="0">
              <a:solidFill>
                <a:schemeClr val="accent1"/>
              </a:solidFill>
            </a:endParaRPr>
          </a:p>
          <a:p>
            <a:r>
              <a:rPr lang="en-US" sz="1600" b="1" dirty="0">
                <a:solidFill>
                  <a:schemeClr val="tx1"/>
                </a:solidFill>
              </a:rPr>
              <a:t>Terry Marshall suggests:</a:t>
            </a:r>
          </a:p>
          <a:p>
            <a:r>
              <a:rPr lang="en-US" sz="1600" dirty="0">
                <a:solidFill>
                  <a:schemeClr val="tx1"/>
                </a:solidFill>
              </a:rPr>
              <a:t>• Decide on what to	learn for the day ( how to buy	train tickets).</a:t>
            </a:r>
          </a:p>
          <a:p>
            <a:r>
              <a:rPr lang="en-US" sz="1600" dirty="0">
                <a:solidFill>
                  <a:schemeClr val="tx1"/>
                </a:solidFill>
              </a:rPr>
              <a:t>• Prepare	an imagined conversation in the target language with the</a:t>
            </a:r>
          </a:p>
          <a:p>
            <a:r>
              <a:rPr lang="en-US" sz="1600" dirty="0">
                <a:solidFill>
                  <a:schemeClr val="tx1"/>
                </a:solidFill>
              </a:rPr>
              <a:t>Help of a native-speaking mentor/tutor.	</a:t>
            </a:r>
          </a:p>
          <a:p>
            <a:r>
              <a:rPr lang="en-US" sz="1600" dirty="0">
                <a:solidFill>
                  <a:schemeClr val="tx1"/>
                </a:solidFill>
              </a:rPr>
              <a:t>• Practice	the conversation with your mentor/tutor.	</a:t>
            </a:r>
          </a:p>
          <a:p>
            <a:r>
              <a:rPr lang="en-US" sz="1600" dirty="0">
                <a:solidFill>
                  <a:schemeClr val="tx1"/>
                </a:solidFill>
              </a:rPr>
              <a:t>• Communicate the studied language to	the native	speakers	by going in to the community, finding people and speaking to them </a:t>
            </a:r>
          </a:p>
          <a:p>
            <a:r>
              <a:rPr lang="en-US" sz="1600" dirty="0">
                <a:solidFill>
                  <a:schemeClr val="tx1"/>
                </a:solidFill>
              </a:rPr>
              <a:t>(at the train station).	</a:t>
            </a:r>
          </a:p>
          <a:p>
            <a:r>
              <a:rPr lang="en-US" sz="1600" dirty="0">
                <a:solidFill>
                  <a:schemeClr val="tx1"/>
                </a:solidFill>
              </a:rPr>
              <a:t>• Evaluate out progress.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420383"/>
            <a:ext cx="1365250"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3123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1"/>
          <p:cNvSpPr txBox="1">
            <a:spLocks/>
          </p:cNvSpPr>
          <p:nvPr/>
        </p:nvSpPr>
        <p:spPr>
          <a:xfrm>
            <a:off x="2699792" y="1779662"/>
            <a:ext cx="6444208" cy="1440160"/>
          </a:xfrm>
          <a:prstGeom prst="rect">
            <a:avLst/>
          </a:prstGeom>
        </p:spPr>
        <p:txBody>
          <a:bodyPr anchor="ctr"/>
          <a:lstStyle>
            <a:lvl1pPr marL="0" indent="0" algn="l" defTabSz="914400" rtl="0" eaLnBrk="1" latinLnBrk="1" hangingPunct="1">
              <a:spcBef>
                <a:spcPct val="20000"/>
              </a:spcBef>
              <a:buFont typeface="Arial" pitchFamily="34" charset="0"/>
              <a:buNone/>
              <a:defRPr sz="3600" b="0" kern="1200" baseline="0">
                <a:solidFill>
                  <a:schemeClr val="bg1"/>
                </a:solidFill>
                <a:latin typeface="+mj-lt"/>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solidFill>
                <a:schemeClr val="tx1"/>
              </a:solidFill>
            </a:endParaRPr>
          </a:p>
        </p:txBody>
      </p:sp>
      <p:sp>
        <p:nvSpPr>
          <p:cNvPr id="4" name="مستطيل 3"/>
          <p:cNvSpPr/>
          <p:nvPr/>
        </p:nvSpPr>
        <p:spPr>
          <a:xfrm>
            <a:off x="4211960" y="771550"/>
            <a:ext cx="4572000" cy="2862322"/>
          </a:xfrm>
          <a:prstGeom prst="rect">
            <a:avLst/>
          </a:prstGeom>
        </p:spPr>
        <p:txBody>
          <a:bodyPr>
            <a:spAutoFit/>
          </a:bodyPr>
          <a:lstStyle/>
          <a:p>
            <a:pPr algn="r"/>
            <a:r>
              <a:rPr lang="en-US" dirty="0">
                <a:solidFill>
                  <a:prstClr val="black"/>
                </a:solidFill>
              </a:rPr>
              <a:t> </a:t>
            </a:r>
            <a:r>
              <a:rPr lang="ar-IQ" b="1" dirty="0">
                <a:solidFill>
                  <a:prstClr val="black"/>
                </a:solidFill>
              </a:rPr>
              <a:t>"</a:t>
            </a:r>
            <a:r>
              <a:rPr lang="en-US" b="1" dirty="0">
                <a:solidFill>
                  <a:prstClr val="black"/>
                </a:solidFill>
              </a:rPr>
              <a:t> </a:t>
            </a:r>
            <a:r>
              <a:rPr lang="ar-IQ" b="1" dirty="0">
                <a:solidFill>
                  <a:prstClr val="black"/>
                </a:solidFill>
              </a:rPr>
              <a:t>" </a:t>
            </a:r>
            <a:r>
              <a:rPr lang="ar-IQ" b="1" dirty="0"/>
              <a:t>مشكلة تعلم لغة البلد المضيف</a:t>
            </a:r>
          </a:p>
          <a:p>
            <a:pPr algn="r"/>
            <a:r>
              <a:rPr lang="ar-IQ" dirty="0"/>
              <a:t>يقترح تيري مارشال:</a:t>
            </a:r>
          </a:p>
          <a:p>
            <a:pPr algn="r"/>
            <a:r>
              <a:rPr lang="ar-IQ" dirty="0"/>
              <a:t>• قرر ما يجب تعلمه لهذا اليوم (كيفية شراء تذاكر القطار).</a:t>
            </a:r>
          </a:p>
          <a:p>
            <a:pPr algn="r"/>
            <a:r>
              <a:rPr lang="ar-IQ" dirty="0"/>
              <a:t>• إعداد محادثة متخيلة في اللغة الهدف بمساعدة مرشد / معلم يتحدث الأصلي.</a:t>
            </a:r>
          </a:p>
          <a:p>
            <a:pPr algn="r"/>
            <a:r>
              <a:rPr lang="ar-IQ" dirty="0"/>
              <a:t>• ممارسة المحادثة مع معلمك / مرشدك.</a:t>
            </a:r>
          </a:p>
          <a:p>
            <a:pPr algn="r"/>
            <a:r>
              <a:rPr lang="ar-IQ" dirty="0"/>
              <a:t>• توصيل اللغة المدروسة للمتحدثين الأصليين من خلال </a:t>
            </a:r>
          </a:p>
          <a:p>
            <a:pPr algn="r"/>
            <a:r>
              <a:rPr lang="ar-IQ" dirty="0"/>
              <a:t>الذهاب إلى المجتمع ، والعثور على الناس والتحدث معهم</a:t>
            </a:r>
          </a:p>
          <a:p>
            <a:pPr algn="r"/>
            <a:r>
              <a:rPr lang="ar-IQ" dirty="0"/>
              <a:t> (في محطة القطار).</a:t>
            </a:r>
          </a:p>
          <a:p>
            <a:pPr algn="r"/>
            <a:r>
              <a:rPr lang="ar-IQ" dirty="0"/>
              <a:t>• تقييم التقدم المحرز.</a:t>
            </a:r>
            <a:endParaRPr lang="en-US" dirty="0"/>
          </a:p>
        </p:txBody>
      </p:sp>
    </p:spTree>
    <p:extLst>
      <p:ext uri="{BB962C8B-B14F-4D97-AF65-F5344CB8AC3E}">
        <p14:creationId xmlns:p14="http://schemas.microsoft.com/office/powerpoint/2010/main" val="16875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3347864" y="2715766"/>
            <a:ext cx="3456384" cy="576063"/>
          </a:xfrm>
        </p:spPr>
        <p:txBody>
          <a:bodyPr/>
          <a:lstStyle/>
          <a:p>
            <a:pPr algn="r"/>
            <a:r>
              <a:rPr lang="ar-SA" sz="1600" dirty="0">
                <a:latin typeface="Calibri"/>
                <a:ea typeface="Calibri"/>
                <a:cs typeface="Arial"/>
              </a:rPr>
              <a:t>الثقافة</a:t>
            </a:r>
            <a:r>
              <a:rPr lang="ar-SA" sz="1600" b="0" dirty="0">
                <a:solidFill>
                  <a:schemeClr val="tx1"/>
                </a:solidFill>
                <a:latin typeface="Calibri"/>
                <a:ea typeface="Calibri"/>
                <a:cs typeface="Arial"/>
              </a:rPr>
              <a:t>: تشير إلى القيم والمعتقدات المشتركة للشعب والسلوكيات التي تعكسها. المجازفة  في التعميم ، </a:t>
            </a:r>
            <a:endParaRPr lang="en-US" sz="1600" b="0" dirty="0">
              <a:solidFill>
                <a:schemeClr val="tx1"/>
              </a:solidFill>
              <a:latin typeface="Calibri"/>
              <a:ea typeface="Calibri"/>
              <a:cs typeface="Arial"/>
            </a:endParaRPr>
          </a:p>
          <a:p>
            <a:pPr algn="r"/>
            <a:r>
              <a:rPr lang="ar-SA" sz="1600" b="0" dirty="0">
                <a:solidFill>
                  <a:schemeClr val="tx1"/>
                </a:solidFill>
                <a:latin typeface="Calibri"/>
                <a:ea typeface="Calibri"/>
                <a:cs typeface="Arial"/>
              </a:rPr>
              <a:t>من الممكن التحدث عن المعتقدات والقيم المشتركة وكيف يمكن أن تختلف من ثقافة إلى أخرى ، كذلك </a:t>
            </a:r>
            <a:r>
              <a:rPr lang="en-US" sz="1600" b="0" dirty="0">
                <a:solidFill>
                  <a:schemeClr val="tx1"/>
                </a:solidFill>
                <a:latin typeface="Calibri"/>
                <a:ea typeface="Calibri"/>
                <a:cs typeface="Arial"/>
              </a:rPr>
              <a:t>.</a:t>
            </a:r>
            <a:r>
              <a:rPr lang="ar-SA" sz="1600" b="0" dirty="0">
                <a:solidFill>
                  <a:schemeClr val="tx1"/>
                </a:solidFill>
                <a:latin typeface="Calibri"/>
                <a:ea typeface="Calibri"/>
                <a:cs typeface="Arial"/>
              </a:rPr>
              <a:t>السلوكيات المرتبطة بها</a:t>
            </a:r>
            <a:endParaRPr lang="en-US" sz="1600" b="0" dirty="0">
              <a:solidFill>
                <a:schemeClr val="tx1"/>
              </a:solidFill>
            </a:endParaRPr>
          </a:p>
        </p:txBody>
      </p:sp>
    </p:spTree>
    <p:extLst>
      <p:ext uri="{BB962C8B-B14F-4D97-AF65-F5344CB8AC3E}">
        <p14:creationId xmlns:p14="http://schemas.microsoft.com/office/powerpoint/2010/main" val="53272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نص 1"/>
          <p:cNvSpPr>
            <a:spLocks noGrp="1"/>
          </p:cNvSpPr>
          <p:nvPr>
            <p:ph type="body" sz="quarter" idx="10"/>
          </p:nvPr>
        </p:nvSpPr>
        <p:spPr>
          <a:xfrm>
            <a:off x="4427984" y="1851670"/>
            <a:ext cx="2232248" cy="1440160"/>
          </a:xfrm>
        </p:spPr>
        <p:txBody>
          <a:bodyPr/>
          <a:lstStyle/>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3" y="2025650"/>
            <a:ext cx="2236787"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102940"/>
            <a:ext cx="644420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867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61455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788024" y="1491630"/>
            <a:ext cx="3899681" cy="3539430"/>
          </a:xfrm>
          <a:prstGeom prst="rect">
            <a:avLst/>
          </a:prstGeom>
          <a:noFill/>
        </p:spPr>
        <p:txBody>
          <a:bodyPr wrap="square" rtlCol="0">
            <a:spAutoFit/>
          </a:bodyPr>
          <a:lstStyle/>
          <a:p>
            <a:pPr algn="ctr"/>
            <a:r>
              <a:rPr lang="en-US" altLang="ko-KR" sz="1400" b="1" dirty="0">
                <a:cs typeface="Arial" pitchFamily="34" charset="0"/>
              </a:rPr>
              <a:t>Saudi Arabia</a:t>
            </a:r>
          </a:p>
          <a:p>
            <a:pPr algn="ctr"/>
            <a:r>
              <a:rPr lang="en-US" altLang="ko-KR" sz="1400" dirty="0">
                <a:solidFill>
                  <a:prstClr val="black"/>
                </a:solidFill>
                <a:cs typeface="Arial" pitchFamily="34" charset="0"/>
              </a:rPr>
              <a:t>•</a:t>
            </a:r>
            <a:r>
              <a:rPr lang="en-US" altLang="ko-KR" sz="1400" dirty="0">
                <a:cs typeface="Arial" pitchFamily="34" charset="0"/>
              </a:rPr>
              <a:t>Flowing from the past to the present to the	 future, and	they flow with it.</a:t>
            </a:r>
          </a:p>
          <a:p>
            <a:r>
              <a:rPr lang="en-US" altLang="ko-KR" sz="1400" dirty="0">
                <a:cs typeface="Arial" pitchFamily="34" charset="0"/>
              </a:rPr>
              <a:t>•Social events and appointments	do not always have fixed beginnings or endings.		</a:t>
            </a:r>
          </a:p>
          <a:p>
            <a:r>
              <a:rPr lang="en-US" altLang="ko-KR" sz="1400" dirty="0">
                <a:cs typeface="Arial" pitchFamily="34" charset="0"/>
              </a:rPr>
              <a:t>•Time for an appointment has been set, under many circumstances.	</a:t>
            </a:r>
          </a:p>
          <a:p>
            <a:r>
              <a:rPr lang="en-US" altLang="ko-KR" sz="1400" dirty="0">
                <a:cs typeface="Arial" pitchFamily="34" charset="0"/>
              </a:rPr>
              <a:t>• It is acceptable to be late, especially if the person is engaged in a	conversation.	</a:t>
            </a:r>
          </a:p>
          <a:p>
            <a:r>
              <a:rPr lang="en-US" altLang="ko-KR" sz="1400" dirty="0">
                <a:cs typeface="Arial" pitchFamily="34" charset="0"/>
              </a:rPr>
              <a:t>• It would be rude to leave in the middle of	</a:t>
            </a:r>
          </a:p>
          <a:p>
            <a:pPr algn="ctr"/>
            <a:r>
              <a:rPr lang="en-US" altLang="ko-KR" sz="1400" dirty="0">
                <a:cs typeface="Arial" pitchFamily="34" charset="0"/>
              </a:rPr>
              <a:t>conversation, since maintaining friendship and	</a:t>
            </a:r>
          </a:p>
          <a:p>
            <a:r>
              <a:rPr lang="en-US" altLang="ko-KR" sz="1400" dirty="0">
                <a:cs typeface="Arial" pitchFamily="34" charset="0"/>
              </a:rPr>
              <a:t>engaging in human interaction are	more highly</a:t>
            </a:r>
            <a:r>
              <a:rPr lang="en-US" altLang="ko-KR" sz="1400" b="1" dirty="0">
                <a:cs typeface="Arial" pitchFamily="34" charset="0"/>
              </a:rPr>
              <a:t>	</a:t>
            </a:r>
          </a:p>
          <a:p>
            <a:r>
              <a:rPr lang="en-US" altLang="ko-KR" sz="1400" dirty="0">
                <a:cs typeface="Arial" pitchFamily="34" charset="0"/>
              </a:rPr>
              <a:t>Valued than being on time.</a:t>
            </a:r>
          </a:p>
          <a:p>
            <a:r>
              <a:rPr lang="en-US" altLang="ko-KR" sz="1400" b="1" dirty="0">
                <a:cs typeface="Arial" pitchFamily="34" charset="0"/>
              </a:rPr>
              <a:t>	</a:t>
            </a:r>
          </a:p>
        </p:txBody>
      </p:sp>
      <p:sp>
        <p:nvSpPr>
          <p:cNvPr id="28" name="TextBox 27"/>
          <p:cNvSpPr txBox="1"/>
          <p:nvPr/>
        </p:nvSpPr>
        <p:spPr>
          <a:xfrm>
            <a:off x="179512" y="1592254"/>
            <a:ext cx="3796141" cy="2462213"/>
          </a:xfrm>
          <a:prstGeom prst="rect">
            <a:avLst/>
          </a:prstGeom>
          <a:noFill/>
        </p:spPr>
        <p:txBody>
          <a:bodyPr wrap="square" rtlCol="0">
            <a:spAutoFit/>
          </a:bodyPr>
          <a:lstStyle/>
          <a:p>
            <a:pPr algn="ctr"/>
            <a:r>
              <a:rPr lang="en-US" altLang="ko-KR" sz="1400" b="1" dirty="0">
                <a:cs typeface="Arial" pitchFamily="34" charset="0"/>
              </a:rPr>
              <a:t>North America</a:t>
            </a:r>
          </a:p>
          <a:p>
            <a:r>
              <a:rPr lang="en-US" altLang="ko-KR" sz="1400" dirty="0">
                <a:cs typeface="Arial" pitchFamily="34" charset="0"/>
              </a:rPr>
              <a:t>• Time for the average America is very important.	</a:t>
            </a:r>
          </a:p>
          <a:p>
            <a:r>
              <a:rPr lang="en-US" altLang="ko-KR" sz="1400" dirty="0">
                <a:cs typeface="Arial" pitchFamily="34" charset="0"/>
              </a:rPr>
              <a:t>• Americans constantly setting deadlines</a:t>
            </a:r>
          </a:p>
          <a:p>
            <a:r>
              <a:rPr lang="en-US" altLang="ko-KR" sz="1400" dirty="0">
                <a:cs typeface="Arial" pitchFamily="34" charset="0"/>
              </a:rPr>
              <a:t>based on time and will end conversations by looking at their watches</a:t>
            </a:r>
          </a:p>
          <a:p>
            <a:r>
              <a:rPr lang="en-US" altLang="ko-KR" sz="1400" dirty="0">
                <a:cs typeface="Arial" pitchFamily="34" charset="0"/>
              </a:rPr>
              <a:t>• American English filled with references to time.	</a:t>
            </a:r>
          </a:p>
          <a:p>
            <a:r>
              <a:rPr lang="en-US" altLang="ko-KR" sz="1400" dirty="0">
                <a:cs typeface="Arial" pitchFamily="34" charset="0"/>
              </a:rPr>
              <a:t>• Time is something to be on, spent, gained,</a:t>
            </a:r>
          </a:p>
          <a:p>
            <a:r>
              <a:rPr lang="en-US" altLang="ko-KR" sz="1400" dirty="0">
                <a:cs typeface="Arial" pitchFamily="34" charset="0"/>
              </a:rPr>
              <a:t>kept, filled, killed, saved, used, wasted, lost, and planned.</a:t>
            </a:r>
            <a:endParaRPr lang="ko-KR" altLang="en-US" sz="1400" dirty="0">
              <a:cs typeface="Arial" pitchFamily="34" charset="0"/>
            </a:endParaRPr>
          </a:p>
        </p:txBody>
      </p:sp>
      <p:sp>
        <p:nvSpPr>
          <p:cNvPr id="33" name="TextBox 32"/>
          <p:cNvSpPr txBox="1"/>
          <p:nvPr/>
        </p:nvSpPr>
        <p:spPr>
          <a:xfrm>
            <a:off x="3607904" y="530683"/>
            <a:ext cx="1431126" cy="1323439"/>
          </a:xfrm>
          <a:prstGeom prst="rect">
            <a:avLst/>
          </a:prstGeom>
          <a:noFill/>
        </p:spPr>
        <p:txBody>
          <a:bodyPr wrap="square" rtlCol="0">
            <a:spAutoFit/>
          </a:bodyPr>
          <a:lstStyle/>
          <a:p>
            <a:pPr algn="ctr"/>
            <a:r>
              <a:rPr lang="en-US" altLang="ko-KR" sz="1600" b="1" dirty="0">
                <a:cs typeface="Arial" pitchFamily="34" charset="0"/>
              </a:rPr>
              <a:t>To illustrate lets look at two different cultures</a:t>
            </a:r>
          </a:p>
          <a:p>
            <a:pPr algn="ctr"/>
            <a:r>
              <a:rPr lang="en-US" altLang="ko-KR" sz="1600" b="1" dirty="0">
                <a:cs typeface="Arial" pitchFamily="34" charset="0"/>
              </a:rPr>
              <a:t>(Time)</a:t>
            </a:r>
            <a:endParaRPr lang="ko-KR" altLang="en-US" sz="1600" b="1" dirty="0">
              <a:cs typeface="Arial" pitchFamily="34" charset="0"/>
            </a:endParaRPr>
          </a:p>
        </p:txBody>
      </p:sp>
    </p:spTree>
    <p:extLst>
      <p:ext uri="{BB962C8B-B14F-4D97-AF65-F5344CB8AC3E}">
        <p14:creationId xmlns:p14="http://schemas.microsoft.com/office/powerpoint/2010/main" val="423452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7"/>
          <p:cNvSpPr txBox="1"/>
          <p:nvPr/>
        </p:nvSpPr>
        <p:spPr>
          <a:xfrm>
            <a:off x="343811" y="1953025"/>
            <a:ext cx="3796141" cy="2650982"/>
          </a:xfrm>
          <a:prstGeom prst="rect">
            <a:avLst/>
          </a:prstGeom>
          <a:noFill/>
        </p:spPr>
        <p:txBody>
          <a:bodyPr wrap="square" rtlCol="0">
            <a:spAutoFit/>
          </a:bodyPr>
          <a:lstStyle/>
          <a:p>
            <a:pPr algn="r">
              <a:lnSpc>
                <a:spcPct val="115000"/>
              </a:lnSpc>
              <a:spcAft>
                <a:spcPts val="1000"/>
              </a:spcAft>
            </a:pPr>
            <a:r>
              <a:rPr lang="ar-SA" sz="1400" b="1" dirty="0">
                <a:latin typeface="Calibri"/>
                <a:ea typeface="Calibri"/>
                <a:cs typeface="Arial"/>
              </a:rPr>
              <a:t>شمال امريكا</a:t>
            </a:r>
            <a:endParaRPr lang="en-US" sz="1400" b="1" dirty="0">
              <a:latin typeface="Calibri"/>
              <a:ea typeface="Calibri"/>
              <a:cs typeface="Arial"/>
            </a:endParaRPr>
          </a:p>
          <a:p>
            <a:pPr algn="r">
              <a:lnSpc>
                <a:spcPct val="115000"/>
              </a:lnSpc>
              <a:spcAft>
                <a:spcPts val="1000"/>
              </a:spcAft>
            </a:pPr>
            <a:r>
              <a:rPr lang="en-US" sz="1400" dirty="0">
                <a:ea typeface="Calibri"/>
                <a:cs typeface="Arial"/>
              </a:rPr>
              <a:t> </a:t>
            </a:r>
            <a:r>
              <a:rPr lang="ar-SA" sz="1400" dirty="0">
                <a:ea typeface="Calibri"/>
                <a:cs typeface="Arial"/>
              </a:rPr>
              <a:t>الوقت بالنسبة لأمريكا الوسطى مهم جدا. </a:t>
            </a:r>
            <a:r>
              <a:rPr lang="en-US" sz="1400" dirty="0">
                <a:latin typeface="Calibri"/>
                <a:ea typeface="Calibri"/>
                <a:cs typeface="Arial"/>
              </a:rPr>
              <a:t>•</a:t>
            </a:r>
          </a:p>
          <a:p>
            <a:pPr algn="r">
              <a:lnSpc>
                <a:spcPct val="115000"/>
              </a:lnSpc>
              <a:spcAft>
                <a:spcPts val="1000"/>
              </a:spcAft>
            </a:pPr>
            <a:r>
              <a:rPr lang="en-US" sz="1400" dirty="0">
                <a:ea typeface="Calibri"/>
                <a:cs typeface="Arial"/>
              </a:rPr>
              <a:t> </a:t>
            </a:r>
            <a:r>
              <a:rPr lang="ar-SA" sz="1400" dirty="0">
                <a:ea typeface="Calibri"/>
                <a:cs typeface="Arial"/>
              </a:rPr>
              <a:t>يحدد الأمريكيون باستمرار المواعيد النهائية .   </a:t>
            </a:r>
            <a:r>
              <a:rPr lang="en-US" sz="1400" dirty="0">
                <a:latin typeface="Calibri"/>
                <a:ea typeface="Calibri"/>
                <a:cs typeface="Arial"/>
              </a:rPr>
              <a:t>•</a:t>
            </a:r>
          </a:p>
          <a:p>
            <a:pPr algn="r">
              <a:lnSpc>
                <a:spcPct val="115000"/>
              </a:lnSpc>
              <a:spcAft>
                <a:spcPts val="1000"/>
              </a:spcAft>
            </a:pPr>
            <a:r>
              <a:rPr lang="ar-SA" sz="1400" dirty="0">
                <a:latin typeface="Calibri"/>
                <a:ea typeface="Calibri"/>
                <a:cs typeface="Arial"/>
              </a:rPr>
              <a:t>بناءً على الوقت ، وسينهي المحادثات من خلال النظر إلى ساعاتهم.     </a:t>
            </a:r>
            <a:r>
              <a:rPr lang="en-US" sz="1400" dirty="0">
                <a:latin typeface="Calibri"/>
                <a:ea typeface="Calibri"/>
                <a:cs typeface="Arial"/>
              </a:rPr>
              <a:t>•</a:t>
            </a:r>
          </a:p>
          <a:p>
            <a:pPr algn="r">
              <a:lnSpc>
                <a:spcPct val="115000"/>
              </a:lnSpc>
              <a:spcAft>
                <a:spcPts val="1000"/>
              </a:spcAft>
            </a:pPr>
            <a:r>
              <a:rPr lang="ar-SA" sz="1400" dirty="0">
                <a:latin typeface="Calibri"/>
                <a:ea typeface="Calibri"/>
                <a:cs typeface="Arial"/>
              </a:rPr>
              <a:t>اللغة الإنجليزية الأمريكية مليئة بالإشارات إلى الوقت. </a:t>
            </a:r>
            <a:r>
              <a:rPr lang="en-US" sz="1400" dirty="0">
                <a:latin typeface="Calibri"/>
                <a:ea typeface="Calibri"/>
                <a:cs typeface="Arial"/>
              </a:rPr>
              <a:t>•</a:t>
            </a:r>
          </a:p>
          <a:p>
            <a:r>
              <a:rPr lang="ar-SA" sz="1400" dirty="0">
                <a:latin typeface="Calibri"/>
                <a:ea typeface="Calibri"/>
                <a:cs typeface="Arial"/>
              </a:rPr>
              <a:t>الوقت شيء يجب أن تقضيه ، تنفقه ، تكتسبه ، لحفظه, اهداره, </a:t>
            </a:r>
            <a:endParaRPr lang="ar-IQ" sz="1400" dirty="0">
              <a:latin typeface="Calibri"/>
              <a:ea typeface="Calibri"/>
              <a:cs typeface="Arial"/>
            </a:endParaRPr>
          </a:p>
          <a:p>
            <a:pPr algn="r"/>
            <a:r>
              <a:rPr lang="ar-SA" sz="1400" dirty="0">
                <a:latin typeface="Calibri"/>
                <a:ea typeface="Calibri"/>
                <a:cs typeface="Arial"/>
              </a:rPr>
              <a:t>فقده, ومخطط لحفظه. </a:t>
            </a:r>
            <a:endParaRPr lang="ko-KR" altLang="en-US" sz="1400" dirty="0">
              <a:cs typeface="Arial" pitchFamily="34" charset="0"/>
            </a:endParaRPr>
          </a:p>
        </p:txBody>
      </p:sp>
      <p:sp>
        <p:nvSpPr>
          <p:cNvPr id="13" name="TextBox 27"/>
          <p:cNvSpPr txBox="1"/>
          <p:nvPr/>
        </p:nvSpPr>
        <p:spPr>
          <a:xfrm>
            <a:off x="3975653" y="1491630"/>
            <a:ext cx="1584176" cy="416204"/>
          </a:xfrm>
          <a:prstGeom prst="rect">
            <a:avLst/>
          </a:prstGeom>
          <a:noFill/>
        </p:spPr>
        <p:txBody>
          <a:bodyPr wrap="square" rtlCol="0">
            <a:spAutoFit/>
          </a:bodyPr>
          <a:lstStyle/>
          <a:p>
            <a:pPr lvl="0" algn="ctr">
              <a:lnSpc>
                <a:spcPct val="115000"/>
              </a:lnSpc>
              <a:spcAft>
                <a:spcPts val="1000"/>
              </a:spcAft>
            </a:pPr>
            <a:r>
              <a:rPr lang="ar-IQ" sz="2000" b="1" dirty="0">
                <a:solidFill>
                  <a:srgbClr val="D15A12"/>
                </a:solidFill>
                <a:latin typeface="Calibri"/>
                <a:ea typeface="Calibri"/>
                <a:cs typeface="Arial"/>
              </a:rPr>
              <a:t>الوقت</a:t>
            </a:r>
            <a:endParaRPr lang="ar-IQ" sz="2000" b="1" dirty="0">
              <a:solidFill>
                <a:prstClr val="black"/>
              </a:solidFill>
              <a:latin typeface="Calibri"/>
              <a:ea typeface="Calibri"/>
              <a:cs typeface="Arial"/>
            </a:endParaRPr>
          </a:p>
        </p:txBody>
      </p:sp>
      <p:sp>
        <p:nvSpPr>
          <p:cNvPr id="15" name="TextBox 27"/>
          <p:cNvSpPr txBox="1"/>
          <p:nvPr/>
        </p:nvSpPr>
        <p:spPr>
          <a:xfrm>
            <a:off x="5311417" y="1275606"/>
            <a:ext cx="3796141" cy="3746667"/>
          </a:xfrm>
          <a:prstGeom prst="rect">
            <a:avLst/>
          </a:prstGeom>
          <a:noFill/>
        </p:spPr>
        <p:txBody>
          <a:bodyPr wrap="square" rtlCol="0">
            <a:spAutoFit/>
          </a:bodyPr>
          <a:lstStyle/>
          <a:p>
            <a:pPr algn="r">
              <a:lnSpc>
                <a:spcPct val="115000"/>
              </a:lnSpc>
              <a:spcAft>
                <a:spcPts val="1000"/>
              </a:spcAft>
            </a:pPr>
            <a:r>
              <a:rPr lang="ar-IQ" sz="1400" dirty="0">
                <a:latin typeface="Calibri"/>
                <a:ea typeface="Calibri"/>
                <a:cs typeface="Arial"/>
              </a:rPr>
              <a:t> </a:t>
            </a:r>
            <a:endParaRPr lang="en-US" sz="1400" dirty="0">
              <a:latin typeface="Calibri"/>
              <a:ea typeface="Calibri"/>
              <a:cs typeface="Arial"/>
            </a:endParaRPr>
          </a:p>
          <a:p>
            <a:pPr algn="r">
              <a:lnSpc>
                <a:spcPct val="115000"/>
              </a:lnSpc>
              <a:spcAft>
                <a:spcPts val="1000"/>
              </a:spcAft>
            </a:pPr>
            <a:r>
              <a:rPr lang="ar-IQ" sz="1400" b="1" dirty="0">
                <a:latin typeface="Calibri"/>
                <a:ea typeface="Calibri"/>
                <a:cs typeface="Arial"/>
              </a:rPr>
              <a:t>المملكة العربية السعودية</a:t>
            </a:r>
            <a:endParaRPr lang="en-US" sz="1400" b="1" dirty="0">
              <a:latin typeface="Calibri"/>
              <a:ea typeface="Calibri"/>
              <a:cs typeface="Arial"/>
            </a:endParaRPr>
          </a:p>
          <a:p>
            <a:pPr algn="r">
              <a:lnSpc>
                <a:spcPct val="115000"/>
              </a:lnSpc>
              <a:spcAft>
                <a:spcPts val="1000"/>
              </a:spcAft>
            </a:pPr>
            <a:r>
              <a:rPr lang="ar-IQ" sz="1400" dirty="0">
                <a:latin typeface="Calibri"/>
                <a:ea typeface="Calibri"/>
                <a:cs typeface="Arial"/>
              </a:rPr>
              <a:t>•يتدفق من الماضي إلى الحاضر إلى المستقبل ، ويتدفق معها </a:t>
            </a:r>
          </a:p>
          <a:p>
            <a:pPr algn="r">
              <a:lnSpc>
                <a:spcPct val="115000"/>
              </a:lnSpc>
              <a:spcAft>
                <a:spcPts val="1000"/>
              </a:spcAft>
            </a:pPr>
            <a:r>
              <a:rPr lang="ar-IQ" sz="1400" dirty="0">
                <a:latin typeface="Calibri"/>
                <a:ea typeface="Calibri"/>
                <a:cs typeface="Arial"/>
              </a:rPr>
              <a:t>•الأحداث والمواعيد الاجتماعية ليس لها دائما بدايات أو </a:t>
            </a:r>
            <a:r>
              <a:rPr lang="ar-IQ" sz="1400" dirty="0">
                <a:solidFill>
                  <a:prstClr val="black"/>
                </a:solidFill>
                <a:latin typeface="Calibri"/>
                <a:ea typeface="Calibri"/>
                <a:cs typeface="Arial"/>
              </a:rPr>
              <a:t>نهايات</a:t>
            </a:r>
          </a:p>
          <a:p>
            <a:pPr algn="r">
              <a:lnSpc>
                <a:spcPct val="115000"/>
              </a:lnSpc>
              <a:spcAft>
                <a:spcPts val="1000"/>
              </a:spcAft>
            </a:pPr>
            <a:r>
              <a:rPr lang="en-US" sz="1400" dirty="0">
                <a:latin typeface="Calibri"/>
                <a:ea typeface="Calibri"/>
                <a:cs typeface="Arial"/>
              </a:rPr>
              <a:t>.</a:t>
            </a:r>
            <a:r>
              <a:rPr lang="ar-IQ" sz="1400" dirty="0">
                <a:latin typeface="Calibri"/>
                <a:ea typeface="Calibri"/>
                <a:cs typeface="Arial"/>
              </a:rPr>
              <a:t>ثابتة</a:t>
            </a:r>
            <a:endParaRPr lang="en-US" sz="1400" dirty="0">
              <a:latin typeface="Calibri"/>
              <a:ea typeface="Calibri"/>
              <a:cs typeface="Arial"/>
            </a:endParaRPr>
          </a:p>
          <a:p>
            <a:pPr algn="r">
              <a:lnSpc>
                <a:spcPct val="115000"/>
              </a:lnSpc>
              <a:spcAft>
                <a:spcPts val="1000"/>
              </a:spcAft>
            </a:pPr>
            <a:r>
              <a:rPr lang="ar-IQ" sz="1400" dirty="0">
                <a:latin typeface="Calibri"/>
                <a:ea typeface="Calibri"/>
                <a:cs typeface="Arial"/>
              </a:rPr>
              <a:t>تم تحديد وقت التعيين في ظروف عديدة</a:t>
            </a:r>
            <a:r>
              <a:rPr lang="en-US" sz="1400" dirty="0">
                <a:latin typeface="Calibri"/>
                <a:ea typeface="Calibri"/>
                <a:cs typeface="Arial"/>
              </a:rPr>
              <a:t>•</a:t>
            </a:r>
          </a:p>
          <a:p>
            <a:pPr algn="r">
              <a:lnSpc>
                <a:spcPct val="115000"/>
              </a:lnSpc>
              <a:spcAft>
                <a:spcPts val="1000"/>
              </a:spcAft>
            </a:pPr>
            <a:r>
              <a:rPr lang="ar-IQ" sz="1400" dirty="0">
                <a:latin typeface="Calibri"/>
                <a:ea typeface="Calibri"/>
                <a:cs typeface="Arial"/>
              </a:rPr>
              <a:t>•من المقبول أن يتأخر الوقت ، خاصة إذا كان الشخص منخرطًا </a:t>
            </a:r>
          </a:p>
          <a:p>
            <a:pPr algn="r">
              <a:lnSpc>
                <a:spcPct val="115000"/>
              </a:lnSpc>
              <a:spcAft>
                <a:spcPts val="1000"/>
              </a:spcAft>
            </a:pPr>
            <a:r>
              <a:rPr lang="en-US" sz="1400" dirty="0">
                <a:latin typeface="Calibri"/>
                <a:ea typeface="Calibri"/>
                <a:cs typeface="Arial"/>
              </a:rPr>
              <a:t>.</a:t>
            </a:r>
            <a:r>
              <a:rPr lang="ar-IQ" sz="1400" dirty="0">
                <a:latin typeface="Calibri"/>
                <a:ea typeface="Calibri"/>
                <a:cs typeface="Arial"/>
              </a:rPr>
              <a:t>في محادثة</a:t>
            </a:r>
            <a:endParaRPr lang="en-US" sz="1400" dirty="0">
              <a:latin typeface="Calibri"/>
              <a:ea typeface="Calibri"/>
              <a:cs typeface="Arial"/>
            </a:endParaRPr>
          </a:p>
          <a:p>
            <a:pPr lvl="0" algn="r"/>
            <a:r>
              <a:rPr lang="ar-IQ" sz="1400" dirty="0">
                <a:latin typeface="Calibri"/>
                <a:ea typeface="Calibri"/>
                <a:cs typeface="Arial"/>
              </a:rPr>
              <a:t>• سيكون من الوقاح</a:t>
            </a:r>
            <a:r>
              <a:rPr lang="ar-IQ" sz="1400" dirty="0">
                <a:solidFill>
                  <a:prstClr val="black"/>
                </a:solidFill>
                <a:latin typeface="Calibri"/>
                <a:ea typeface="Calibri"/>
                <a:cs typeface="Arial"/>
              </a:rPr>
              <a:t>ة </a:t>
            </a:r>
            <a:r>
              <a:rPr lang="ar-IQ" sz="1400" dirty="0">
                <a:latin typeface="Calibri"/>
                <a:ea typeface="Calibri"/>
                <a:cs typeface="Arial"/>
              </a:rPr>
              <a:t>المغادرة في منتصف محادثة ، منذ الحفاظ </a:t>
            </a:r>
            <a:endParaRPr lang="en-US" sz="1400" dirty="0">
              <a:latin typeface="Calibri"/>
              <a:ea typeface="Calibri"/>
              <a:cs typeface="Arial"/>
            </a:endParaRPr>
          </a:p>
          <a:p>
            <a:pPr lvl="0" algn="r"/>
            <a:r>
              <a:rPr lang="ar-IQ" sz="1400" dirty="0">
                <a:latin typeface="Calibri"/>
                <a:ea typeface="Calibri"/>
                <a:cs typeface="Arial"/>
              </a:rPr>
              <a:t>على الصداقة والانخراط في التفاعل البشري اكثر اهمية من </a:t>
            </a:r>
            <a:endParaRPr lang="en-US" sz="1400" dirty="0">
              <a:latin typeface="Calibri"/>
              <a:ea typeface="Calibri"/>
              <a:cs typeface="Arial"/>
            </a:endParaRPr>
          </a:p>
          <a:p>
            <a:pPr lvl="0" algn="r"/>
            <a:r>
              <a:rPr lang="ar-IQ" sz="1400" dirty="0">
                <a:latin typeface="Calibri"/>
                <a:ea typeface="Calibri"/>
                <a:cs typeface="Arial"/>
              </a:rPr>
              <a:t>المغادرة محدد. </a:t>
            </a:r>
            <a:endParaRPr lang="ko-KR" altLang="en-US" sz="1400" dirty="0">
              <a:cs typeface="Arial" pitchFamily="34" charset="0"/>
            </a:endParaRPr>
          </a:p>
        </p:txBody>
      </p:sp>
      <p:sp>
        <p:nvSpPr>
          <p:cNvPr id="17" name="TextBox 27"/>
          <p:cNvSpPr txBox="1"/>
          <p:nvPr/>
        </p:nvSpPr>
        <p:spPr>
          <a:xfrm>
            <a:off x="2627784" y="0"/>
            <a:ext cx="3796141" cy="1844095"/>
          </a:xfrm>
          <a:prstGeom prst="rect">
            <a:avLst/>
          </a:prstGeom>
          <a:noFill/>
        </p:spPr>
        <p:txBody>
          <a:bodyPr wrap="square" rtlCol="0">
            <a:spAutoFit/>
          </a:bodyPr>
          <a:lstStyle/>
          <a:p>
            <a:pPr algn="r">
              <a:lnSpc>
                <a:spcPct val="115000"/>
              </a:lnSpc>
              <a:spcAft>
                <a:spcPts val="1000"/>
              </a:spcAft>
            </a:pPr>
            <a:r>
              <a:rPr lang="ar-SA" sz="1400" dirty="0">
                <a:solidFill>
                  <a:schemeClr val="accent1"/>
                </a:solidFill>
                <a:latin typeface="Calibri"/>
                <a:ea typeface="Calibri"/>
                <a:cs typeface="Arial"/>
              </a:rPr>
              <a:t>الثقافة</a:t>
            </a:r>
            <a:r>
              <a:rPr lang="ar-IQ" sz="1400" dirty="0">
                <a:solidFill>
                  <a:schemeClr val="accent1"/>
                </a:solidFill>
                <a:latin typeface="Calibri"/>
                <a:ea typeface="Calibri"/>
                <a:cs typeface="Arial"/>
              </a:rPr>
              <a:t> </a:t>
            </a:r>
            <a:r>
              <a:rPr lang="ar-SA" sz="1400" dirty="0">
                <a:solidFill>
                  <a:schemeClr val="accent1"/>
                </a:solidFill>
                <a:latin typeface="Calibri"/>
                <a:ea typeface="Calibri"/>
                <a:cs typeface="Arial"/>
              </a:rPr>
              <a:t>: </a:t>
            </a:r>
            <a:r>
              <a:rPr lang="ar-SA" sz="1400" dirty="0">
                <a:latin typeface="Calibri"/>
                <a:ea typeface="Calibri"/>
                <a:cs typeface="Arial"/>
              </a:rPr>
              <a:t>تشير إلى القيم والمعتقدات المشتركة للشعب والسلوكيات </a:t>
            </a:r>
            <a:endParaRPr lang="ar-IQ" sz="1400" dirty="0">
              <a:latin typeface="Calibri"/>
              <a:ea typeface="Calibri"/>
              <a:cs typeface="Arial"/>
            </a:endParaRPr>
          </a:p>
          <a:p>
            <a:pPr algn="r">
              <a:lnSpc>
                <a:spcPct val="115000"/>
              </a:lnSpc>
              <a:spcAft>
                <a:spcPts val="1000"/>
              </a:spcAft>
            </a:pPr>
            <a:r>
              <a:rPr lang="ar-SA" sz="1400" dirty="0">
                <a:latin typeface="Calibri"/>
                <a:ea typeface="Calibri"/>
                <a:cs typeface="Arial"/>
              </a:rPr>
              <a:t>التي تعكسها. المجازفة  في التعميم ، من الممكن التحدث عن </a:t>
            </a:r>
            <a:endParaRPr lang="ar-IQ" sz="1400" dirty="0">
              <a:latin typeface="Calibri"/>
              <a:ea typeface="Calibri"/>
              <a:cs typeface="Arial"/>
            </a:endParaRPr>
          </a:p>
          <a:p>
            <a:pPr algn="r">
              <a:lnSpc>
                <a:spcPct val="115000"/>
              </a:lnSpc>
              <a:spcAft>
                <a:spcPts val="1000"/>
              </a:spcAft>
            </a:pPr>
            <a:r>
              <a:rPr lang="ar-SA" sz="1400" dirty="0">
                <a:latin typeface="Calibri"/>
                <a:ea typeface="Calibri"/>
                <a:cs typeface="Arial"/>
              </a:rPr>
              <a:t>المعتقدات والقيم المشتركة وكيف يمكن أن تختلف من ثقافة إلى </a:t>
            </a:r>
            <a:endParaRPr lang="ar-IQ" sz="1400" dirty="0">
              <a:latin typeface="Calibri"/>
              <a:ea typeface="Calibri"/>
              <a:cs typeface="Arial"/>
            </a:endParaRPr>
          </a:p>
          <a:p>
            <a:pPr algn="r">
              <a:lnSpc>
                <a:spcPct val="115000"/>
              </a:lnSpc>
              <a:spcAft>
                <a:spcPts val="1000"/>
              </a:spcAft>
            </a:pPr>
            <a:r>
              <a:rPr lang="ar-SA" sz="1400" dirty="0">
                <a:latin typeface="Calibri"/>
                <a:ea typeface="Calibri"/>
                <a:cs typeface="Arial"/>
              </a:rPr>
              <a:t>أخرى ، وكذلك السلوكيات المرتبطة به</a:t>
            </a:r>
            <a:r>
              <a:rPr lang="ar-IQ" sz="1400" dirty="0">
                <a:latin typeface="Calibri"/>
                <a:ea typeface="Calibri"/>
                <a:cs typeface="Arial"/>
              </a:rPr>
              <a:t>.</a:t>
            </a:r>
            <a:endParaRPr lang="en-US" sz="1400" dirty="0">
              <a:latin typeface="Calibri"/>
              <a:ea typeface="Calibri"/>
              <a:cs typeface="Arial"/>
            </a:endParaRPr>
          </a:p>
          <a:p>
            <a:pPr algn="r">
              <a:lnSpc>
                <a:spcPct val="115000"/>
              </a:lnSpc>
              <a:spcAft>
                <a:spcPts val="1000"/>
              </a:spcAft>
            </a:pPr>
            <a:endParaRPr lang="ko-KR" altLang="en-US" sz="1400" dirty="0">
              <a:cs typeface="Arial" pitchFamily="34" charset="0"/>
            </a:endParaRPr>
          </a:p>
        </p:txBody>
      </p:sp>
    </p:spTree>
    <p:extLst>
      <p:ext uri="{BB962C8B-B14F-4D97-AF65-F5344CB8AC3E}">
        <p14:creationId xmlns:p14="http://schemas.microsoft.com/office/powerpoint/2010/main" val="286560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7"/>
          <p:cNvSpPr txBox="1"/>
          <p:nvPr/>
        </p:nvSpPr>
        <p:spPr>
          <a:xfrm>
            <a:off x="6012160" y="627534"/>
            <a:ext cx="3203848" cy="2893100"/>
          </a:xfrm>
          <a:prstGeom prst="rect">
            <a:avLst/>
          </a:prstGeom>
          <a:noFill/>
        </p:spPr>
        <p:txBody>
          <a:bodyPr wrap="square" rtlCol="0">
            <a:spAutoFit/>
          </a:bodyPr>
          <a:lstStyle/>
          <a:p>
            <a:pPr algn="ctr"/>
            <a:r>
              <a:rPr lang="en-US" altLang="ko-KR" sz="1400" b="1" dirty="0">
                <a:cs typeface="Arial" pitchFamily="34" charset="0"/>
              </a:rPr>
              <a:t>Saudi Arabia</a:t>
            </a:r>
          </a:p>
          <a:p>
            <a:endParaRPr lang="en-US" altLang="ko-KR" sz="1400" dirty="0">
              <a:cs typeface="Arial" pitchFamily="34" charset="0"/>
            </a:endParaRPr>
          </a:p>
          <a:p>
            <a:r>
              <a:rPr lang="en-US" altLang="ko-KR" sz="1400" dirty="0">
                <a:cs typeface="Arial" pitchFamily="34" charset="0"/>
              </a:rPr>
              <a:t>• Values and beliefs of a group of	</a:t>
            </a:r>
          </a:p>
          <a:p>
            <a:r>
              <a:rPr lang="en-US" altLang="ko-KR" sz="1400" dirty="0">
                <a:cs typeface="Arial" pitchFamily="34" charset="0"/>
              </a:rPr>
              <a:t>People have a deep</a:t>
            </a:r>
            <a:r>
              <a:rPr lang="en-US" altLang="ko-KR" sz="1400" b="1" dirty="0">
                <a:cs typeface="Arial" pitchFamily="34" charset="0"/>
              </a:rPr>
              <a:t> </a:t>
            </a:r>
            <a:r>
              <a:rPr lang="en-US" altLang="ko-KR" sz="1400" dirty="0">
                <a:cs typeface="Arial" pitchFamily="34" charset="0"/>
              </a:rPr>
              <a:t>philosophical foundation.	</a:t>
            </a:r>
          </a:p>
          <a:p>
            <a:r>
              <a:rPr lang="en-US" altLang="ko-KR" sz="1400" dirty="0">
                <a:cs typeface="Arial" pitchFamily="34" charset="0"/>
              </a:rPr>
              <a:t>•Traditional	Islamic Arab values can be traced in almost every respect to the Quran.	</a:t>
            </a:r>
          </a:p>
          <a:p>
            <a:r>
              <a:rPr lang="en-US" altLang="ko-KR" sz="1400" dirty="0">
                <a:cs typeface="Arial" pitchFamily="34" charset="0"/>
              </a:rPr>
              <a:t>•The belief	that God alone, not humans, can control all	events derives from the teaching in this holy book.	</a:t>
            </a:r>
          </a:p>
          <a:p>
            <a:r>
              <a:rPr lang="en-US" altLang="ko-KR" sz="1400" dirty="0">
                <a:cs typeface="Arial" pitchFamily="34" charset="0"/>
              </a:rPr>
              <a:t>•each person’s fate is in the hands	of God.</a:t>
            </a:r>
            <a:r>
              <a:rPr lang="en-US" altLang="ko-KR" sz="1400" b="1" dirty="0">
                <a:cs typeface="Arial" pitchFamily="34" charset="0"/>
              </a:rPr>
              <a:t>	</a:t>
            </a:r>
          </a:p>
        </p:txBody>
      </p:sp>
      <p:sp>
        <p:nvSpPr>
          <p:cNvPr id="5" name="TextBox 27"/>
          <p:cNvSpPr txBox="1"/>
          <p:nvPr/>
        </p:nvSpPr>
        <p:spPr>
          <a:xfrm>
            <a:off x="2380928" y="987574"/>
            <a:ext cx="3631232" cy="2893100"/>
          </a:xfrm>
          <a:prstGeom prst="rect">
            <a:avLst/>
          </a:prstGeom>
          <a:noFill/>
        </p:spPr>
        <p:txBody>
          <a:bodyPr wrap="square" rtlCol="0">
            <a:spAutoFit/>
          </a:bodyPr>
          <a:lstStyle/>
          <a:p>
            <a:pPr algn="ctr"/>
            <a:r>
              <a:rPr lang="en-US" altLang="ko-KR" sz="1400" b="1" dirty="0">
                <a:cs typeface="Arial" pitchFamily="34" charset="0"/>
              </a:rPr>
              <a:t>Majority of the world</a:t>
            </a:r>
            <a:r>
              <a:rPr lang="en-US" altLang="ko-KR" sz="1400" dirty="0">
                <a:cs typeface="Arial" pitchFamily="34" charset="0"/>
              </a:rPr>
              <a:t>		</a:t>
            </a:r>
          </a:p>
          <a:p>
            <a:r>
              <a:rPr lang="en-US" altLang="ko-KR" sz="1400" dirty="0">
                <a:cs typeface="Arial" pitchFamily="34" charset="0"/>
              </a:rPr>
              <a:t>•Rank, status, and authority are considered far more important.	</a:t>
            </a:r>
          </a:p>
          <a:p>
            <a:r>
              <a:rPr lang="en-US" altLang="ko-KR" sz="1400" dirty="0">
                <a:cs typeface="Arial" pitchFamily="34" charset="0"/>
              </a:rPr>
              <a:t>•Thais society there exists the	</a:t>
            </a:r>
          </a:p>
          <a:p>
            <a:r>
              <a:rPr lang="en-US" altLang="ko-KR" sz="1400" dirty="0">
                <a:cs typeface="Arial" pitchFamily="34" charset="0"/>
              </a:rPr>
              <a:t>Possibility of social mobility(a Thai	peasant can end up	being prime minister for instance).	</a:t>
            </a:r>
          </a:p>
          <a:p>
            <a:r>
              <a:rPr lang="en-US" altLang="ko-KR" sz="1400" dirty="0">
                <a:cs typeface="Arial" pitchFamily="34" charset="0"/>
              </a:rPr>
              <a:t>• A particular states or class, Thais	including those in the lowest status, tend to accept this conditions as part of their fate.	</a:t>
            </a:r>
          </a:p>
          <a:p>
            <a:r>
              <a:rPr lang="en-US" altLang="ko-KR" sz="1400" dirty="0">
                <a:cs typeface="Arial" pitchFamily="34" charset="0"/>
              </a:rPr>
              <a:t>• People from  Asian countries generally value avoiding confrontations.		</a:t>
            </a:r>
            <a:endParaRPr lang="ko-KR" altLang="en-US" sz="1400" dirty="0">
              <a:cs typeface="Arial" pitchFamily="34" charset="0"/>
            </a:endParaRPr>
          </a:p>
        </p:txBody>
      </p:sp>
      <p:sp>
        <p:nvSpPr>
          <p:cNvPr id="6" name="TextBox 27"/>
          <p:cNvSpPr txBox="1"/>
          <p:nvPr/>
        </p:nvSpPr>
        <p:spPr>
          <a:xfrm>
            <a:off x="41177" y="627534"/>
            <a:ext cx="2339751" cy="4185761"/>
          </a:xfrm>
          <a:prstGeom prst="rect">
            <a:avLst/>
          </a:prstGeom>
          <a:noFill/>
        </p:spPr>
        <p:txBody>
          <a:bodyPr wrap="square" rtlCol="0">
            <a:spAutoFit/>
          </a:bodyPr>
          <a:lstStyle/>
          <a:p>
            <a:pPr algn="ctr"/>
            <a:r>
              <a:rPr lang="en-US" altLang="ko-KR" sz="1400" b="1" dirty="0">
                <a:cs typeface="Arial" pitchFamily="34" charset="0"/>
              </a:rPr>
              <a:t>North America</a:t>
            </a:r>
          </a:p>
          <a:p>
            <a:r>
              <a:rPr lang="en-US" altLang="ko-KR" sz="1400" dirty="0">
                <a:cs typeface="Arial" pitchFamily="34" charset="0"/>
              </a:rPr>
              <a:t>	</a:t>
            </a:r>
          </a:p>
          <a:p>
            <a:r>
              <a:rPr lang="en-US" altLang="ko-KR" sz="1400" dirty="0">
                <a:cs typeface="Arial" pitchFamily="34" charset="0"/>
              </a:rPr>
              <a:t>• Equality is	 a highly cherished value.	</a:t>
            </a:r>
          </a:p>
          <a:p>
            <a:r>
              <a:rPr lang="en-US" altLang="ko-KR" sz="1400" dirty="0">
                <a:cs typeface="Arial" pitchFamily="34" charset="0"/>
              </a:rPr>
              <a:t>• All people	are created equal and that all people have an equal opportunity to succeed	in life.	</a:t>
            </a:r>
          </a:p>
          <a:p>
            <a:r>
              <a:rPr lang="en-US" altLang="ko-KR" sz="1400" dirty="0">
                <a:cs typeface="Arial" pitchFamily="34" charset="0"/>
              </a:rPr>
              <a:t>•There are foundations	on which the country was founded.	</a:t>
            </a:r>
          </a:p>
          <a:p>
            <a:r>
              <a:rPr lang="en-US" altLang="ko-KR" sz="1400" dirty="0">
                <a:cs typeface="Arial" pitchFamily="34" charset="0"/>
              </a:rPr>
              <a:t>•Americans value direct confrontation to solve conflicts.	</a:t>
            </a:r>
          </a:p>
          <a:p>
            <a:r>
              <a:rPr lang="en-US" altLang="ko-KR" sz="1400" dirty="0">
                <a:cs typeface="Arial" pitchFamily="34" charset="0"/>
              </a:rPr>
              <a:t>•Americans, especially males, being indirect would seem dishonest and insincere. (Distrust can result)</a:t>
            </a:r>
          </a:p>
        </p:txBody>
      </p:sp>
      <p:sp>
        <p:nvSpPr>
          <p:cNvPr id="8" name="TextBox 4"/>
          <p:cNvSpPr txBox="1"/>
          <p:nvPr/>
        </p:nvSpPr>
        <p:spPr>
          <a:xfrm>
            <a:off x="1691680" y="97344"/>
            <a:ext cx="5292588" cy="738664"/>
          </a:xfrm>
          <a:prstGeom prst="rect">
            <a:avLst/>
          </a:prstGeom>
          <a:noFill/>
        </p:spPr>
        <p:txBody>
          <a:bodyPr wrap="square" rtlCol="0">
            <a:spAutoFit/>
          </a:bodyPr>
          <a:lstStyle/>
          <a:p>
            <a:r>
              <a:rPr lang="en-US" altLang="ko-KR" sz="1400" b="1" dirty="0">
                <a:solidFill>
                  <a:schemeClr val="accent3"/>
                </a:solidFill>
                <a:cs typeface="Arial" pitchFamily="34" charset="0"/>
              </a:rPr>
              <a:t>To illustrate how values and beliefs can vary: Lets look at the two different cultures(North America , Saudi Arabia).</a:t>
            </a:r>
          </a:p>
          <a:p>
            <a:r>
              <a:rPr lang="en-US" altLang="ko-KR" sz="1400" b="1" dirty="0">
                <a:solidFill>
                  <a:schemeClr val="accent3"/>
                </a:solidFill>
                <a:cs typeface="Arial" pitchFamily="34" charset="0"/>
              </a:rPr>
              <a:t>                                              (Value)</a:t>
            </a:r>
            <a:r>
              <a:rPr lang="en-US" altLang="ko-KR" sz="1200" dirty="0">
                <a:solidFill>
                  <a:schemeClr val="tx1">
                    <a:lumMod val="75000"/>
                    <a:lumOff val="25000"/>
                  </a:schemeClr>
                </a:solidFill>
                <a:cs typeface="Arial" pitchFamily="34" charset="0"/>
              </a:rPr>
              <a:t>		</a:t>
            </a:r>
          </a:p>
        </p:txBody>
      </p:sp>
    </p:spTree>
    <p:extLst>
      <p:ext uri="{BB962C8B-B14F-4D97-AF65-F5344CB8AC3E}">
        <p14:creationId xmlns:p14="http://schemas.microsoft.com/office/powerpoint/2010/main" val="281366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614394" y="316445"/>
            <a:ext cx="4572000" cy="1751249"/>
          </a:xfrm>
          <a:prstGeom prst="rect">
            <a:avLst/>
          </a:prstGeom>
        </p:spPr>
        <p:txBody>
          <a:bodyPr>
            <a:spAutoFit/>
          </a:bodyPr>
          <a:lstStyle/>
          <a:p>
            <a:pPr algn="r">
              <a:lnSpc>
                <a:spcPct val="115000"/>
              </a:lnSpc>
              <a:spcAft>
                <a:spcPts val="1000"/>
              </a:spcAft>
            </a:pPr>
            <a:r>
              <a:rPr lang="ar-IQ" dirty="0">
                <a:latin typeface="Calibri"/>
                <a:ea typeface="Calibri"/>
                <a:cs typeface="Arial"/>
              </a:rPr>
              <a:t>لتوضيح كيف يمكن أن تختلف القيم والمعتقدات: دعنا ننظر </a:t>
            </a:r>
          </a:p>
          <a:p>
            <a:pPr algn="r">
              <a:lnSpc>
                <a:spcPct val="115000"/>
              </a:lnSpc>
              <a:spcAft>
                <a:spcPts val="1000"/>
              </a:spcAft>
            </a:pPr>
            <a:r>
              <a:rPr lang="ar-IQ" dirty="0">
                <a:latin typeface="Calibri"/>
                <a:ea typeface="Calibri"/>
                <a:cs typeface="Arial"/>
              </a:rPr>
              <a:t>إلى الثقافتين المختلفتين (أمريكا الشمالية والمملكة العربية </a:t>
            </a:r>
          </a:p>
          <a:p>
            <a:pPr algn="r">
              <a:lnSpc>
                <a:spcPct val="115000"/>
              </a:lnSpc>
              <a:spcAft>
                <a:spcPts val="1000"/>
              </a:spcAft>
            </a:pPr>
            <a:r>
              <a:rPr lang="ar-IQ" dirty="0">
                <a:latin typeface="Calibri"/>
                <a:ea typeface="Calibri"/>
                <a:cs typeface="Arial"/>
              </a:rPr>
              <a:t>السعودية</a:t>
            </a:r>
            <a:r>
              <a:rPr lang="en-US" dirty="0">
                <a:latin typeface="Calibri"/>
                <a:ea typeface="Calibri"/>
                <a:cs typeface="Arial"/>
              </a:rPr>
              <a:t> </a:t>
            </a:r>
            <a:endParaRPr lang="ar-IQ" dirty="0">
              <a:latin typeface="Calibri"/>
              <a:ea typeface="Calibri"/>
              <a:cs typeface="Arial"/>
            </a:endParaRPr>
          </a:p>
          <a:p>
            <a:pPr algn="ctr">
              <a:lnSpc>
                <a:spcPct val="115000"/>
              </a:lnSpc>
              <a:spcAft>
                <a:spcPts val="1000"/>
              </a:spcAft>
            </a:pPr>
            <a:r>
              <a:rPr lang="en-US" dirty="0">
                <a:latin typeface="Calibri"/>
                <a:ea typeface="Calibri"/>
                <a:cs typeface="Arial"/>
              </a:rPr>
              <a:t>(</a:t>
            </a:r>
            <a:r>
              <a:rPr lang="ar-IQ" dirty="0">
                <a:latin typeface="Calibri"/>
                <a:ea typeface="Calibri"/>
                <a:cs typeface="Arial"/>
              </a:rPr>
              <a:t>(القيمة</a:t>
            </a:r>
            <a:endParaRPr lang="en-US" dirty="0">
              <a:effectLst/>
              <a:latin typeface="Calibri"/>
              <a:ea typeface="Calibri"/>
              <a:cs typeface="Arial"/>
            </a:endParaRPr>
          </a:p>
        </p:txBody>
      </p:sp>
      <p:sp>
        <p:nvSpPr>
          <p:cNvPr id="7" name="TextBox 27"/>
          <p:cNvSpPr txBox="1"/>
          <p:nvPr/>
        </p:nvSpPr>
        <p:spPr>
          <a:xfrm>
            <a:off x="214807" y="2067694"/>
            <a:ext cx="2339751" cy="2677656"/>
          </a:xfrm>
          <a:prstGeom prst="rect">
            <a:avLst/>
          </a:prstGeom>
          <a:noFill/>
        </p:spPr>
        <p:txBody>
          <a:bodyPr wrap="square" rtlCol="0">
            <a:spAutoFit/>
          </a:bodyPr>
          <a:lstStyle/>
          <a:p>
            <a:pPr algn="ctr"/>
            <a:r>
              <a:rPr lang="ar-IQ" altLang="ko-KR" sz="1400" dirty="0">
                <a:cs typeface="Arial" pitchFamily="34" charset="0"/>
              </a:rPr>
              <a:t>امريكا الشمالية</a:t>
            </a:r>
          </a:p>
          <a:p>
            <a:pPr algn="r"/>
            <a:r>
              <a:rPr lang="ar-IQ" altLang="ko-KR" sz="1400" dirty="0">
                <a:cs typeface="Arial" pitchFamily="34" charset="0"/>
              </a:rPr>
              <a:t>• المساواة هي قيمة عزيزة للغاية.</a:t>
            </a:r>
          </a:p>
          <a:p>
            <a:pPr algn="r"/>
            <a:r>
              <a:rPr lang="ar-IQ" altLang="ko-KR" sz="1400" dirty="0">
                <a:cs typeface="Arial" pitchFamily="34" charset="0"/>
              </a:rPr>
              <a:t>• يتم إنشاء جميع الناس على قدم المساواة وأن جميع الناس لديهم فرصة متساوية للنجاح في الحياة.</a:t>
            </a:r>
          </a:p>
          <a:p>
            <a:pPr algn="r"/>
            <a:r>
              <a:rPr lang="ar-IQ" altLang="ko-KR" sz="1400" dirty="0">
                <a:cs typeface="Arial" pitchFamily="34" charset="0"/>
              </a:rPr>
              <a:t>• هناك أسس تأسست عليها الدولة.</a:t>
            </a:r>
          </a:p>
          <a:p>
            <a:pPr algn="r"/>
            <a:r>
              <a:rPr lang="ar-IQ" altLang="ko-KR" sz="1400" dirty="0">
                <a:cs typeface="Arial" pitchFamily="34" charset="0"/>
              </a:rPr>
              <a:t>• الأميركيون يقدرون المواجهة المباشرة لحل النزاعات.</a:t>
            </a:r>
          </a:p>
          <a:p>
            <a:pPr algn="r"/>
            <a:r>
              <a:rPr lang="ar-IQ" altLang="ko-KR" sz="1400" dirty="0">
                <a:cs typeface="Arial" pitchFamily="34" charset="0"/>
              </a:rPr>
              <a:t>• يبدو أن الأمريكيين ، وخاصة الذكور ، أن يكونوا غير مباشرين غير نزيهين وغير صريحين. (يمكن أن يؤدي عدم الثقة)</a:t>
            </a:r>
            <a:endParaRPr lang="en-US" altLang="ko-KR" sz="1400" dirty="0">
              <a:cs typeface="Arial" pitchFamily="34" charset="0"/>
            </a:endParaRPr>
          </a:p>
        </p:txBody>
      </p:sp>
      <p:sp>
        <p:nvSpPr>
          <p:cNvPr id="9" name="TextBox 27"/>
          <p:cNvSpPr txBox="1"/>
          <p:nvPr/>
        </p:nvSpPr>
        <p:spPr>
          <a:xfrm>
            <a:off x="3131840" y="2200841"/>
            <a:ext cx="2339751" cy="2893100"/>
          </a:xfrm>
          <a:prstGeom prst="rect">
            <a:avLst/>
          </a:prstGeom>
          <a:noFill/>
        </p:spPr>
        <p:txBody>
          <a:bodyPr wrap="square" rtlCol="0">
            <a:spAutoFit/>
          </a:bodyPr>
          <a:lstStyle/>
          <a:p>
            <a:pPr algn="ctr"/>
            <a:r>
              <a:rPr lang="ar-IQ" altLang="ko-KR" sz="1400" dirty="0">
                <a:cs typeface="Arial" pitchFamily="34" charset="0"/>
              </a:rPr>
              <a:t>باقي دول العالم</a:t>
            </a:r>
          </a:p>
          <a:p>
            <a:pPr algn="r"/>
            <a:r>
              <a:rPr lang="ar-IQ" altLang="ko-KR" sz="1400" dirty="0">
                <a:cs typeface="Arial" pitchFamily="34" charset="0"/>
              </a:rPr>
              <a:t>• تعتبر الرتبة والمكانة والسلطة أكثر أهمية بكثير.</a:t>
            </a:r>
          </a:p>
          <a:p>
            <a:pPr algn="r"/>
            <a:r>
              <a:rPr lang="ar-IQ" altLang="ko-KR" sz="1400" dirty="0">
                <a:cs typeface="Arial" pitchFamily="34" charset="0"/>
              </a:rPr>
              <a:t>• المجتمع التايلاندي موجود هناك</a:t>
            </a:r>
          </a:p>
          <a:p>
            <a:pPr algn="r"/>
            <a:r>
              <a:rPr lang="ar-IQ" altLang="ko-KR" sz="1400" dirty="0">
                <a:cs typeface="Arial" pitchFamily="34" charset="0"/>
              </a:rPr>
              <a:t>إمكانية التنقل الاجتماعي (يمكن للفلاح التايلاندي أن يصبح رئيسًا للوزراء على سبيل المثال).</a:t>
            </a:r>
          </a:p>
          <a:p>
            <a:pPr algn="r"/>
            <a:r>
              <a:rPr lang="ar-IQ" altLang="ko-KR" sz="1400" dirty="0">
                <a:cs typeface="Arial" pitchFamily="34" charset="0"/>
              </a:rPr>
              <a:t>تميل دول أو طبقات معينة ، من التايلانديين ، بمن فيهم أولئك الذين هم في أدنى مرتبة ، إلى قبول هذه الشروط كجزء من مصيرهم.</a:t>
            </a:r>
          </a:p>
          <a:p>
            <a:pPr algn="r"/>
            <a:r>
              <a:rPr lang="ar-IQ" altLang="ko-KR" sz="1400" dirty="0">
                <a:cs typeface="Arial" pitchFamily="34" charset="0"/>
              </a:rPr>
              <a:t>• الناس من الدول الآسيوية بشكل عام يقدرون تجنب المواجهات.</a:t>
            </a:r>
          </a:p>
        </p:txBody>
      </p:sp>
      <p:sp>
        <p:nvSpPr>
          <p:cNvPr id="10" name="TextBox 27"/>
          <p:cNvSpPr txBox="1"/>
          <p:nvPr/>
        </p:nvSpPr>
        <p:spPr>
          <a:xfrm>
            <a:off x="6228184" y="2283718"/>
            <a:ext cx="2339751" cy="2246769"/>
          </a:xfrm>
          <a:prstGeom prst="rect">
            <a:avLst/>
          </a:prstGeom>
          <a:noFill/>
        </p:spPr>
        <p:txBody>
          <a:bodyPr wrap="square" rtlCol="0">
            <a:spAutoFit/>
          </a:bodyPr>
          <a:lstStyle/>
          <a:p>
            <a:pPr algn="ctr"/>
            <a:r>
              <a:rPr lang="ar-IQ" altLang="ko-KR" sz="1400" dirty="0">
                <a:cs typeface="Arial" pitchFamily="34" charset="0"/>
              </a:rPr>
              <a:t>العربية السعودية</a:t>
            </a:r>
          </a:p>
          <a:p>
            <a:pPr algn="r"/>
            <a:r>
              <a:rPr lang="ar-IQ" altLang="ko-KR" sz="1400" dirty="0">
                <a:cs typeface="Arial" pitchFamily="34" charset="0"/>
              </a:rPr>
              <a:t>• قيم ومعتقدات مجموعة من</a:t>
            </a:r>
          </a:p>
          <a:p>
            <a:pPr algn="r"/>
            <a:r>
              <a:rPr lang="ar-IQ" altLang="ko-KR" sz="1400" dirty="0">
                <a:cs typeface="Arial" pitchFamily="34" charset="0"/>
              </a:rPr>
              <a:t>الناس لديهم أساس فلسفي عميق.</a:t>
            </a:r>
          </a:p>
          <a:p>
            <a:pPr algn="r"/>
            <a:r>
              <a:rPr lang="ar-IQ" altLang="ko-KR" sz="1400" dirty="0">
                <a:cs typeface="Arial" pitchFamily="34" charset="0"/>
              </a:rPr>
              <a:t>• يمكن تتبع القيم العربية الإسلامية التقليدية في كل جوانب القرآن تقريباً.</a:t>
            </a:r>
          </a:p>
          <a:p>
            <a:pPr algn="r"/>
            <a:r>
              <a:rPr lang="ar-IQ" altLang="ko-KR" sz="1400" dirty="0">
                <a:cs typeface="Arial" pitchFamily="34" charset="0"/>
              </a:rPr>
              <a:t>• الاعتقاد بأن الله وحده ، وليس البشر ، قادر على التحكم في جميع الأحداث ينبع من التدريس في هذا الكتاب المقدس.</a:t>
            </a:r>
          </a:p>
          <a:p>
            <a:pPr algn="r"/>
            <a:r>
              <a:rPr lang="ar-IQ" altLang="ko-KR" sz="1400" dirty="0">
                <a:cs typeface="Arial" pitchFamily="34" charset="0"/>
              </a:rPr>
              <a:t>• مصير كل شخص في يد الله.</a:t>
            </a:r>
            <a:endParaRPr lang="en-US" altLang="ko-KR" sz="1400" dirty="0">
              <a:cs typeface="Arial" pitchFamily="34" charset="0"/>
            </a:endParaRPr>
          </a:p>
        </p:txBody>
      </p:sp>
    </p:spTree>
    <p:extLst>
      <p:ext uri="{BB962C8B-B14F-4D97-AF65-F5344CB8AC3E}">
        <p14:creationId xmlns:p14="http://schemas.microsoft.com/office/powerpoint/2010/main" val="3635686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483518"/>
            <a:ext cx="9144000" cy="576064"/>
          </a:xfrm>
          <a:prstGeom prst="rect">
            <a:avLst/>
          </a:prstGeom>
        </p:spPr>
        <p:txBody>
          <a:bodyPr/>
          <a:lstStyle/>
          <a:p>
            <a:pPr algn="l"/>
            <a:r>
              <a:rPr lang="en-US" altLang="ko-KR" sz="1600" b="1" dirty="0">
                <a:solidFill>
                  <a:schemeClr val="accent1">
                    <a:lumMod val="75000"/>
                  </a:schemeClr>
                </a:solidFill>
              </a:rPr>
              <a:t>Thai value: social behaviors	that specify the status of each person.</a:t>
            </a:r>
            <a:r>
              <a:rPr lang="en-US" altLang="ko-KR" dirty="0"/>
              <a:t>	</a:t>
            </a:r>
            <a:endParaRPr lang="ko-KR" altLang="en-US" dirty="0"/>
          </a:p>
        </p:txBody>
      </p:sp>
      <p:sp>
        <p:nvSpPr>
          <p:cNvPr id="3" name="Text Placeholder 2"/>
          <p:cNvSpPr>
            <a:spLocks noGrp="1"/>
          </p:cNvSpPr>
          <p:nvPr>
            <p:ph type="body" sz="quarter" idx="11"/>
          </p:nvPr>
        </p:nvSpPr>
        <p:spPr>
          <a:xfrm>
            <a:off x="-32049" y="2067694"/>
            <a:ext cx="9144000" cy="288032"/>
          </a:xfrm>
          <a:prstGeom prst="rect">
            <a:avLst/>
          </a:prstGeom>
        </p:spPr>
        <p:txBody>
          <a:bodyPr/>
          <a:lstStyle/>
          <a:p>
            <a:pPr lvl="0" algn="l"/>
            <a:r>
              <a:rPr lang="en-US" altLang="ko-KR" dirty="0">
                <a:solidFill>
                  <a:schemeClr val="tx1"/>
                </a:solidFill>
              </a:rPr>
              <a:t>• In the presence of a professor, a student would not engage in a friendly chat unless addressed.	</a:t>
            </a:r>
          </a:p>
          <a:p>
            <a:pPr lvl="0" algn="l"/>
            <a:r>
              <a:rPr lang="en-US" altLang="ko-KR" dirty="0">
                <a:solidFill>
                  <a:schemeClr val="tx1"/>
                </a:solidFill>
              </a:rPr>
              <a:t>• The student she/he would be expected to behave in specific ways that show that the professor has a higher   status.	</a:t>
            </a:r>
          </a:p>
          <a:p>
            <a:pPr lvl="0" algn="l"/>
            <a:r>
              <a:rPr lang="en-US" altLang="ko-KR" dirty="0">
                <a:solidFill>
                  <a:schemeClr val="tx1"/>
                </a:solidFill>
              </a:rPr>
              <a:t>• The Thai student would keep his/her head slightly lower than the professor’s while passing him/her.</a:t>
            </a:r>
          </a:p>
          <a:p>
            <a:pPr lvl="0" algn="l"/>
            <a:r>
              <a:rPr lang="en-US" altLang="ko-KR" dirty="0">
                <a:solidFill>
                  <a:schemeClr val="tx1"/>
                </a:solidFill>
              </a:rPr>
              <a:t>One way to	reflect the other person’s higher status is to show (Kreang	jai).	</a:t>
            </a:r>
          </a:p>
          <a:p>
            <a:pPr lvl="0" algn="l"/>
            <a:r>
              <a:rPr lang="en-US" altLang="ko-KR" b="1" dirty="0">
                <a:solidFill>
                  <a:schemeClr val="accent2">
                    <a:lumMod val="75000"/>
                  </a:schemeClr>
                </a:solidFill>
              </a:rPr>
              <a:t>Kreang  jai</a:t>
            </a:r>
            <a:r>
              <a:rPr lang="en-US" altLang="ko-KR" dirty="0">
                <a:solidFill>
                  <a:schemeClr val="tx1"/>
                </a:solidFill>
              </a:rPr>
              <a:t>	</a:t>
            </a:r>
            <a:r>
              <a:rPr lang="en-US" altLang="ko-KR" b="1" dirty="0">
                <a:solidFill>
                  <a:schemeClr val="accent1">
                    <a:lumMod val="75000"/>
                  </a:schemeClr>
                </a:solidFill>
              </a:rPr>
              <a:t>“ a mingling of reverence, respect, deference, homage, and fear”.</a:t>
            </a:r>
          </a:p>
          <a:p>
            <a:pPr lvl="0" algn="l"/>
            <a:r>
              <a:rPr lang="en-US" altLang="ko-KR" dirty="0">
                <a:solidFill>
                  <a:schemeClr val="accent1">
                    <a:lumMod val="75000"/>
                  </a:schemeClr>
                </a:solidFill>
              </a:rPr>
              <a:t>*</a:t>
            </a:r>
            <a:r>
              <a:rPr lang="en-US" altLang="ko-KR" b="1" dirty="0">
                <a:solidFill>
                  <a:schemeClr val="accent1">
                    <a:lumMod val="75000"/>
                  </a:schemeClr>
                </a:solidFill>
              </a:rPr>
              <a:t> The believe that emotional extremes should be avoided stems from </a:t>
            </a:r>
            <a:r>
              <a:rPr lang="en-US" altLang="ko-KR" b="1" dirty="0" err="1">
                <a:solidFill>
                  <a:schemeClr val="accent1">
                    <a:lumMod val="75000"/>
                  </a:schemeClr>
                </a:solidFill>
              </a:rPr>
              <a:t>Buddhsit</a:t>
            </a:r>
            <a:r>
              <a:rPr lang="en-US" altLang="ko-KR" b="1" dirty="0">
                <a:solidFill>
                  <a:schemeClr val="accent1">
                    <a:lumMod val="75000"/>
                  </a:schemeClr>
                </a:solidFill>
              </a:rPr>
              <a:t> teachings</a:t>
            </a:r>
            <a:r>
              <a:rPr lang="en-US" altLang="ko-KR" dirty="0">
                <a:solidFill>
                  <a:schemeClr val="tx1"/>
                </a:solidFill>
              </a:rPr>
              <a:t>.	</a:t>
            </a:r>
          </a:p>
        </p:txBody>
      </p:sp>
    </p:spTree>
    <p:extLst>
      <p:ext uri="{BB962C8B-B14F-4D97-AF65-F5344CB8AC3E}">
        <p14:creationId xmlns:p14="http://schemas.microsoft.com/office/powerpoint/2010/main" val="2691381235"/>
      </p:ext>
    </p:extLst>
  </p:cSld>
  <p:clrMapOvr>
    <a:masterClrMapping/>
  </p:clrMapOvr>
</p:sld>
</file>

<file path=ppt/theme/theme1.xml><?xml version="1.0" encoding="utf-8"?>
<a:theme xmlns:a="http://schemas.openxmlformats.org/drawingml/2006/main" name="Cover and End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15A1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4">
      <a:dk1>
        <a:sysClr val="windowText" lastClr="000000"/>
      </a:dk1>
      <a:lt1>
        <a:sysClr val="window" lastClr="FFFFFF"/>
      </a:lt1>
      <a:dk2>
        <a:srgbClr val="1F497D"/>
      </a:dk2>
      <a:lt2>
        <a:srgbClr val="EEECE1"/>
      </a:lt2>
      <a:accent1>
        <a:srgbClr val="D15A12"/>
      </a:accent1>
      <a:accent2>
        <a:srgbClr val="D15A12"/>
      </a:accent2>
      <a:accent3>
        <a:srgbClr val="D15A12"/>
      </a:accent3>
      <a:accent4>
        <a:srgbClr val="D15A12"/>
      </a:accent4>
      <a:accent5>
        <a:srgbClr val="D15A12"/>
      </a:accent5>
      <a:accent6>
        <a:srgbClr val="D15A12"/>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1819</TotalTime>
  <Words>3964</Words>
  <Application>Microsoft Office PowerPoint</Application>
  <PresentationFormat>On-screen Show (16:9)</PresentationFormat>
  <Paragraphs>410</Paragraphs>
  <Slides>41</Slides>
  <Notes>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 Unicode MS</vt:lpstr>
      <vt:lpstr>맑은 고딕</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Lenovo</cp:lastModifiedBy>
  <cp:revision>183</cp:revision>
  <dcterms:created xsi:type="dcterms:W3CDTF">2016-12-05T23:26:54Z</dcterms:created>
  <dcterms:modified xsi:type="dcterms:W3CDTF">2022-11-29T17:50:05Z</dcterms:modified>
</cp:coreProperties>
</file>