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sldIdLst>
    <p:sldId id="256" r:id="rId4"/>
    <p:sldId id="264" r:id="rId5"/>
    <p:sldId id="266" r:id="rId6"/>
    <p:sldId id="267" r:id="rId7"/>
    <p:sldId id="268" r:id="rId8"/>
    <p:sldId id="269" r:id="rId9"/>
    <p:sldId id="262" r:id="rId10"/>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6" autoAdjust="0"/>
    <p:restoredTop sz="94628" autoAdjust="0"/>
  </p:normalViewPr>
  <p:slideViewPr>
    <p:cSldViewPr>
      <p:cViewPr varScale="1">
        <p:scale>
          <a:sx n="90" d="100"/>
          <a:sy n="90" d="100"/>
        </p:scale>
        <p:origin x="882" y="84"/>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altLang="ko-KR" sz="3600" dirty="0">
                <a:ea typeface="맑은 고딕" pitchFamily="50" charset="-127"/>
              </a:rPr>
              <a:t> Chapter Six From Page </a:t>
            </a:r>
          </a:p>
          <a:p>
            <a:r>
              <a:rPr lang="en-US" altLang="ko-KR" sz="3600" dirty="0">
                <a:ea typeface="맑은 고딕" pitchFamily="50" charset="-127"/>
              </a:rPr>
              <a:t>107 TO 114</a:t>
            </a:r>
            <a:endParaRPr lang="ar-IQ" altLang="ko-KR" sz="3600" dirty="0">
              <a:ea typeface="맑은 고딕" pitchFamily="50" charset="-127"/>
            </a:endParaRPr>
          </a:p>
          <a:p>
            <a:r>
              <a:rPr lang="en-US" altLang="ko-KR" sz="3600" dirty="0">
                <a:ea typeface="맑은 고딕" pitchFamily="50" charset="-127"/>
              </a:rPr>
              <a:t>Asst.Inst. Eman Ahmed</a:t>
            </a:r>
          </a:p>
        </p:txBody>
      </p:sp>
      <p:sp>
        <p:nvSpPr>
          <p:cNvPr id="6" name="TextBox 5">
            <a:hlinkClick r:id="rId2"/>
          </p:cNvPr>
          <p:cNvSpPr txBox="1"/>
          <p:nvPr/>
        </p:nvSpPr>
        <p:spPr>
          <a:xfrm>
            <a:off x="3851772" y="4825165"/>
            <a:ext cx="4752528" cy="215444"/>
          </a:xfrm>
          <a:prstGeom prst="rect">
            <a:avLst/>
          </a:prstGeom>
          <a:noFill/>
        </p:spPr>
        <p:txBody>
          <a:bodyPr wrap="square" rtlCol="0">
            <a:spAutoFit/>
          </a:bodyPr>
          <a:lstStyle/>
          <a:p>
            <a:r>
              <a:rPr lang="en-US" altLang="ko-KR" sz="800" dirty="0">
                <a:solidFill>
                  <a:schemeClr val="bg1"/>
                </a:solidFill>
                <a:cs typeface="Arial" pitchFamily="34" charset="0"/>
                <a:hlinkClick r:id="rId2"/>
              </a:rPr>
              <a:t>http://www.free-powerpoint-templates-design.com</a:t>
            </a:r>
            <a:endParaRPr lang="ko-KR" altLang="en-US" sz="800" dirty="0">
              <a:solidFill>
                <a:schemeClr val="bg1"/>
              </a:solidFill>
              <a:cs typeface="Arial" pitchFamily="34" charset="0"/>
            </a:endParaRPr>
          </a:p>
        </p:txBody>
      </p:sp>
    </p:spTree>
    <p:extLst>
      <p:ext uri="{BB962C8B-B14F-4D97-AF65-F5344CB8AC3E}">
        <p14:creationId xmlns:p14="http://schemas.microsoft.com/office/powerpoint/2010/main" val="297184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Welcome</a:t>
            </a:r>
            <a:endParaRPr lang="ko-KR" altLang="en-US" dirty="0"/>
          </a:p>
        </p:txBody>
      </p:sp>
    </p:spTree>
    <p:extLst>
      <p:ext uri="{BB962C8B-B14F-4D97-AF65-F5344CB8AC3E}">
        <p14:creationId xmlns:p14="http://schemas.microsoft.com/office/powerpoint/2010/main" val="310123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ame 16"/>
          <p:cNvSpPr/>
          <p:nvPr/>
        </p:nvSpPr>
        <p:spPr>
          <a:xfrm>
            <a:off x="215516" y="177378"/>
            <a:ext cx="8712968" cy="4788744"/>
          </a:xfrm>
          <a:prstGeom prst="frame">
            <a:avLst>
              <a:gd name="adj1" fmla="val 8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4" name="Rectangle 13"/>
          <p:cNvSpPr/>
          <p:nvPr/>
        </p:nvSpPr>
        <p:spPr>
          <a:xfrm>
            <a:off x="6651775" y="0"/>
            <a:ext cx="2016224"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TextBox 21"/>
          <p:cNvSpPr txBox="1"/>
          <p:nvPr/>
        </p:nvSpPr>
        <p:spPr>
          <a:xfrm>
            <a:off x="611560" y="1056898"/>
            <a:ext cx="5688632" cy="276999"/>
          </a:xfrm>
          <a:prstGeom prst="rect">
            <a:avLst/>
          </a:prstGeom>
          <a:noFill/>
        </p:spPr>
        <p:txBody>
          <a:bodyPr wrap="square" rtlCol="0">
            <a:spAutoFit/>
          </a:bodyPr>
          <a:lstStyle/>
          <a:p>
            <a:endParaRPr lang="en-US" altLang="ko-KR" sz="1200" dirty="0">
              <a:solidFill>
                <a:schemeClr val="tx1">
                  <a:lumMod val="75000"/>
                  <a:lumOff val="25000"/>
                </a:schemeClr>
              </a:solidFill>
              <a:cs typeface="Arial" pitchFamily="34" charset="0"/>
            </a:endParaRPr>
          </a:p>
        </p:txBody>
      </p:sp>
      <p:sp>
        <p:nvSpPr>
          <p:cNvPr id="2" name="مستطيل 1"/>
          <p:cNvSpPr/>
          <p:nvPr/>
        </p:nvSpPr>
        <p:spPr>
          <a:xfrm>
            <a:off x="467544" y="1177531"/>
            <a:ext cx="6120680" cy="2308324"/>
          </a:xfrm>
          <a:prstGeom prst="rect">
            <a:avLst/>
          </a:prstGeom>
        </p:spPr>
        <p:txBody>
          <a:bodyPr wrap="square">
            <a:spAutoFit/>
          </a:bodyPr>
          <a:lstStyle/>
          <a:p>
            <a:r>
              <a:rPr lang="en-US" b="1" dirty="0"/>
              <a:t>How do you EFL/ESL teachers use </a:t>
            </a:r>
          </a:p>
          <a:p>
            <a:r>
              <a:rPr lang="en-US" b="1" dirty="0"/>
              <a:t>authentic materials and media ? (P 105)</a:t>
            </a:r>
          </a:p>
          <a:p>
            <a:r>
              <a:rPr lang="en-US" dirty="0"/>
              <a:t>1- to get beyond the limitations of a text to do this they begin   with an idea in a text and based on their understanding of students needs and interests locate authentic materials as well as create additional ones .</a:t>
            </a:r>
          </a:p>
          <a:p>
            <a:r>
              <a:rPr lang="en-US" dirty="0"/>
              <a:t>2-Include them on reading boards . A reading board looks similar to a bulletin board.</a:t>
            </a:r>
          </a:p>
        </p:txBody>
      </p:sp>
    </p:spTree>
    <p:extLst>
      <p:ext uri="{BB962C8B-B14F-4D97-AF65-F5344CB8AC3E}">
        <p14:creationId xmlns:p14="http://schemas.microsoft.com/office/powerpoint/2010/main" val="288759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19676" y="1419622"/>
            <a:ext cx="9144000" cy="576064"/>
          </a:xfrm>
        </p:spPr>
        <p:txBody>
          <a:bodyPr/>
          <a:lstStyle/>
          <a:p>
            <a:pPr algn="r" rtl="1">
              <a:lnSpc>
                <a:spcPct val="115000"/>
              </a:lnSpc>
              <a:spcBef>
                <a:spcPts val="0"/>
              </a:spcBef>
              <a:spcAft>
                <a:spcPts val="1000"/>
              </a:spcAft>
            </a:pPr>
            <a:r>
              <a:rPr lang="ar-IQ" sz="1800" dirty="0">
                <a:latin typeface="Calibri"/>
                <a:ea typeface="Calibri"/>
                <a:cs typeface="Times New Roman"/>
              </a:rPr>
              <a:t>1- لتجاوز حدود النص للقيام بذلك ، يبدؤون بفكرة في النص وبناءً على فهم المدرسين لاحتياجات الطلاب واهتماماتهم لتحديد </a:t>
            </a:r>
          </a:p>
          <a:p>
            <a:pPr algn="r" rtl="1">
              <a:lnSpc>
                <a:spcPct val="115000"/>
              </a:lnSpc>
              <a:spcBef>
                <a:spcPts val="0"/>
              </a:spcBef>
              <a:spcAft>
                <a:spcPts val="1000"/>
              </a:spcAft>
            </a:pPr>
            <a:r>
              <a:rPr lang="ar-IQ" sz="1800" dirty="0">
                <a:latin typeface="Calibri"/>
                <a:ea typeface="Calibri"/>
                <a:cs typeface="Times New Roman"/>
              </a:rPr>
              <a:t>موقع أصيل بالإضافة لإنشاء مواد اضافية.</a:t>
            </a:r>
            <a:endParaRPr lang="en-US" sz="1100" dirty="0">
              <a:latin typeface="Calibri"/>
              <a:ea typeface="Calibri"/>
              <a:cs typeface="Arial"/>
            </a:endParaRPr>
          </a:p>
          <a:p>
            <a:pPr algn="r">
              <a:lnSpc>
                <a:spcPct val="115000"/>
              </a:lnSpc>
              <a:spcBef>
                <a:spcPts val="0"/>
              </a:spcBef>
              <a:spcAft>
                <a:spcPts val="1000"/>
              </a:spcAft>
            </a:pPr>
            <a:r>
              <a:rPr lang="ar-IQ" sz="1800" dirty="0">
                <a:latin typeface="Calibri"/>
                <a:ea typeface="Calibri"/>
                <a:cs typeface="Times New Roman"/>
              </a:rPr>
              <a:t>2- ضمها الى لوحات القراءة بحيث تبدو لوحة القراءة مشابهة للوحة الملاحظات. </a:t>
            </a:r>
            <a:endParaRPr lang="en-US" sz="1100" dirty="0">
              <a:latin typeface="Calibri"/>
              <a:ea typeface="Calibri"/>
              <a:cs typeface="Arial"/>
            </a:endParaRPr>
          </a:p>
          <a:p>
            <a:pPr algn="r"/>
            <a:endParaRPr lang="en-US" sz="1800" dirty="0"/>
          </a:p>
        </p:txBody>
      </p:sp>
    </p:spTree>
    <p:extLst>
      <p:ext uri="{BB962C8B-B14F-4D97-AF65-F5344CB8AC3E}">
        <p14:creationId xmlns:p14="http://schemas.microsoft.com/office/powerpoint/2010/main" val="400991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0" y="1419622"/>
            <a:ext cx="9144000" cy="2160240"/>
          </a:xfrm>
        </p:spPr>
        <p:txBody>
          <a:bodyPr/>
          <a:lstStyle/>
          <a:p>
            <a:r>
              <a:rPr lang="en-US" sz="1600" b="1" dirty="0"/>
              <a:t>What problems do some EFL/ESL teachers have with materials ,media, and technology?</a:t>
            </a:r>
          </a:p>
          <a:p>
            <a:pPr algn="l"/>
            <a:r>
              <a:rPr lang="en-US" sz="1400" b="1" dirty="0"/>
              <a:t>1-The ‘ I am forced to teach from the book ‘ problem.</a:t>
            </a:r>
          </a:p>
          <a:p>
            <a:pPr algn="l"/>
            <a:r>
              <a:rPr lang="en-US" sz="1400" dirty="0"/>
              <a:t>Some teachers are required to follow a particular text , some teachers feel helpless in the face of being creative </a:t>
            </a:r>
          </a:p>
          <a:p>
            <a:pPr algn="l"/>
            <a:r>
              <a:rPr lang="en-US" sz="1400" dirty="0"/>
              <a:t>With materials and media, while others find ways to incorporate additional materials while adapting the prescribed lesson .</a:t>
            </a:r>
            <a:r>
              <a:rPr lang="ar-IQ" sz="1400" dirty="0"/>
              <a:t> </a:t>
            </a:r>
            <a:r>
              <a:rPr lang="en-US" sz="1400" dirty="0"/>
              <a:t>They might have students spend the last ten minutes of class using scrabble letters to spell out the words found in their text and make original sentences from those words. Some teachers negotiate an ‘authentic English’ </a:t>
            </a:r>
          </a:p>
          <a:p>
            <a:pPr algn="l"/>
            <a:r>
              <a:rPr lang="en-US" sz="1400" dirty="0"/>
              <a:t>With students , i.e. a lesson based on authentic materials and media each week.</a:t>
            </a:r>
          </a:p>
          <a:p>
            <a:pPr algn="l"/>
            <a:r>
              <a:rPr lang="en-US" sz="1400" b="1" dirty="0"/>
              <a:t>2-The ‘ Let the book do the teaching ’ problem.</a:t>
            </a:r>
          </a:p>
          <a:p>
            <a:pPr algn="l"/>
            <a:r>
              <a:rPr lang="en-US" sz="1400" dirty="0"/>
              <a:t>Following a text has certain advantages. Of course, not all teachers accept the constraints imposed on them by </a:t>
            </a:r>
          </a:p>
          <a:p>
            <a:pPr algn="l"/>
            <a:r>
              <a:rPr lang="en-US" sz="1400" dirty="0"/>
              <a:t>the text. Some teachers want to be more than technicians, doing more than mindlessly following a text. They realize that texts are not meant to blindly be followed and that teaching guides are only other teachers’ ways to teach lessons, which might not be appropriate for their students. They also realized that much can be gained from exposing students to authentic language materials and media. </a:t>
            </a:r>
          </a:p>
          <a:p>
            <a:pPr algn="l"/>
            <a:endParaRPr lang="en-US" sz="1400" b="1" dirty="0"/>
          </a:p>
          <a:p>
            <a:pPr algn="l"/>
            <a:r>
              <a:rPr lang="en-US" sz="1400" b="1" dirty="0"/>
              <a:t>3-The how I locate useful websites for my students ‘ problem.</a:t>
            </a:r>
          </a:p>
          <a:p>
            <a:pPr algn="l"/>
            <a:r>
              <a:rPr lang="en-US" sz="1400" dirty="0"/>
              <a:t>Many websites can be useful to the teachers as well as students. (Check page 114 )</a:t>
            </a:r>
          </a:p>
        </p:txBody>
      </p:sp>
    </p:spTree>
    <p:extLst>
      <p:ext uri="{BB962C8B-B14F-4D97-AF65-F5344CB8AC3E}">
        <p14:creationId xmlns:p14="http://schemas.microsoft.com/office/powerpoint/2010/main" val="1120981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35496" y="1203598"/>
            <a:ext cx="8928992" cy="576064"/>
          </a:xfrm>
        </p:spPr>
        <p:txBody>
          <a:bodyPr/>
          <a:lstStyle/>
          <a:p>
            <a:pPr algn="r" fontAlgn="t">
              <a:lnSpc>
                <a:spcPct val="115000"/>
              </a:lnSpc>
              <a:spcBef>
                <a:spcPts val="0"/>
              </a:spcBef>
            </a:pPr>
            <a:r>
              <a:rPr lang="ar-SA" sz="1600" dirty="0">
                <a:latin typeface="Calibri"/>
                <a:ea typeface="Times New Roman"/>
                <a:cs typeface="Times New Roman"/>
              </a:rPr>
              <a:t>ُ</a:t>
            </a:r>
            <a:r>
              <a:rPr lang="ar-IQ" sz="1600" dirty="0">
                <a:latin typeface="Calibri"/>
                <a:ea typeface="Times New Roman"/>
                <a:cs typeface="Times New Roman"/>
              </a:rPr>
              <a:t>1-</a:t>
            </a:r>
            <a:r>
              <a:rPr lang="ar-SA" sz="1600" dirty="0">
                <a:latin typeface="Calibri"/>
                <a:ea typeface="Times New Roman"/>
                <a:cs typeface="Times New Roman"/>
              </a:rPr>
              <a:t>طلب من بعض المعلمين اتباع نص معين ، ويشعر بعض المعلمين بالعجز في مواجهة ا</a:t>
            </a:r>
            <a:r>
              <a:rPr lang="ar-IQ" sz="1600" dirty="0">
                <a:latin typeface="Calibri"/>
                <a:ea typeface="Times New Roman"/>
                <a:cs typeface="Times New Roman"/>
              </a:rPr>
              <a:t>ن يكونوا مبدعين </a:t>
            </a:r>
            <a:r>
              <a:rPr lang="ar-SA" sz="1600" dirty="0">
                <a:latin typeface="Calibri"/>
                <a:ea typeface="Times New Roman"/>
                <a:cs typeface="Times New Roman"/>
              </a:rPr>
              <a:t>باستخدام</a:t>
            </a:r>
            <a:r>
              <a:rPr lang="ar-IQ" sz="1600" dirty="0">
                <a:latin typeface="Calibri"/>
                <a:ea typeface="Times New Roman"/>
                <a:cs typeface="Times New Roman"/>
              </a:rPr>
              <a:t> وسائل الاعلام </a:t>
            </a:r>
            <a:r>
              <a:rPr lang="ar-SA" sz="1600" dirty="0">
                <a:latin typeface="Calibri"/>
                <a:ea typeface="Times New Roman"/>
                <a:cs typeface="Times New Roman"/>
              </a:rPr>
              <a:t>، </a:t>
            </a:r>
            <a:endParaRPr lang="ar-IQ" sz="1600" dirty="0">
              <a:latin typeface="Calibri"/>
              <a:ea typeface="Times New Roman"/>
              <a:cs typeface="Times New Roman"/>
            </a:endParaRPr>
          </a:p>
          <a:p>
            <a:pPr algn="r" fontAlgn="t">
              <a:lnSpc>
                <a:spcPct val="115000"/>
              </a:lnSpc>
              <a:spcBef>
                <a:spcPts val="0"/>
              </a:spcBef>
            </a:pPr>
            <a:r>
              <a:rPr lang="ar-SA" sz="1600" dirty="0">
                <a:latin typeface="Calibri"/>
                <a:ea typeface="Times New Roman"/>
                <a:cs typeface="Times New Roman"/>
              </a:rPr>
              <a:t>بينم</a:t>
            </a:r>
            <a:r>
              <a:rPr lang="ar-IQ" sz="1600" dirty="0">
                <a:latin typeface="Calibri"/>
                <a:ea typeface="Times New Roman"/>
                <a:cs typeface="Times New Roman"/>
              </a:rPr>
              <a:t>ا</a:t>
            </a:r>
            <a:r>
              <a:rPr lang="ar-SA" sz="1600" dirty="0">
                <a:latin typeface="Calibri"/>
                <a:ea typeface="Times New Roman"/>
                <a:cs typeface="Times New Roman"/>
              </a:rPr>
              <a:t> يجد الآخرون طرقًا لدمج مواد إضافية أثناء تحضير الدرس المعين. قد يقضي الطلاب الدقائق العشر الأخيرة من الفصل باستخدام </a:t>
            </a:r>
            <a:endParaRPr lang="ar-IQ" sz="1600" dirty="0">
              <a:latin typeface="Calibri"/>
              <a:ea typeface="Times New Roman"/>
              <a:cs typeface="Times New Roman"/>
            </a:endParaRPr>
          </a:p>
          <a:p>
            <a:pPr algn="r" fontAlgn="t">
              <a:lnSpc>
                <a:spcPct val="115000"/>
              </a:lnSpc>
              <a:spcBef>
                <a:spcPts val="0"/>
              </a:spcBef>
            </a:pPr>
            <a:r>
              <a:rPr lang="ar-SA" sz="1600" dirty="0">
                <a:latin typeface="Calibri"/>
                <a:ea typeface="Times New Roman"/>
                <a:cs typeface="Times New Roman"/>
              </a:rPr>
              <a:t>الح</a:t>
            </a:r>
            <a:r>
              <a:rPr lang="ar-IQ" sz="1600" dirty="0">
                <a:latin typeface="Calibri"/>
                <a:ea typeface="Times New Roman"/>
                <a:cs typeface="Times New Roman"/>
              </a:rPr>
              <a:t>ر</a:t>
            </a:r>
            <a:r>
              <a:rPr lang="ar-SA" sz="1600" dirty="0">
                <a:latin typeface="Calibri"/>
                <a:ea typeface="Times New Roman"/>
                <a:cs typeface="Times New Roman"/>
              </a:rPr>
              <a:t>و</a:t>
            </a:r>
            <a:r>
              <a:rPr lang="ar-IQ" sz="1600" dirty="0">
                <a:latin typeface="Calibri"/>
                <a:ea typeface="Times New Roman"/>
                <a:cs typeface="Times New Roman"/>
              </a:rPr>
              <a:t>ف </a:t>
            </a:r>
            <a:r>
              <a:rPr lang="ar-SA" sz="1600" dirty="0">
                <a:latin typeface="Calibri"/>
                <a:ea typeface="Times New Roman"/>
                <a:cs typeface="Times New Roman"/>
              </a:rPr>
              <a:t>الغير مرتبة (</a:t>
            </a:r>
            <a:r>
              <a:rPr lang="ar-IQ" sz="1600" dirty="0">
                <a:latin typeface="Calibri"/>
                <a:ea typeface="Times New Roman"/>
                <a:cs typeface="Times New Roman"/>
              </a:rPr>
              <a:t>ال</a:t>
            </a:r>
            <a:r>
              <a:rPr lang="ar-SA" sz="1600" dirty="0">
                <a:latin typeface="Calibri"/>
                <a:ea typeface="Times New Roman"/>
                <a:cs typeface="Times New Roman"/>
              </a:rPr>
              <a:t>مخلوطة) لتوضيح الكلمات الموجودة في نصهم وإنشاء جمل أصلية من تلك الكلمات. بعض المدرسين يتفاوضون </a:t>
            </a:r>
            <a:endParaRPr lang="ar-IQ" sz="1600" dirty="0">
              <a:latin typeface="Calibri"/>
              <a:ea typeface="Times New Roman"/>
              <a:cs typeface="Times New Roman"/>
            </a:endParaRPr>
          </a:p>
          <a:p>
            <a:pPr algn="r" fontAlgn="t">
              <a:lnSpc>
                <a:spcPct val="115000"/>
              </a:lnSpc>
              <a:spcBef>
                <a:spcPts val="0"/>
              </a:spcBef>
            </a:pPr>
            <a:r>
              <a:rPr lang="ar-SA" sz="1600" dirty="0">
                <a:latin typeface="Calibri"/>
                <a:ea typeface="Times New Roman"/>
                <a:cs typeface="Times New Roman"/>
              </a:rPr>
              <a:t>مع الطلاب حول "اللغة الإنجليزية الأصيلة" ، أي </a:t>
            </a:r>
            <a:r>
              <a:rPr lang="ar-IQ" sz="1600" dirty="0">
                <a:latin typeface="Calibri"/>
                <a:ea typeface="Times New Roman"/>
                <a:cs typeface="Times New Roman"/>
              </a:rPr>
              <a:t>اعطائهم </a:t>
            </a:r>
            <a:r>
              <a:rPr lang="ar-SA" sz="1600" dirty="0">
                <a:latin typeface="Calibri"/>
                <a:ea typeface="Times New Roman"/>
                <a:cs typeface="Times New Roman"/>
              </a:rPr>
              <a:t>درس يعتمد على المواد و</a:t>
            </a:r>
            <a:r>
              <a:rPr lang="ar-IQ" sz="1600" dirty="0">
                <a:latin typeface="Calibri"/>
                <a:ea typeface="Times New Roman"/>
                <a:cs typeface="Times New Roman"/>
              </a:rPr>
              <a:t>سائل الاعلام </a:t>
            </a:r>
            <a:r>
              <a:rPr lang="ar-SA" sz="1600" dirty="0">
                <a:latin typeface="Calibri"/>
                <a:ea typeface="Times New Roman"/>
                <a:cs typeface="Times New Roman"/>
              </a:rPr>
              <a:t>الاصيلة كل اسبوع .</a:t>
            </a:r>
            <a:endParaRPr lang="ar-IQ" sz="1600" dirty="0">
              <a:latin typeface="Calibri"/>
              <a:ea typeface="Times New Roman"/>
              <a:cs typeface="Times New Roman"/>
            </a:endParaRPr>
          </a:p>
          <a:p>
            <a:pPr algn="r" fontAlgn="t">
              <a:lnSpc>
                <a:spcPct val="115000"/>
              </a:lnSpc>
              <a:spcBef>
                <a:spcPts val="0"/>
              </a:spcBef>
            </a:pPr>
            <a:r>
              <a:rPr lang="ar-IQ" sz="1600" dirty="0">
                <a:ea typeface="Times New Roman"/>
                <a:cs typeface="Times New Roman"/>
              </a:rPr>
              <a:t>2-</a:t>
            </a:r>
            <a:r>
              <a:rPr lang="ar-SA" sz="1600" dirty="0">
                <a:ea typeface="Times New Roman"/>
                <a:cs typeface="Times New Roman"/>
              </a:rPr>
              <a:t>اتباع النص له مزايا معينة. بالطبع ، لا يقبل جميع المعلمين القيود المفروضة عليهم</a:t>
            </a:r>
            <a:r>
              <a:rPr lang="ar-IQ" sz="1600" dirty="0">
                <a:ea typeface="Times New Roman"/>
                <a:cs typeface="Times New Roman"/>
              </a:rPr>
              <a:t> من </a:t>
            </a:r>
            <a:r>
              <a:rPr lang="ar-SA" sz="1600" dirty="0">
                <a:ea typeface="Times New Roman"/>
                <a:cs typeface="Times New Roman"/>
              </a:rPr>
              <a:t>النص. يرغب بعض المدرسين في أن يكونوا أكثر من مجرد فنيين ، وأن يقوموا بأكثر من اتباع نص بلا هدف. لقد أدركوا أن النصوص لا يُقصد بها اتباعها بشكل أعمى وأن أدلة التدريس </a:t>
            </a:r>
            <a:endParaRPr lang="ar-IQ" sz="1600" dirty="0">
              <a:ea typeface="Times New Roman"/>
              <a:cs typeface="Times New Roman"/>
            </a:endParaRPr>
          </a:p>
          <a:p>
            <a:pPr algn="r" fontAlgn="t">
              <a:lnSpc>
                <a:spcPct val="115000"/>
              </a:lnSpc>
              <a:spcBef>
                <a:spcPts val="0"/>
              </a:spcBef>
            </a:pPr>
            <a:r>
              <a:rPr lang="ar-SA" sz="1600" dirty="0">
                <a:ea typeface="Times New Roman"/>
                <a:cs typeface="Times New Roman"/>
              </a:rPr>
              <a:t>ليست سوى طرق أخرى ل</a:t>
            </a:r>
            <a:r>
              <a:rPr lang="ar-IQ" sz="1600" dirty="0">
                <a:ea typeface="Times New Roman"/>
                <a:cs typeface="Times New Roman"/>
              </a:rPr>
              <a:t>مدرس</a:t>
            </a:r>
            <a:r>
              <a:rPr lang="ar-SA" sz="1600" dirty="0">
                <a:ea typeface="Times New Roman"/>
                <a:cs typeface="Times New Roman"/>
              </a:rPr>
              <a:t>ين لتدريس الدروس ، والتي قد لا تكون مناسبة لطلابهم. كما أدركوا أنه يمكن كسب الكثير من </a:t>
            </a:r>
            <a:r>
              <a:rPr lang="ar-IQ" sz="1600" dirty="0">
                <a:ea typeface="Times New Roman"/>
                <a:cs typeface="Times New Roman"/>
              </a:rPr>
              <a:t>عرض</a:t>
            </a:r>
            <a:r>
              <a:rPr lang="ar-SA" sz="1600" dirty="0">
                <a:ea typeface="Times New Roman"/>
                <a:cs typeface="Times New Roman"/>
              </a:rPr>
              <a:t> </a:t>
            </a:r>
            <a:endParaRPr lang="ar-IQ" sz="1600" dirty="0">
              <a:ea typeface="Times New Roman"/>
              <a:cs typeface="Times New Roman"/>
            </a:endParaRPr>
          </a:p>
          <a:p>
            <a:pPr algn="r" fontAlgn="t">
              <a:lnSpc>
                <a:spcPct val="115000"/>
              </a:lnSpc>
              <a:spcBef>
                <a:spcPts val="0"/>
              </a:spcBef>
            </a:pPr>
            <a:r>
              <a:rPr lang="ar-IQ" sz="1600" dirty="0">
                <a:ea typeface="Times New Roman"/>
                <a:cs typeface="Times New Roman"/>
              </a:rPr>
              <a:t> </a:t>
            </a:r>
            <a:r>
              <a:rPr lang="ar-SA" sz="1600" dirty="0">
                <a:ea typeface="Times New Roman"/>
                <a:cs typeface="Times New Roman"/>
              </a:rPr>
              <a:t>الطلاب</a:t>
            </a:r>
            <a:r>
              <a:rPr lang="ar-IQ" sz="1600" dirty="0">
                <a:ea typeface="Times New Roman"/>
                <a:cs typeface="Times New Roman"/>
              </a:rPr>
              <a:t> </a:t>
            </a:r>
            <a:r>
              <a:rPr lang="ar-SA" sz="1600" dirty="0">
                <a:ea typeface="Times New Roman"/>
                <a:cs typeface="Times New Roman"/>
              </a:rPr>
              <a:t>للمواد اللغوية  ووسائل ال</a:t>
            </a:r>
            <a:r>
              <a:rPr lang="ar-IQ" sz="1600" dirty="0">
                <a:ea typeface="Times New Roman"/>
                <a:cs typeface="Times New Roman"/>
              </a:rPr>
              <a:t>اعلام الاصيلة او</a:t>
            </a:r>
            <a:r>
              <a:rPr lang="ar-SA" sz="1600" dirty="0">
                <a:ea typeface="Times New Roman"/>
                <a:cs typeface="Times New Roman"/>
              </a:rPr>
              <a:t> الأصلية</a:t>
            </a:r>
            <a:r>
              <a:rPr lang="ar-IQ" sz="1600" dirty="0">
                <a:ea typeface="Times New Roman"/>
                <a:cs typeface="Times New Roman"/>
              </a:rPr>
              <a:t>.</a:t>
            </a:r>
          </a:p>
          <a:p>
            <a:pPr algn="r" fontAlgn="t">
              <a:lnSpc>
                <a:spcPct val="115000"/>
              </a:lnSpc>
              <a:spcBef>
                <a:spcPts val="0"/>
              </a:spcBef>
            </a:pPr>
            <a:r>
              <a:rPr lang="ar-IQ" sz="1600" dirty="0">
                <a:latin typeface="Calibri"/>
                <a:ea typeface="Times New Roman"/>
                <a:cs typeface="Times New Roman"/>
              </a:rPr>
              <a:t>3-</a:t>
            </a:r>
            <a:r>
              <a:rPr lang="ar-SA" sz="1600" dirty="0">
                <a:latin typeface="Calibri"/>
                <a:ea typeface="Times New Roman"/>
                <a:cs typeface="Times New Roman"/>
              </a:rPr>
              <a:t>هناك العديد من المواقع الالكترونية المفيدة لكل من الاستاذ والطلاب.( افحص صفحة 114 للاطلاع</a:t>
            </a:r>
            <a:r>
              <a:rPr lang="ar-IQ" sz="1600" dirty="0">
                <a:latin typeface="Calibri"/>
                <a:ea typeface="Times New Roman"/>
                <a:cs typeface="Times New Roman"/>
              </a:rPr>
              <a:t> فقط</a:t>
            </a:r>
            <a:r>
              <a:rPr lang="ar-SA" sz="1600" dirty="0">
                <a:latin typeface="Calibri"/>
                <a:ea typeface="Times New Roman"/>
                <a:cs typeface="Times New Roman"/>
              </a:rPr>
              <a:t> )</a:t>
            </a:r>
            <a:endParaRPr lang="en-US" sz="1100" dirty="0">
              <a:latin typeface="Calibri"/>
              <a:ea typeface="Calibri"/>
              <a:cs typeface="Arial"/>
            </a:endParaRPr>
          </a:p>
        </p:txBody>
      </p:sp>
    </p:spTree>
    <p:extLst>
      <p:ext uri="{BB962C8B-B14F-4D97-AF65-F5344CB8AC3E}">
        <p14:creationId xmlns:p14="http://schemas.microsoft.com/office/powerpoint/2010/main" val="143817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561194"/>
            <a:ext cx="9144000" cy="576063"/>
          </a:xfrm>
        </p:spPr>
        <p:txBody>
          <a:bodyPr/>
          <a:lstStyle/>
          <a:p>
            <a:r>
              <a:rPr lang="en-US" altLang="ko-KR" sz="3600" dirty="0"/>
              <a:t>Thank you</a:t>
            </a:r>
            <a:endParaRPr lang="ko-KR" altLang="en-US" sz="3600" dirty="0"/>
          </a:p>
        </p:txBody>
      </p:sp>
      <p:sp>
        <p:nvSpPr>
          <p:cNvPr id="3" name="Text Placeholder 2"/>
          <p:cNvSpPr>
            <a:spLocks noGrp="1"/>
          </p:cNvSpPr>
          <p:nvPr>
            <p:ph type="body" sz="quarter" idx="11"/>
          </p:nvPr>
        </p:nvSpPr>
        <p:spPr>
          <a:xfrm>
            <a:off x="0" y="4299942"/>
            <a:ext cx="9144000" cy="288032"/>
          </a:xfrm>
        </p:spPr>
        <p:txBody>
          <a:bodyPr/>
          <a:lstStyle/>
          <a:p>
            <a:pPr lvl="0"/>
            <a:r>
              <a:rPr lang="en-US" sz="1600" dirty="0">
                <a:solidFill>
                  <a:srgbClr val="000000"/>
                </a:solidFill>
                <a:latin typeface="Tajawal"/>
                <a:ea typeface="Times New Roman"/>
                <a:cs typeface="Times New Roman"/>
              </a:rPr>
              <a:t>The influence of teachers extends beyond the classroom, well into the future</a:t>
            </a:r>
            <a:br>
              <a:rPr lang="en-US" dirty="0">
                <a:solidFill>
                  <a:srgbClr val="000000"/>
                </a:solidFill>
                <a:latin typeface="Tajawal"/>
                <a:ea typeface="Times New Roman"/>
                <a:cs typeface="Times New Roman"/>
              </a:rPr>
            </a:br>
            <a:endParaRPr lang="en-US" altLang="ko-KR" dirty="0"/>
          </a:p>
        </p:txBody>
      </p:sp>
    </p:spTree>
    <p:extLst>
      <p:ext uri="{BB962C8B-B14F-4D97-AF65-F5344CB8AC3E}">
        <p14:creationId xmlns:p14="http://schemas.microsoft.com/office/powerpoint/2010/main" val="61455909"/>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608</Words>
  <Application>Microsoft Office PowerPoint</Application>
  <PresentationFormat>On-screen Show (16:9)</PresentationFormat>
  <Paragraphs>33</Paragraphs>
  <Slides>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 Unicode MS</vt:lpstr>
      <vt:lpstr>맑은 고딕</vt:lpstr>
      <vt:lpstr>Arial</vt:lpstr>
      <vt:lpstr>Calibri</vt:lpstr>
      <vt:lpstr>Tajawal</vt:lpstr>
      <vt:lpstr>Times New Roman</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Lenovo</cp:lastModifiedBy>
  <cp:revision>103</cp:revision>
  <dcterms:created xsi:type="dcterms:W3CDTF">2016-12-05T23:26:54Z</dcterms:created>
  <dcterms:modified xsi:type="dcterms:W3CDTF">2022-11-29T17:33:17Z</dcterms:modified>
</cp:coreProperties>
</file>