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155454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42138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52438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465252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9357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2037873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1082420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317461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2323472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0D90C5-33FA-4247-8D0A-384E79A38D41}" type="datetimeFigureOut">
              <a:rPr lang="ar-IQ" smtClean="0"/>
              <a:t>21/01/1438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128735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0D90C5-33FA-4247-8D0A-384E79A38D41}" type="datetimeFigureOut">
              <a:rPr lang="ar-IQ" smtClean="0"/>
              <a:t>21/01/1438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51211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0D90C5-33FA-4247-8D0A-384E79A38D41}" type="datetimeFigureOut">
              <a:rPr lang="ar-IQ" smtClean="0"/>
              <a:t>21/01/1438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419441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0D90C5-33FA-4247-8D0A-384E79A38D41}" type="datetimeFigureOut">
              <a:rPr lang="ar-IQ" smtClean="0"/>
              <a:t>21/01/1438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2231101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D90C5-33FA-4247-8D0A-384E79A38D41}" type="datetimeFigureOut">
              <a:rPr lang="ar-IQ" smtClean="0"/>
              <a:t>21/01/1438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618492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0D90C5-33FA-4247-8D0A-384E79A38D41}" type="datetimeFigureOut">
              <a:rPr lang="ar-IQ" smtClean="0"/>
              <a:t>21/01/1438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337801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0D90C5-33FA-4247-8D0A-384E79A38D41}" type="datetimeFigureOut">
              <a:rPr lang="ar-IQ" smtClean="0"/>
              <a:t>21/01/1438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B5686F9-BF6E-48F5-9103-18C97848653F}" type="slidenum">
              <a:rPr lang="ar-IQ" smtClean="0"/>
              <a:t>‹#›</a:t>
            </a:fld>
            <a:endParaRPr lang="ar-IQ"/>
          </a:p>
        </p:txBody>
      </p:sp>
    </p:spTree>
    <p:extLst>
      <p:ext uri="{BB962C8B-B14F-4D97-AF65-F5344CB8AC3E}">
        <p14:creationId xmlns:p14="http://schemas.microsoft.com/office/powerpoint/2010/main" val="769463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0D90C5-33FA-4247-8D0A-384E79A38D41}" type="datetimeFigureOut">
              <a:rPr lang="ar-IQ" smtClean="0"/>
              <a:t>21/01/1438</a:t>
            </a:fld>
            <a:endParaRPr lang="ar-IQ"/>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B5686F9-BF6E-48F5-9103-18C97848653F}" type="slidenum">
              <a:rPr lang="ar-IQ" smtClean="0"/>
              <a:t>‹#›</a:t>
            </a:fld>
            <a:endParaRPr lang="ar-IQ"/>
          </a:p>
        </p:txBody>
      </p:sp>
    </p:spTree>
    <p:extLst>
      <p:ext uri="{BB962C8B-B14F-4D97-AF65-F5344CB8AC3E}">
        <p14:creationId xmlns:p14="http://schemas.microsoft.com/office/powerpoint/2010/main" val="3335500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rtl="0"/>
            <a:r>
              <a:rPr lang="en-US" dirty="0" smtClean="0">
                <a:solidFill>
                  <a:srgbClr val="00B050"/>
                </a:solidFill>
              </a:rPr>
              <a:t>SIXTEENTH CENTURY ENGLISH POETRY</a:t>
            </a:r>
            <a:br>
              <a:rPr lang="en-US" dirty="0" smtClean="0">
                <a:solidFill>
                  <a:srgbClr val="00B050"/>
                </a:solidFill>
              </a:rPr>
            </a:br>
            <a:endParaRPr lang="ar-IQ" dirty="0">
              <a:solidFill>
                <a:srgbClr val="00B050"/>
              </a:solidFill>
            </a:endParaRPr>
          </a:p>
        </p:txBody>
      </p:sp>
      <p:sp>
        <p:nvSpPr>
          <p:cNvPr id="3" name="Subtitle 2"/>
          <p:cNvSpPr>
            <a:spLocks noGrp="1"/>
          </p:cNvSpPr>
          <p:nvPr>
            <p:ph type="subTitle" idx="1"/>
          </p:nvPr>
        </p:nvSpPr>
        <p:spPr/>
        <p:txBody>
          <a:bodyPr/>
          <a:lstStyle/>
          <a:p>
            <a:pPr algn="ctr"/>
            <a:r>
              <a:rPr lang="en-US" sz="4000" dirty="0" smtClean="0">
                <a:solidFill>
                  <a:srgbClr val="92D050"/>
                </a:solidFill>
              </a:rPr>
              <a:t>INTRODUCTION</a:t>
            </a:r>
          </a:p>
          <a:p>
            <a:endParaRPr lang="en-US" dirty="0"/>
          </a:p>
          <a:p>
            <a:endParaRPr lang="ar-IQ" dirty="0"/>
          </a:p>
        </p:txBody>
      </p:sp>
    </p:spTree>
    <p:extLst>
      <p:ext uri="{BB962C8B-B14F-4D97-AF65-F5344CB8AC3E}">
        <p14:creationId xmlns:p14="http://schemas.microsoft.com/office/powerpoint/2010/main" val="948234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00B0F0"/>
                </a:solidFill>
              </a:rPr>
              <a:t>Spirit of the Age</a:t>
            </a:r>
            <a:endParaRPr lang="ar-IQ" dirty="0">
              <a:solidFill>
                <a:srgbClr val="00B0F0"/>
              </a:solidFill>
            </a:endParaRPr>
          </a:p>
        </p:txBody>
      </p:sp>
      <p:sp>
        <p:nvSpPr>
          <p:cNvPr id="3" name="Content Placeholder 2"/>
          <p:cNvSpPr>
            <a:spLocks noGrp="1"/>
          </p:cNvSpPr>
          <p:nvPr>
            <p:ph idx="1"/>
          </p:nvPr>
        </p:nvSpPr>
        <p:spPr/>
        <p:txBody>
          <a:bodyPr>
            <a:normAutofit fontScale="92500"/>
          </a:bodyPr>
          <a:lstStyle/>
          <a:p>
            <a:pPr algn="just" rtl="0">
              <a:lnSpc>
                <a:spcPct val="150000"/>
              </a:lnSpc>
            </a:pPr>
            <a:r>
              <a:rPr lang="en-US" sz="2800" dirty="0" smtClean="0"/>
              <a:t>Humanism</a:t>
            </a:r>
            <a:r>
              <a:rPr lang="en-US" sz="2800" dirty="0"/>
              <a:t>: </a:t>
            </a:r>
            <a:r>
              <a:rPr lang="en-US" sz="2800" dirty="0" smtClean="0"/>
              <a:t>is </a:t>
            </a:r>
            <a:r>
              <a:rPr lang="en-US" sz="2800" dirty="0"/>
              <a:t>the spirit of learning that developed at the end of the middle ages with the revival of classical letters and a renewed confidence in the ability of human beings to determine for themselves truth and falsehood</a:t>
            </a:r>
            <a:r>
              <a:rPr lang="en-US" sz="2800" dirty="0" smtClean="0"/>
              <a:t>. It is a secular movement that is focusing on Man and his relation to every day life.</a:t>
            </a:r>
            <a:endParaRPr lang="ar-IQ" sz="2800" dirty="0"/>
          </a:p>
        </p:txBody>
      </p:sp>
    </p:spTree>
    <p:extLst>
      <p:ext uri="{BB962C8B-B14F-4D97-AF65-F5344CB8AC3E}">
        <p14:creationId xmlns:p14="http://schemas.microsoft.com/office/powerpoint/2010/main" val="4118371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070C0"/>
                </a:solidFill>
              </a:rPr>
              <a:t>Themes of Renaissance Literature</a:t>
            </a:r>
            <a:endParaRPr lang="ar-IQ"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algn="l" rtl="0"/>
            <a:r>
              <a:rPr lang="en-US" dirty="0" smtClean="0"/>
              <a:t>1</a:t>
            </a:r>
            <a:r>
              <a:rPr lang="en-US" sz="2400" dirty="0" smtClean="0"/>
              <a:t>. </a:t>
            </a:r>
            <a:r>
              <a:rPr lang="en-US" sz="2400" dirty="0"/>
              <a:t>T</a:t>
            </a:r>
            <a:r>
              <a:rPr lang="en-US" sz="2400" dirty="0" smtClean="0"/>
              <a:t>he Carpe Diem theme. </a:t>
            </a:r>
          </a:p>
          <a:p>
            <a:pPr algn="l" rtl="0"/>
            <a:endParaRPr lang="en-US" sz="2400" dirty="0" smtClean="0"/>
          </a:p>
          <a:p>
            <a:pPr algn="l" rtl="0"/>
            <a:r>
              <a:rPr lang="en-US" sz="2400" dirty="0" smtClean="0"/>
              <a:t>2. The admiration of beauty.</a:t>
            </a:r>
          </a:p>
          <a:p>
            <a:pPr algn="l" rtl="0"/>
            <a:endParaRPr lang="en-US" sz="2400" dirty="0" smtClean="0"/>
          </a:p>
          <a:p>
            <a:pPr algn="l" rtl="0"/>
            <a:r>
              <a:rPr lang="en-US" sz="2400" dirty="0" smtClean="0"/>
              <a:t>3. The call for dreams and sleep to escape reality.</a:t>
            </a:r>
          </a:p>
          <a:p>
            <a:pPr algn="l" rtl="0"/>
            <a:endParaRPr lang="en-US" sz="2400" dirty="0" smtClean="0"/>
          </a:p>
          <a:p>
            <a:pPr algn="l" rtl="0"/>
            <a:r>
              <a:rPr lang="en-US" sz="2400" dirty="0" smtClean="0"/>
              <a:t>4. A call for love (physical).</a:t>
            </a:r>
          </a:p>
          <a:p>
            <a:pPr algn="l" rtl="0"/>
            <a:endParaRPr lang="en-US" sz="2400" dirty="0" smtClean="0"/>
          </a:p>
          <a:p>
            <a:pPr algn="l" rtl="0"/>
            <a:r>
              <a:rPr lang="en-US" sz="2400" dirty="0" smtClean="0"/>
              <a:t>5. The shortness of life.</a:t>
            </a:r>
            <a:endParaRPr lang="ar-IQ" sz="2400" dirty="0"/>
          </a:p>
        </p:txBody>
      </p:sp>
    </p:spTree>
    <p:extLst>
      <p:ext uri="{BB962C8B-B14F-4D97-AF65-F5344CB8AC3E}">
        <p14:creationId xmlns:p14="http://schemas.microsoft.com/office/powerpoint/2010/main" val="1723643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7030A0"/>
                </a:solidFill>
              </a:rPr>
              <a:t>Forms of Renaissance Literature</a:t>
            </a:r>
            <a:endParaRPr lang="ar-IQ" dirty="0">
              <a:solidFill>
                <a:srgbClr val="7030A0"/>
              </a:solidFill>
            </a:endParaRPr>
          </a:p>
        </p:txBody>
      </p:sp>
      <p:sp>
        <p:nvSpPr>
          <p:cNvPr id="3" name="Content Placeholder 2"/>
          <p:cNvSpPr>
            <a:spLocks noGrp="1"/>
          </p:cNvSpPr>
          <p:nvPr>
            <p:ph idx="1"/>
          </p:nvPr>
        </p:nvSpPr>
        <p:spPr/>
        <p:txBody>
          <a:bodyPr/>
          <a:lstStyle/>
          <a:p>
            <a:pPr algn="l" rtl="0"/>
            <a:r>
              <a:rPr lang="en-US" sz="2400" dirty="0" smtClean="0"/>
              <a:t>NOTE: </a:t>
            </a:r>
            <a:r>
              <a:rPr lang="en-US" sz="2400" dirty="0" err="1" smtClean="0"/>
              <a:t>Ren</a:t>
            </a:r>
            <a:r>
              <a:rPr lang="en-US" sz="2400" dirty="0" smtClean="0"/>
              <a:t>. Poetry is majorly written in musical forms relying heavily on Rhyme and </a:t>
            </a:r>
            <a:r>
              <a:rPr lang="en-US" sz="2400" dirty="0" smtClean="0"/>
              <a:t>Meter.</a:t>
            </a:r>
            <a:endParaRPr lang="en-US" sz="2400" dirty="0" smtClean="0"/>
          </a:p>
          <a:p>
            <a:pPr algn="l" rtl="0"/>
            <a:endParaRPr lang="en-US" dirty="0"/>
          </a:p>
          <a:p>
            <a:pPr algn="l" rtl="0"/>
            <a:r>
              <a:rPr lang="en-US" sz="2400" dirty="0" smtClean="0"/>
              <a:t>1. The Sonnet. (Petrarchan, Shakespearean, Miltonic).</a:t>
            </a:r>
          </a:p>
          <a:p>
            <a:pPr algn="l" rtl="0"/>
            <a:r>
              <a:rPr lang="en-US" sz="2400" dirty="0" smtClean="0"/>
              <a:t>2. The Lyric.</a:t>
            </a:r>
          </a:p>
          <a:p>
            <a:pPr algn="l" rtl="0"/>
            <a:r>
              <a:rPr lang="en-US" sz="2400" dirty="0" smtClean="0"/>
              <a:t>3. The Allegory.</a:t>
            </a:r>
          </a:p>
          <a:p>
            <a:pPr algn="l" rtl="0"/>
            <a:r>
              <a:rPr lang="en-US" sz="2400" dirty="0" smtClean="0"/>
              <a:t>4. The Madrigals.</a:t>
            </a:r>
          </a:p>
          <a:p>
            <a:pPr algn="l" rtl="0"/>
            <a:r>
              <a:rPr lang="en-US" sz="2400" dirty="0" smtClean="0"/>
              <a:t>5. The Pastoral.</a:t>
            </a:r>
            <a:endParaRPr lang="ar-IQ" sz="2400" dirty="0"/>
          </a:p>
        </p:txBody>
      </p:sp>
    </p:spTree>
    <p:extLst>
      <p:ext uri="{BB962C8B-B14F-4D97-AF65-F5344CB8AC3E}">
        <p14:creationId xmlns:p14="http://schemas.microsoft.com/office/powerpoint/2010/main" val="170274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FF0000"/>
                </a:solidFill>
              </a:rPr>
              <a:t>DEFINING THE TERM RENAISSANCE</a:t>
            </a:r>
            <a:endParaRPr lang="ar-IQ" dirty="0">
              <a:solidFill>
                <a:srgbClr val="FF0000"/>
              </a:solidFill>
            </a:endParaRPr>
          </a:p>
        </p:txBody>
      </p:sp>
      <p:sp>
        <p:nvSpPr>
          <p:cNvPr id="3" name="Content Placeholder 2"/>
          <p:cNvSpPr>
            <a:spLocks noGrp="1"/>
          </p:cNvSpPr>
          <p:nvPr>
            <p:ph idx="1"/>
          </p:nvPr>
        </p:nvSpPr>
        <p:spPr/>
        <p:txBody>
          <a:bodyPr>
            <a:noAutofit/>
          </a:bodyPr>
          <a:lstStyle/>
          <a:p>
            <a:pPr algn="just" rtl="0">
              <a:lnSpc>
                <a:spcPct val="150000"/>
              </a:lnSpc>
            </a:pPr>
            <a:r>
              <a:rPr lang="en-US" sz="2400" dirty="0" smtClean="0"/>
              <a:t>RENASSANCE is “the most important intellectual revolution in the history of Europe. The word is derived from Latin to mean ‘revival’ or ‘rebirth’ of the classical ‘antiquity’ literature (Greek &amp; Roman). It is dated back to the fall of Constantinople in (1453) when the scholars fled with the manuscripts of the classics. The movement began in Italy, extended to all Europe and lasted for nearly three centuries.” </a:t>
            </a:r>
            <a:endParaRPr lang="ar-IQ" sz="2400" dirty="0"/>
          </a:p>
        </p:txBody>
      </p:sp>
    </p:spTree>
    <p:extLst>
      <p:ext uri="{BB962C8B-B14F-4D97-AF65-F5344CB8AC3E}">
        <p14:creationId xmlns:p14="http://schemas.microsoft.com/office/powerpoint/2010/main" val="265076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Naming the Period</a:t>
            </a:r>
            <a:endParaRPr lang="ar-IQ"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lgn="l" rtl="0"/>
            <a:r>
              <a:rPr lang="en-US" sz="3200" dirty="0" smtClean="0"/>
              <a:t>Which is more accurate? Why?</a:t>
            </a:r>
          </a:p>
          <a:p>
            <a:pPr algn="l" rtl="0"/>
            <a:endParaRPr lang="en-US" sz="3200" dirty="0" smtClean="0"/>
          </a:p>
          <a:p>
            <a:pPr algn="l" rtl="0"/>
            <a:r>
              <a:rPr lang="en-US" sz="3200" dirty="0" smtClean="0"/>
              <a:t>1. </a:t>
            </a:r>
            <a:r>
              <a:rPr lang="en-US" sz="3200" dirty="0" smtClean="0"/>
              <a:t>Elizabethan (1558-1603).</a:t>
            </a:r>
            <a:endParaRPr lang="en-US" sz="3200" dirty="0" smtClean="0"/>
          </a:p>
          <a:p>
            <a:pPr algn="l" rtl="0"/>
            <a:r>
              <a:rPr lang="en-US" sz="3200" dirty="0" smtClean="0"/>
              <a:t>2. </a:t>
            </a:r>
            <a:r>
              <a:rPr lang="en-US" sz="3200" dirty="0"/>
              <a:t>Tudor (1536–1553).</a:t>
            </a:r>
            <a:endParaRPr lang="en-US" sz="3200" dirty="0" smtClean="0"/>
          </a:p>
          <a:p>
            <a:pPr algn="l" rtl="0"/>
            <a:r>
              <a:rPr lang="en-US" sz="3200" dirty="0" smtClean="0"/>
              <a:t>3</a:t>
            </a:r>
            <a:r>
              <a:rPr lang="en-US" sz="3200" dirty="0" smtClean="0"/>
              <a:t>. </a:t>
            </a:r>
            <a:r>
              <a:rPr lang="en-US" sz="3200" dirty="0" smtClean="0"/>
              <a:t>Jacobean (</a:t>
            </a:r>
            <a:r>
              <a:rPr lang="en-US" sz="3200" dirty="0"/>
              <a:t>1567–1625).</a:t>
            </a:r>
            <a:endParaRPr lang="en-US" sz="3200" dirty="0" smtClean="0"/>
          </a:p>
          <a:p>
            <a:pPr algn="l" rtl="0"/>
            <a:r>
              <a:rPr lang="en-US" sz="3200" dirty="0" smtClean="0"/>
              <a:t>4. Renaissance.</a:t>
            </a:r>
          </a:p>
          <a:p>
            <a:pPr algn="l" rtl="0"/>
            <a:r>
              <a:rPr lang="en-US" sz="3200" dirty="0" smtClean="0"/>
              <a:t>5. Early Modern.</a:t>
            </a:r>
            <a:endParaRPr lang="ar-IQ" sz="3200" dirty="0"/>
          </a:p>
        </p:txBody>
      </p:sp>
    </p:spTree>
    <p:extLst>
      <p:ext uri="{BB962C8B-B14F-4D97-AF65-F5344CB8AC3E}">
        <p14:creationId xmlns:p14="http://schemas.microsoft.com/office/powerpoint/2010/main" val="213829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dirty="0" smtClean="0">
                <a:solidFill>
                  <a:srgbClr val="FF0000"/>
                </a:solidFill>
              </a:rPr>
              <a:t>Sixteenth Century Contexts</a:t>
            </a:r>
            <a:endParaRPr lang="ar-IQ" dirty="0">
              <a:solidFill>
                <a:srgbClr val="FF0000"/>
              </a:solidFill>
            </a:endParaRPr>
          </a:p>
        </p:txBody>
      </p:sp>
      <p:sp>
        <p:nvSpPr>
          <p:cNvPr id="3" name="Content Placeholder 2"/>
          <p:cNvSpPr>
            <a:spLocks noGrp="1"/>
          </p:cNvSpPr>
          <p:nvPr>
            <p:ph idx="1"/>
          </p:nvPr>
        </p:nvSpPr>
        <p:spPr/>
        <p:txBody>
          <a:bodyPr>
            <a:normAutofit/>
          </a:bodyPr>
          <a:lstStyle/>
          <a:p>
            <a:pPr algn="l" rtl="0"/>
            <a:r>
              <a:rPr lang="en-US" sz="3200" dirty="0" smtClean="0"/>
              <a:t>1. </a:t>
            </a:r>
            <a:r>
              <a:rPr lang="en-US" sz="3200" b="1" u="sng" dirty="0" smtClean="0"/>
              <a:t>Intellectual</a:t>
            </a:r>
            <a:r>
              <a:rPr lang="en-US" sz="3200" dirty="0" smtClean="0"/>
              <a:t>:</a:t>
            </a:r>
          </a:p>
          <a:p>
            <a:pPr marL="0" indent="0" algn="l" rtl="0">
              <a:buNone/>
            </a:pPr>
            <a:endParaRPr lang="en-US" sz="3200" dirty="0" smtClean="0"/>
          </a:p>
          <a:p>
            <a:pPr algn="l" rtl="0"/>
            <a:r>
              <a:rPr lang="en-US" sz="3200" dirty="0" smtClean="0"/>
              <a:t>A/ Astronomy of Ptolemy.</a:t>
            </a:r>
          </a:p>
          <a:p>
            <a:pPr algn="l" rtl="0"/>
            <a:r>
              <a:rPr lang="en-US" sz="3200" dirty="0" smtClean="0"/>
              <a:t>B/ Copernicus-1543.</a:t>
            </a:r>
          </a:p>
          <a:p>
            <a:pPr algn="l" rtl="0"/>
            <a:r>
              <a:rPr lang="en-US" sz="3200" dirty="0" smtClean="0"/>
              <a:t>C/ Galileo-1610.</a:t>
            </a:r>
          </a:p>
        </p:txBody>
      </p:sp>
    </p:spTree>
    <p:extLst>
      <p:ext uri="{BB962C8B-B14F-4D97-AF65-F5344CB8AC3E}">
        <p14:creationId xmlns:p14="http://schemas.microsoft.com/office/powerpoint/2010/main" val="254472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sz="3600" dirty="0" smtClean="0"/>
              <a:t>D/ Universal Hierarchy (Great Chain of Being).</a:t>
            </a:r>
            <a:br>
              <a:rPr lang="en-US" sz="3600" dirty="0" smtClean="0"/>
            </a:br>
            <a:endParaRPr lang="ar-IQ"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1514901"/>
            <a:ext cx="10189190" cy="5036024"/>
          </a:xfrm>
        </p:spPr>
      </p:pic>
    </p:spTree>
    <p:extLst>
      <p:ext uri="{BB962C8B-B14F-4D97-AF65-F5344CB8AC3E}">
        <p14:creationId xmlns:p14="http://schemas.microsoft.com/office/powerpoint/2010/main" val="1099786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4000" dirty="0" smtClean="0"/>
              <a:t>E/ Elements &amp; Humors.</a:t>
            </a:r>
            <a:br>
              <a:rPr lang="en-US" sz="4000" dirty="0" smtClean="0"/>
            </a:br>
            <a:endParaRPr lang="ar-IQ" sz="4000" dirty="0"/>
          </a:p>
        </p:txBody>
      </p:sp>
      <p:sp>
        <p:nvSpPr>
          <p:cNvPr id="3" name="Content Placeholder 2"/>
          <p:cNvSpPr>
            <a:spLocks noGrp="1"/>
          </p:cNvSpPr>
          <p:nvPr>
            <p:ph idx="1"/>
          </p:nvPr>
        </p:nvSpPr>
        <p:spPr/>
        <p:txBody>
          <a:bodyPr>
            <a:normAutofit fontScale="92500" lnSpcReduction="20000"/>
          </a:bodyPr>
          <a:lstStyle/>
          <a:p>
            <a:pPr marL="0" indent="0" algn="l" rtl="0">
              <a:buNone/>
            </a:pPr>
            <a:endParaRPr lang="en-US" dirty="0"/>
          </a:p>
          <a:p>
            <a:pPr algn="l" rtl="0"/>
            <a:r>
              <a:rPr lang="en-US" sz="2800" dirty="0" smtClean="0">
                <a:solidFill>
                  <a:srgbClr val="FF0000"/>
                </a:solidFill>
              </a:rPr>
              <a:t>Elements: Earth, Air, Water, Fire.</a:t>
            </a:r>
          </a:p>
          <a:p>
            <a:pPr algn="l" rtl="0"/>
            <a:r>
              <a:rPr lang="en-US" sz="2800" dirty="0" smtClean="0">
                <a:solidFill>
                  <a:srgbClr val="0070C0"/>
                </a:solidFill>
              </a:rPr>
              <a:t>Qualities of Being: Hot, Cold, Moist, Dry.</a:t>
            </a:r>
          </a:p>
          <a:p>
            <a:pPr algn="l" rtl="0"/>
            <a:r>
              <a:rPr lang="en-US" sz="2800" dirty="0" smtClean="0"/>
              <a:t>Each element is to carry </a:t>
            </a:r>
            <a:r>
              <a:rPr lang="en-US" sz="2800" b="1" u="sng" dirty="0" smtClean="0"/>
              <a:t>TWO</a:t>
            </a:r>
            <a:r>
              <a:rPr lang="en-US" sz="2800" dirty="0" smtClean="0"/>
              <a:t> qualities.</a:t>
            </a:r>
          </a:p>
          <a:p>
            <a:pPr algn="l" rtl="0"/>
            <a:r>
              <a:rPr lang="en-US" sz="2800" dirty="0" smtClean="0">
                <a:solidFill>
                  <a:srgbClr val="00B050"/>
                </a:solidFill>
              </a:rPr>
              <a:t>Humors: Blood, Phlegm, Yellow bile, Black bile.</a:t>
            </a:r>
          </a:p>
          <a:p>
            <a:pPr algn="l" rtl="0"/>
            <a:r>
              <a:rPr lang="en-US" sz="2800" dirty="0" smtClean="0"/>
              <a:t>Each humor is similar to an element, thus bearing Two qualities.</a:t>
            </a:r>
          </a:p>
          <a:p>
            <a:pPr algn="l" rtl="0"/>
            <a:endParaRPr lang="en-US" sz="2800" dirty="0"/>
          </a:p>
          <a:p>
            <a:pPr algn="l" rtl="0"/>
            <a:r>
              <a:rPr lang="en-US" sz="2800" dirty="0" smtClean="0"/>
              <a:t>Ben Jonson’s </a:t>
            </a:r>
            <a:r>
              <a:rPr lang="en-US" sz="2800" b="1" i="1" dirty="0" smtClean="0"/>
              <a:t>Comedy of Humors</a:t>
            </a:r>
            <a:r>
              <a:rPr lang="en-US" sz="2800" dirty="0" smtClean="0"/>
              <a:t>.</a:t>
            </a:r>
          </a:p>
          <a:p>
            <a:pPr algn="l" rtl="0"/>
            <a:endParaRPr lang="ar-IQ" dirty="0"/>
          </a:p>
        </p:txBody>
      </p:sp>
    </p:spTree>
    <p:extLst>
      <p:ext uri="{BB962C8B-B14F-4D97-AF65-F5344CB8AC3E}">
        <p14:creationId xmlns:p14="http://schemas.microsoft.com/office/powerpoint/2010/main" val="3681970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2. Religious:</a:t>
            </a:r>
            <a:endParaRPr lang="ar-IQ" dirty="0"/>
          </a:p>
        </p:txBody>
      </p:sp>
      <p:sp>
        <p:nvSpPr>
          <p:cNvPr id="3" name="Content Placeholder 2"/>
          <p:cNvSpPr>
            <a:spLocks noGrp="1"/>
          </p:cNvSpPr>
          <p:nvPr>
            <p:ph idx="1"/>
          </p:nvPr>
        </p:nvSpPr>
        <p:spPr/>
        <p:txBody>
          <a:bodyPr>
            <a:normAutofit fontScale="47500" lnSpcReduction="20000"/>
          </a:bodyPr>
          <a:lstStyle/>
          <a:p>
            <a:pPr algn="l" rtl="0"/>
            <a:r>
              <a:rPr lang="en-US" sz="4400" dirty="0" smtClean="0">
                <a:solidFill>
                  <a:srgbClr val="00B050"/>
                </a:solidFill>
              </a:rPr>
              <a:t>A/ The Reformation (Catholic→→Protestant).</a:t>
            </a:r>
          </a:p>
          <a:p>
            <a:pPr algn="l" rtl="0"/>
            <a:r>
              <a:rPr lang="en-US" sz="4400" dirty="0" smtClean="0"/>
              <a:t>Martin Luther &amp; John Calvin (salvation by faith rather than works).</a:t>
            </a:r>
          </a:p>
          <a:p>
            <a:pPr algn="l" rtl="0"/>
            <a:r>
              <a:rPr lang="en-US" sz="4400" dirty="0" smtClean="0"/>
              <a:t>King Henry VIII.</a:t>
            </a:r>
          </a:p>
          <a:p>
            <a:pPr algn="l" rtl="0"/>
            <a:endParaRPr lang="en-US" sz="4400" dirty="0" smtClean="0"/>
          </a:p>
          <a:p>
            <a:pPr algn="l" rtl="0"/>
            <a:r>
              <a:rPr lang="en-US" sz="4400" dirty="0" smtClean="0">
                <a:solidFill>
                  <a:srgbClr val="00B050"/>
                </a:solidFill>
              </a:rPr>
              <a:t>B/ The Act of Supremacy.</a:t>
            </a:r>
          </a:p>
          <a:p>
            <a:pPr algn="l" rtl="0"/>
            <a:r>
              <a:rPr lang="en-US" sz="4400" dirty="0" smtClean="0">
                <a:solidFill>
                  <a:srgbClr val="7030A0"/>
                </a:solidFill>
              </a:rPr>
              <a:t>Edward VI.</a:t>
            </a:r>
          </a:p>
          <a:p>
            <a:pPr algn="l" rtl="0"/>
            <a:r>
              <a:rPr lang="en-US" sz="4400" dirty="0" smtClean="0">
                <a:solidFill>
                  <a:srgbClr val="FF0000"/>
                </a:solidFill>
              </a:rPr>
              <a:t>Bloody Mary.</a:t>
            </a:r>
          </a:p>
          <a:p>
            <a:pPr algn="l" rtl="0"/>
            <a:r>
              <a:rPr lang="en-US" sz="4400" dirty="0" smtClean="0">
                <a:solidFill>
                  <a:srgbClr val="00B050"/>
                </a:solidFill>
              </a:rPr>
              <a:t>Elizabeth I.</a:t>
            </a:r>
          </a:p>
          <a:p>
            <a:pPr algn="l" rtl="0"/>
            <a:endParaRPr lang="en-US" sz="4400" dirty="0" smtClean="0">
              <a:solidFill>
                <a:srgbClr val="00B050"/>
              </a:solidFill>
            </a:endParaRPr>
          </a:p>
          <a:p>
            <a:pPr algn="l" rtl="0"/>
            <a:r>
              <a:rPr lang="en-US" sz="4400" dirty="0" smtClean="0">
                <a:solidFill>
                  <a:srgbClr val="00B050"/>
                </a:solidFill>
              </a:rPr>
              <a:t>C/ Puritans (removing episcopacy).</a:t>
            </a:r>
          </a:p>
          <a:p>
            <a:pPr algn="l" rtl="0"/>
            <a:endParaRPr lang="en-US" dirty="0" smtClean="0"/>
          </a:p>
          <a:p>
            <a:pPr algn="l" rtl="0"/>
            <a:endParaRPr lang="ar-IQ" dirty="0"/>
          </a:p>
        </p:txBody>
      </p:sp>
    </p:spTree>
    <p:extLst>
      <p:ext uri="{BB962C8B-B14F-4D97-AF65-F5344CB8AC3E}">
        <p14:creationId xmlns:p14="http://schemas.microsoft.com/office/powerpoint/2010/main" val="3728418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3. Political:</a:t>
            </a:r>
            <a:endParaRPr lang="ar-IQ" dirty="0"/>
          </a:p>
        </p:txBody>
      </p:sp>
      <p:sp>
        <p:nvSpPr>
          <p:cNvPr id="3" name="Content Placeholder 2"/>
          <p:cNvSpPr>
            <a:spLocks noGrp="1"/>
          </p:cNvSpPr>
          <p:nvPr>
            <p:ph idx="1"/>
          </p:nvPr>
        </p:nvSpPr>
        <p:spPr/>
        <p:txBody>
          <a:bodyPr>
            <a:normAutofit fontScale="92500" lnSpcReduction="10000"/>
          </a:bodyPr>
          <a:lstStyle/>
          <a:p>
            <a:pPr algn="l" rtl="0"/>
            <a:r>
              <a:rPr lang="en-US" sz="2800" dirty="0" smtClean="0">
                <a:solidFill>
                  <a:srgbClr val="00B050"/>
                </a:solidFill>
              </a:rPr>
              <a:t>A/ Elizabeth I.</a:t>
            </a:r>
          </a:p>
          <a:p>
            <a:pPr algn="l" rtl="0"/>
            <a:r>
              <a:rPr lang="en-US" sz="2800" dirty="0" smtClean="0"/>
              <a:t>Divine Right &amp; Passive Obedience.</a:t>
            </a:r>
          </a:p>
          <a:p>
            <a:pPr algn="l" rtl="0"/>
            <a:r>
              <a:rPr lang="en-US" sz="2800" dirty="0" smtClean="0"/>
              <a:t>Body politic Vs. body natural.</a:t>
            </a:r>
          </a:p>
          <a:p>
            <a:pPr algn="l" rtl="0"/>
            <a:endParaRPr lang="en-US" sz="2800" dirty="0"/>
          </a:p>
          <a:p>
            <a:pPr algn="l" rtl="0"/>
            <a:r>
              <a:rPr lang="en-US" sz="2800" dirty="0" smtClean="0">
                <a:solidFill>
                  <a:srgbClr val="00B050"/>
                </a:solidFill>
              </a:rPr>
              <a:t>B/ James I.</a:t>
            </a:r>
          </a:p>
          <a:p>
            <a:pPr algn="l" rtl="0"/>
            <a:r>
              <a:rPr lang="en-US" sz="2800" dirty="0" smtClean="0"/>
              <a:t>Unity?</a:t>
            </a:r>
          </a:p>
          <a:p>
            <a:pPr algn="l" rtl="0"/>
            <a:r>
              <a:rPr lang="en-US" sz="2800" dirty="0" smtClean="0"/>
              <a:t>Problems with puritans→rift→civil war in Charles I’s reign.</a:t>
            </a:r>
          </a:p>
          <a:p>
            <a:pPr algn="l" rtl="0"/>
            <a:endParaRPr lang="en-US" sz="2800" dirty="0" smtClean="0"/>
          </a:p>
          <a:p>
            <a:pPr algn="l" rtl="0"/>
            <a:endParaRPr lang="en-US" dirty="0" smtClean="0"/>
          </a:p>
        </p:txBody>
      </p:sp>
    </p:spTree>
    <p:extLst>
      <p:ext uri="{BB962C8B-B14F-4D97-AF65-F5344CB8AC3E}">
        <p14:creationId xmlns:p14="http://schemas.microsoft.com/office/powerpoint/2010/main" val="143753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4. Social:</a:t>
            </a:r>
            <a:endParaRPr lang="ar-IQ" dirty="0"/>
          </a:p>
        </p:txBody>
      </p:sp>
      <p:sp>
        <p:nvSpPr>
          <p:cNvPr id="3" name="Content Placeholder 2"/>
          <p:cNvSpPr>
            <a:spLocks noGrp="1"/>
          </p:cNvSpPr>
          <p:nvPr>
            <p:ph idx="1"/>
          </p:nvPr>
        </p:nvSpPr>
        <p:spPr/>
        <p:txBody>
          <a:bodyPr>
            <a:normAutofit fontScale="92500" lnSpcReduction="10000"/>
          </a:bodyPr>
          <a:lstStyle/>
          <a:p>
            <a:pPr algn="l" rtl="0"/>
            <a:r>
              <a:rPr lang="en-US" sz="2800" dirty="0" smtClean="0">
                <a:solidFill>
                  <a:srgbClr val="00B0F0"/>
                </a:solidFill>
              </a:rPr>
              <a:t>A/ Aristocrats Vs. all (ancestry, wealth, power).</a:t>
            </a:r>
          </a:p>
          <a:p>
            <a:pPr algn="l" rtl="0"/>
            <a:r>
              <a:rPr lang="en-US" sz="2800" dirty="0" smtClean="0"/>
              <a:t>Social mobility.</a:t>
            </a:r>
          </a:p>
          <a:p>
            <a:pPr algn="l" rtl="0"/>
            <a:r>
              <a:rPr lang="en-US" sz="2800" dirty="0" smtClean="0"/>
              <a:t>Restrictions?</a:t>
            </a:r>
          </a:p>
          <a:p>
            <a:pPr algn="l" rtl="0"/>
            <a:endParaRPr lang="en-US" sz="2800" dirty="0"/>
          </a:p>
          <a:p>
            <a:pPr algn="l" rtl="0"/>
            <a:endParaRPr lang="en-US" sz="2800" dirty="0" smtClean="0"/>
          </a:p>
          <a:p>
            <a:pPr algn="l" rtl="0"/>
            <a:r>
              <a:rPr lang="en-US" sz="2800" dirty="0" smtClean="0">
                <a:solidFill>
                  <a:srgbClr val="00B0F0"/>
                </a:solidFill>
              </a:rPr>
              <a:t>B/ Women:</a:t>
            </a:r>
          </a:p>
          <a:p>
            <a:pPr algn="l" rtl="0"/>
            <a:r>
              <a:rPr lang="en-US" sz="2800" dirty="0" smtClean="0"/>
              <a:t>Masculine society.</a:t>
            </a:r>
          </a:p>
          <a:p>
            <a:pPr algn="l" rtl="0"/>
            <a:r>
              <a:rPr lang="en-US" sz="2800" dirty="0" smtClean="0"/>
              <a:t>Primogeniture.</a:t>
            </a:r>
          </a:p>
          <a:p>
            <a:pPr algn="l" rtl="0"/>
            <a:endParaRPr lang="en-US" dirty="0" smtClean="0"/>
          </a:p>
          <a:p>
            <a:pPr algn="l" rtl="0"/>
            <a:endParaRPr lang="en-US" dirty="0" smtClean="0"/>
          </a:p>
          <a:p>
            <a:pPr algn="l" rtl="0"/>
            <a:endParaRPr lang="ar-IQ" dirty="0"/>
          </a:p>
        </p:txBody>
      </p:sp>
    </p:spTree>
    <p:extLst>
      <p:ext uri="{BB962C8B-B14F-4D97-AF65-F5344CB8AC3E}">
        <p14:creationId xmlns:p14="http://schemas.microsoft.com/office/powerpoint/2010/main" val="17697163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691</TotalTime>
  <Words>514</Words>
  <Application>Microsoft Office PowerPoint</Application>
  <PresentationFormat>Widescreen</PresentationFormat>
  <Paragraphs>77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Tahoma</vt:lpstr>
      <vt:lpstr>Trebuchet MS</vt:lpstr>
      <vt:lpstr>Wingdings 3</vt:lpstr>
      <vt:lpstr>Facet</vt:lpstr>
      <vt:lpstr>SIXTEENTH CENTURY ENGLISH POETRY </vt:lpstr>
      <vt:lpstr>DEFINING THE TERM RENAISSANCE</vt:lpstr>
      <vt:lpstr>Naming the Period</vt:lpstr>
      <vt:lpstr>Sixteenth Century Contexts</vt:lpstr>
      <vt:lpstr>D/ Universal Hierarchy (Great Chain of Being). </vt:lpstr>
      <vt:lpstr>E/ Elements &amp; Humors. </vt:lpstr>
      <vt:lpstr>2. Religious:</vt:lpstr>
      <vt:lpstr>3. Political:</vt:lpstr>
      <vt:lpstr>4. Social:</vt:lpstr>
      <vt:lpstr>Spirit of the Age</vt:lpstr>
      <vt:lpstr>Themes of Renaissance Literature</vt:lpstr>
      <vt:lpstr>Forms of Renaissance 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SIXTEENTH CENTURY ENGLISH POETRY </dc:title>
  <dc:creator>core</dc:creator>
  <cp:lastModifiedBy>Microsoft</cp:lastModifiedBy>
  <cp:revision>22</cp:revision>
  <dcterms:created xsi:type="dcterms:W3CDTF">2013-10-26T15:08:12Z</dcterms:created>
  <dcterms:modified xsi:type="dcterms:W3CDTF">2016-10-22T19:55:04Z</dcterms:modified>
</cp:coreProperties>
</file>