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</p:embeddedFont>
    <p:embeddedFont>
      <p:font typeface="Nunito" panose="020B060402020202020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PW+daH/uhDkzR+ZLbUqySyykt6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م.هند تحسين حميد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1-09T19:16:40.495" idx="1">
    <p:pos x="191" y="82"/>
    <p:text>The Structure of Finite Verb Phrases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Rp9MNs4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37366d555ac428a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37366d555ac428a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13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13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13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13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13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1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13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1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13"/>
          <p:cNvGrpSpPr/>
          <p:nvPr/>
        </p:nvGrpSpPr>
        <p:grpSpPr>
          <a:xfrm>
            <a:off x="199148" y="4055652"/>
            <a:ext cx="2795412" cy="1083308"/>
            <a:chOff x="6917201" y="0"/>
            <a:chExt cx="2227777" cy="863400"/>
          </a:xfrm>
        </p:grpSpPr>
        <p:sp>
          <p:nvSpPr>
            <p:cNvPr id="31" name="Google Shape;31;p1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23"/>
          <p:cNvGrpSpPr/>
          <p:nvPr/>
        </p:nvGrpSpPr>
        <p:grpSpPr>
          <a:xfrm>
            <a:off x="5959221" y="4119576"/>
            <a:ext cx="2520950" cy="1024165"/>
            <a:chOff x="6917201" y="0"/>
            <a:chExt cx="2227777" cy="863400"/>
          </a:xfrm>
        </p:grpSpPr>
        <p:sp>
          <p:nvSpPr>
            <p:cNvPr id="114" name="Google Shape;114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23"/>
          <p:cNvGrpSpPr/>
          <p:nvPr/>
        </p:nvGrpSpPr>
        <p:grpSpPr>
          <a:xfrm>
            <a:off x="199148" y="2"/>
            <a:ext cx="2795412" cy="1083308"/>
            <a:chOff x="6917201" y="0"/>
            <a:chExt cx="2227777" cy="863400"/>
          </a:xfrm>
        </p:grpSpPr>
        <p:sp>
          <p:nvSpPr>
            <p:cNvPr id="118" name="Google Shape;118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23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41;p15"/>
          <p:cNvGrpSpPr/>
          <p:nvPr/>
        </p:nvGrpSpPr>
        <p:grpSpPr>
          <a:xfrm>
            <a:off x="5594190" y="3961115"/>
            <a:ext cx="2910144" cy="1182340"/>
            <a:chOff x="6917201" y="0"/>
            <a:chExt cx="2227777" cy="863400"/>
          </a:xfrm>
        </p:grpSpPr>
        <p:sp>
          <p:nvSpPr>
            <p:cNvPr id="42" name="Google Shape;42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15"/>
          <p:cNvGrpSpPr/>
          <p:nvPr/>
        </p:nvGrpSpPr>
        <p:grpSpPr>
          <a:xfrm>
            <a:off x="199148" y="2"/>
            <a:ext cx="2795412" cy="1083308"/>
            <a:chOff x="6917201" y="0"/>
            <a:chExt cx="2227777" cy="863400"/>
          </a:xfrm>
        </p:grpSpPr>
        <p:sp>
          <p:nvSpPr>
            <p:cNvPr id="46" name="Google Shape;4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5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0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2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3" name="Google Shape;83;p20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0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0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2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20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8" name="Google Shape;88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p20"/>
          <p:cNvGrpSpPr/>
          <p:nvPr/>
        </p:nvGrpSpPr>
        <p:grpSpPr>
          <a:xfrm>
            <a:off x="5886353" y="1243"/>
            <a:ext cx="3257453" cy="1261514"/>
            <a:chOff x="6917201" y="0"/>
            <a:chExt cx="2227777" cy="863400"/>
          </a:xfrm>
        </p:grpSpPr>
        <p:sp>
          <p:nvSpPr>
            <p:cNvPr id="92" name="Google Shape;92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ctrTitle"/>
          </p:nvPr>
        </p:nvSpPr>
        <p:spPr>
          <a:xfrm>
            <a:off x="829340" y="1822825"/>
            <a:ext cx="7836195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2.10.Types of sentence Structure:</a:t>
            </a:r>
            <a:b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2.11 </a:t>
            </a:r>
            <a:r>
              <a:rPr lang="en-US" b="1">
                <a:solidFill>
                  <a:srgbClr val="FF0000"/>
                </a:solidFill>
              </a:rPr>
              <a:t>Element realization types</a:t>
            </a:r>
            <a:br>
              <a:rPr lang="en-US" b="1">
                <a:solidFill>
                  <a:srgbClr val="FF0000"/>
                </a:solidFill>
              </a:rPr>
            </a:b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"/>
          <p:cNvSpPr txBox="1">
            <a:spLocks noGrp="1"/>
          </p:cNvSpPr>
          <p:nvPr>
            <p:ph type="subTitle" idx="1"/>
          </p:nvPr>
        </p:nvSpPr>
        <p:spPr>
          <a:xfrm>
            <a:off x="433937" y="1159056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 b="1">
                <a:solidFill>
                  <a:srgbClr val="CC0000"/>
                </a:solidFill>
              </a:rPr>
              <a:t>CHAPTER 2</a:t>
            </a:r>
            <a:endParaRPr sz="1800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/>
          <p:nvPr/>
        </p:nvSpPr>
        <p:spPr>
          <a:xfrm>
            <a:off x="198303" y="117598"/>
            <a:ext cx="8637224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1.Articles                                                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Adjective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3.Another Noun Followed by  a prepositional phrase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4.Relative clause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407" y="1970103"/>
            <a:ext cx="8401016" cy="77425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/>
        </p:nvSpPr>
        <p:spPr>
          <a:xfrm>
            <a:off x="316407" y="3781742"/>
            <a:ext cx="851912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new </a:t>
            </a:r>
            <a:r>
              <a:rPr lang="en-U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 stove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(NP)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kitchen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(PP) </a:t>
            </a:r>
            <a:r>
              <a:rPr lang="en-US" sz="18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{</a:t>
            </a:r>
            <a:r>
              <a:rPr lang="en-US" sz="180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 bought last month </a:t>
            </a:r>
            <a:r>
              <a:rPr lang="en-US" sz="18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(Relative clause)} (S)</a:t>
            </a: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b="1" i="0" u="sng" strike="noStrike" cap="none">
                <a:solidFill>
                  <a:srgbClr val="1A2B33"/>
                </a:solidFill>
                <a:latin typeface="Arial"/>
                <a:ea typeface="Arial"/>
                <a:cs typeface="Arial"/>
                <a:sym typeface="Arial"/>
              </a:rPr>
              <a:t>has </a:t>
            </a:r>
            <a:r>
              <a:rPr lang="en-US" sz="1800" b="1" i="0" u="none" strike="noStrike" cap="none">
                <a:solidFill>
                  <a:srgbClr val="111C22"/>
                </a:solidFill>
                <a:latin typeface="Arial"/>
                <a:ea typeface="Arial"/>
                <a:cs typeface="Arial"/>
                <a:sym typeface="Arial"/>
              </a:rPr>
              <a:t>a very efficient oven.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583895" y="3255403"/>
            <a:ext cx="2743200" cy="8482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Noun as Head preceded by modifier adj.</a:t>
            </a: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/>
          <p:nvPr/>
        </p:nvSpPr>
        <p:spPr>
          <a:xfrm>
            <a:off x="297455" y="361709"/>
            <a:ext cx="8846545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Direct Object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realized by: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Noun phrase: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noun phrase NP:modifier +N :as head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had given the girl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apple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Clause:Od  operates and functioning as a clause in noun clauses(that,what,etc)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 noun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Pronoun                              EX:She  made </a:t>
            </a:r>
            <a:r>
              <a:rPr lang="en-US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him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happy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Indirect objects, </a:t>
            </a:r>
            <a:endParaRPr sz="1800" b="1" i="0" u="sng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 realizations are chiefly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noun phrases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Pronoun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had given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girl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apple.	 noun phrase NP:modifier +N :as head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the  girl =NP:an+noun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/>
        </p:nvSpPr>
        <p:spPr>
          <a:xfrm>
            <a:off x="242370" y="275421"/>
            <a:ext cx="9144000" cy="462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Subject complements  and object complements</a:t>
            </a: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be realized by  </a:t>
            </a: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structures as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1.Noun phrases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Adjectival phrases (having an adjective as head):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3.clause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made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him </a:t>
            </a:r>
            <a:r>
              <a:rPr lang="en-US" sz="1800" b="0" i="0" u="sng" strike="noStrike" cap="non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happy       Od Co</a:t>
            </a:r>
            <a:endParaRPr sz="1800" b="0" i="0" u="sng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very much </a:t>
            </a:r>
            <a:r>
              <a:rPr lang="en-US" sz="1800" b="0" i="0" u="sng" strike="noStrike" cap="non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happier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sng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/>
          <p:nvPr/>
        </p:nvSpPr>
        <p:spPr>
          <a:xfrm>
            <a:off x="253386" y="297016"/>
            <a:ext cx="8769427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Finally, </a:t>
            </a:r>
            <a:r>
              <a:rPr lang="en-US" sz="1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adverbials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be realized 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arenBoth"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adverb phrases, having an adverb as head; 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John </a:t>
            </a:r>
            <a:r>
              <a:rPr lang="en-US" sz="1800" b="1" i="1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carefully </a:t>
            </a:r>
            <a:r>
              <a:rPr lang="en-US" sz="1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searched the room. 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by noun phrases; 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They make him the chairman </a:t>
            </a:r>
            <a:r>
              <a:rPr lang="en-US" sz="1800" b="1" i="1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 year. </a:t>
            </a:r>
            <a:endParaRPr sz="1800" b="1" i="0" u="sng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(c) by prepositional phrases —that is, structures consisting of a noun phrase dominated by a preposition; 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(c) She studied </a:t>
            </a:r>
            <a:r>
              <a:rPr lang="en-US" sz="1800" b="1" i="1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a large university</a:t>
            </a:r>
            <a:r>
              <a:rPr lang="en-US" sz="1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(d)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clauses, </a:t>
            </a:r>
            <a:r>
              <a:rPr lang="en-US" sz="20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finite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(d) He grew happier </a:t>
            </a:r>
            <a:r>
              <a:rPr lang="en-US" sz="1800" b="1" i="1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</a:t>
            </a:r>
            <a:r>
              <a:rPr lang="en-US" sz="1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{</a:t>
            </a:r>
            <a:r>
              <a:rPr lang="en-US" sz="1800" b="1" i="1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friend arrived}.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non-finit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 b="1" i="1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Seeing</a:t>
            </a:r>
            <a:r>
              <a:rPr lang="en-US" sz="20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large crowd</a:t>
            </a:r>
            <a:r>
              <a:rPr lang="en-US" sz="20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1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stopped his car</a:t>
            </a:r>
            <a:r>
              <a:rPr lang="en-US" sz="20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/>
          <p:nvPr/>
        </p:nvSpPr>
        <p:spPr>
          <a:xfrm>
            <a:off x="361875" y="170975"/>
            <a:ext cx="8679000" cy="4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Types of sentence Structure: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 sentence-structure types :</a:t>
            </a: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refers to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Patterns </a:t>
            </a:r>
            <a:r>
              <a:rPr lang="en-US" sz="2400" b="1"/>
              <a:t>of the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Sentence Elements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These are basic sentence patterns of all possible sentence structures.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Most  simple  sentences  in  English  follow  one of these  sentence  patterns as shown in the examples below.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37366d555ac428a_1"/>
          <p:cNvSpPr txBox="1"/>
          <p:nvPr/>
        </p:nvSpPr>
        <p:spPr>
          <a:xfrm>
            <a:off x="386250" y="252495"/>
            <a:ext cx="8371500" cy="4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 is essential to recognize and use the various sentence parts that make up the pattern of English sentences. These sentence parts occur in several basic formats.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u="sng">
                <a:latin typeface="Calibri"/>
                <a:ea typeface="Calibri"/>
                <a:cs typeface="Calibri"/>
                <a:sym typeface="Calibri"/>
              </a:rPr>
              <a:t>order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in which these sentence elements/parts appear is </a:t>
            </a:r>
            <a:r>
              <a:rPr lang="en-US" sz="2400" u="sng">
                <a:latin typeface="Calibri"/>
                <a:ea typeface="Calibri"/>
                <a:cs typeface="Calibri"/>
                <a:sym typeface="Calibri"/>
              </a:rPr>
              <a:t>common but not fixed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we present  rules  of these </a:t>
            </a:r>
            <a:r>
              <a:rPr lang="en-US" sz="2400" b="1" u="sng">
                <a:latin typeface="Calibri"/>
                <a:ea typeface="Calibri"/>
                <a:cs typeface="Calibri"/>
                <a:sym typeface="Calibri"/>
              </a:rPr>
              <a:t>pattrens diagrammatically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constitutes a pattern of elements 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  technique  known  as  </a:t>
            </a:r>
            <a:r>
              <a:rPr lang="en-US" sz="2400" b="1" u="sng">
                <a:latin typeface="Calibri"/>
                <a:ea typeface="Calibri"/>
                <a:cs typeface="Calibri"/>
                <a:sym typeface="Calibri"/>
              </a:rPr>
              <a:t>diagramming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b="1" u="sng">
                <a:latin typeface="Calibri"/>
                <a:ea typeface="Calibri"/>
                <a:cs typeface="Calibri"/>
                <a:sym typeface="Calibri"/>
              </a:rPr>
              <a:t>is  used to  visualize  the pattern  of  a  sentence.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Diagramming  involves  discovering  and displaying  the internal  structure  of  a  sentence.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/>
          <p:nvPr/>
        </p:nvSpPr>
        <p:spPr>
          <a:xfrm>
            <a:off x="236862" y="147158"/>
            <a:ext cx="4572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1.Subject + verb.</a:t>
            </a: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The simplest of sentence patterns is composed of a </a:t>
            </a:r>
            <a:r>
              <a:rPr lang="en-US" sz="1400" b="1" i="0" u="none" strike="noStrike" cap="none">
                <a:solidFill>
                  <a:srgbClr val="008080"/>
                </a:solidFill>
                <a:latin typeface="Verdana"/>
                <a:ea typeface="Verdana"/>
                <a:cs typeface="Verdana"/>
                <a:sym typeface="Verdana"/>
              </a:rPr>
              <a:t>subject</a:t>
            </a: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and </a:t>
            </a:r>
            <a:r>
              <a:rPr lang="en-US" sz="1400" b="1" i="0" u="none" strike="noStrike" cap="none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verb</a:t>
            </a: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without a direct object or subject complement. It uses an </a:t>
            </a:r>
            <a:r>
              <a:rPr lang="en-US" sz="1400" b="1" i="0" u="none" strike="noStrike" cap="none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intransitive verb</a:t>
            </a: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that is, a verb requiring no direct object: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236862" y="1400635"/>
            <a:ext cx="4572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2.Subject + linking verb + subject complement.</a:t>
            </a: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Another simple pattern uses the </a:t>
            </a:r>
            <a:r>
              <a:rPr lang="en-US" sz="1400" b="1" i="0" u="none" strike="noStrike" cap="none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linking verb</a:t>
            </a: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any form of the to be verb without an action verb: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236862" y="2543941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3.Subject + verb + direct object.</a:t>
            </a: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Another common sentence pattern uses the </a:t>
            </a:r>
            <a:r>
              <a:rPr lang="en-US" sz="1400" b="1" i="0" u="none" strike="noStrike" cap="none">
                <a:solidFill>
                  <a:srgbClr val="008080"/>
                </a:solidFill>
                <a:latin typeface="Verdana"/>
                <a:ea typeface="Verdana"/>
                <a:cs typeface="Verdana"/>
                <a:sym typeface="Verdana"/>
              </a:rPr>
              <a:t>direct object</a:t>
            </a: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/>
          <p:nvPr/>
        </p:nvSpPr>
        <p:spPr>
          <a:xfrm>
            <a:off x="236862" y="3471804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4.Subject + verb + indirect object + direct object.</a:t>
            </a: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The sentence pattern with the </a:t>
            </a:r>
            <a:r>
              <a:rPr lang="en-US" sz="1400" b="1" i="0" u="none" strike="noStrike" cap="none">
                <a:solidFill>
                  <a:srgbClr val="008080"/>
                </a:solidFill>
                <a:latin typeface="Verdana"/>
                <a:ea typeface="Verdana"/>
                <a:cs typeface="Verdana"/>
                <a:sym typeface="Verdana"/>
              </a:rPr>
              <a:t>indirect object</a:t>
            </a: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and </a:t>
            </a:r>
            <a:r>
              <a:rPr lang="en-US" sz="1400" b="1" i="0" u="none" strike="noStrike" cap="none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direct object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4"/>
          <p:cNvSpPr/>
          <p:nvPr/>
        </p:nvSpPr>
        <p:spPr>
          <a:xfrm>
            <a:off x="236862" y="4316968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5.Subject + verb + direct object + object complement.</a:t>
            </a: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The sentence pattern using the </a:t>
            </a:r>
            <a:r>
              <a:rPr lang="en-US" sz="1400" b="1" i="0" u="none" strike="noStrike" cap="none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[direct object]</a:t>
            </a: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and </a:t>
            </a:r>
            <a:r>
              <a:rPr lang="en-US" sz="1400" b="1" i="0" u="none" strike="noStrike" cap="none">
                <a:solidFill>
                  <a:srgbClr val="008080"/>
                </a:solidFill>
                <a:latin typeface="Verdana"/>
                <a:ea typeface="Verdana"/>
                <a:cs typeface="Verdana"/>
                <a:sym typeface="Verdana"/>
              </a:rPr>
              <a:t>object complement</a:t>
            </a: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5212080" y="514350"/>
            <a:ext cx="29946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+Verb :stat intens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5128902" y="1569911"/>
            <a:ext cx="22548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+ Verb :stat intens  + 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4983480" y="2543941"/>
            <a:ext cx="32232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+ V (dyn/stat)(trans) mono:Od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4903470" y="3471804"/>
            <a:ext cx="35775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+ V (dyn/stat)(trans) di(Oi)Od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4808862" y="4399667"/>
            <a:ext cx="32239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+ V (dyn/stat)(trans)complex :Od 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"/>
          <p:cNvPicPr preferRelativeResize="0"/>
          <p:nvPr/>
        </p:nvPicPr>
        <p:blipFill rotWithShape="1">
          <a:blip r:embed="rId3">
            <a:alphaModFix/>
          </a:blip>
          <a:srcRect t="32637"/>
          <a:stretch/>
        </p:blipFill>
        <p:spPr>
          <a:xfrm>
            <a:off x="286439" y="308472"/>
            <a:ext cx="8681292" cy="4583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/>
          <p:nvPr/>
        </p:nvSpPr>
        <p:spPr>
          <a:xfrm>
            <a:off x="187350" y="-83622"/>
            <a:ext cx="8769300" cy="50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2.11 Element realization types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Sentence elements are realized by </a:t>
            </a:r>
            <a:r>
              <a:rPr lang="en-U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linguistic structures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very different form.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relates to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constituents in a sentence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/>
              <a:t>The sentense element is  composed of what?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predicate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part        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structures realizing the</a:t>
            </a: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verb element 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always </a:t>
            </a: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8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verb phrase</a:t>
            </a:r>
            <a:endParaRPr sz="1800" b="1" i="0" u="sng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u="sng">
                <a:solidFill>
                  <a:srgbClr val="FF0000"/>
                </a:solidFill>
              </a:rPr>
              <a:t>the verb phrase is one headed by a verb. It may be composed of only a single verb, but typically it consists of combinations of main and auxiliary verbs</a:t>
            </a:r>
            <a:endParaRPr sz="1800" b="1" u="sng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rgbClr val="000000"/>
                </a:solidFill>
              </a:rPr>
              <a:t>Verb phrase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consists of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1.one word or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2.more than one word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head in a </a:t>
            </a:r>
            <a:r>
              <a:rPr lang="en-U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VP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</a:t>
            </a:r>
            <a:r>
              <a:rPr lang="en-U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VERB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main verb can be preceded by auxiliaries. (by one or more auxiliary verbs) </a:t>
            </a:r>
            <a:endParaRPr sz="1800" b="1" i="0" u="sng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 t="53695" b="22952"/>
          <a:stretch/>
        </p:blipFill>
        <p:spPr>
          <a:xfrm>
            <a:off x="199153" y="2015056"/>
            <a:ext cx="8603324" cy="70507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 txBox="1"/>
          <p:nvPr/>
        </p:nvSpPr>
        <p:spPr>
          <a:xfrm>
            <a:off x="332582" y="1642015"/>
            <a:ext cx="20491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 Finite VP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5"/>
          <p:cNvPicPr preferRelativeResize="0"/>
          <p:nvPr/>
        </p:nvPicPr>
        <p:blipFill rotWithShape="1">
          <a:blip r:embed="rId3">
            <a:alphaModFix/>
          </a:blip>
          <a:srcRect t="77473"/>
          <a:stretch/>
        </p:blipFill>
        <p:spPr>
          <a:xfrm>
            <a:off x="0" y="3310682"/>
            <a:ext cx="8603324" cy="68017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/>
          <p:nvPr/>
        </p:nvSpPr>
        <p:spPr>
          <a:xfrm>
            <a:off x="332582" y="2978280"/>
            <a:ext cx="2236424" cy="20932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Complex Finite VP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4205551" y="3126033"/>
            <a:ext cx="23906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 finite VP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6676221" y="3683082"/>
            <a:ext cx="153134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Finite VP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769080" y="758348"/>
            <a:ext cx="65529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finite  VP:  present and past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Verb: finite Complex (progressive and perfective)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303388" y="130192"/>
            <a:ext cx="849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rgbClr val="233A44"/>
                </a:solidFill>
                <a:latin typeface="Arial"/>
                <a:ea typeface="Arial"/>
                <a:cs typeface="Arial"/>
                <a:sym typeface="Arial"/>
              </a:rPr>
              <a:t>Verb phrases: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'finite' (showing tense, mood,aspect and voice) verb phrase      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/>
          <p:nvPr/>
        </p:nvSpPr>
        <p:spPr>
          <a:xfrm>
            <a:off x="176113" y="0"/>
            <a:ext cx="9017400" cy="4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FF0000"/>
                </a:solidFill>
              </a:rPr>
              <a:t>or   </a:t>
            </a: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2.'non-finite‘ verb phrase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'non-finite' verb phrase (not showing tense or mood but still capable of indicating aspect and voice)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113" y="1103396"/>
            <a:ext cx="45815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4">
            <a:alphaModFix/>
          </a:blip>
          <a:srcRect l="52610" t="-18636" b="2"/>
          <a:stretch/>
        </p:blipFill>
        <p:spPr>
          <a:xfrm>
            <a:off x="197861" y="1385153"/>
            <a:ext cx="3665331" cy="40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4">
            <a:alphaModFix/>
          </a:blip>
          <a:srcRect l="1" t="-1" r="46511" b="8813"/>
          <a:stretch/>
        </p:blipFill>
        <p:spPr>
          <a:xfrm>
            <a:off x="4684813" y="1072777"/>
            <a:ext cx="4136906" cy="31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 txBox="1"/>
          <p:nvPr/>
        </p:nvSpPr>
        <p:spPr>
          <a:xfrm>
            <a:off x="3571548" y="1628655"/>
            <a:ext cx="503262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1.Infinitive (simple VP)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2.(to + infinitive( simple VP)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Complex VP(-ing participle and –ed participle)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Examles: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103287" y="2603592"/>
            <a:ext cx="829156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Simple :non finite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Mary wanted to be(v) a student (c) at that university (A)(o)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176114" y="3292676"/>
            <a:ext cx="88577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Complex non finite :-ing participle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Carefully (A) searching (v) the room (o), (A) John found a ring.(o)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103288" y="4049888"/>
            <a:ext cx="82915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 non finite :-ed participle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Made(v) the chairman(c) every year(A),(A) he was very busy.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/>
        </p:nvSpPr>
        <p:spPr>
          <a:xfrm>
            <a:off x="602050" y="248675"/>
            <a:ext cx="50256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110169" y="248675"/>
            <a:ext cx="8945695" cy="45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Element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is realized by :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1.Clause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</a:t>
            </a:r>
            <a:r>
              <a:rPr lang="en-US" sz="2400" b="0" i="1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400" b="0" i="1" u="sng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she (S) answered (v) the question (O) correctly  </a:t>
            </a:r>
            <a:r>
              <a:rPr lang="en-US" sz="2400" b="0" i="1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(A)] </a:t>
            </a:r>
            <a:r>
              <a:rPr lang="en-US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(S) pleased (V) him (O) enormously (A)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[9]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2.Noun Phrase    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subject consists of a Head Noun  with its modifiers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3. Pronoun               She is a student at a large university.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Proper Noun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5.Noun phrase    = Long &amp; Complex=  Noun as Head preceded by one or all the following Items: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1073</Words>
  <Application>Microsoft Office PowerPoint</Application>
  <PresentationFormat>On-screen Show (16:9)</PresentationFormat>
  <Paragraphs>114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</vt:lpstr>
      <vt:lpstr>Verdana</vt:lpstr>
      <vt:lpstr>Times New Roman</vt:lpstr>
      <vt:lpstr>Nunito</vt:lpstr>
      <vt:lpstr>Shift</vt:lpstr>
      <vt:lpstr>2.10.Types of sentence Structure: 2.11 Element realization types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2.10.Types of sentence Structure: 2.11 Element realization types </dc:title>
  <dc:creator>ZML</dc:creator>
  <cp:lastModifiedBy>Lenovo</cp:lastModifiedBy>
  <cp:revision>1</cp:revision>
  <dcterms:modified xsi:type="dcterms:W3CDTF">2022-11-29T18:15:07Z</dcterms:modified>
</cp:coreProperties>
</file>