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handoutMasterIdLst>
    <p:handoutMasterId r:id="rId24"/>
  </p:handoutMasterIdLst>
  <p:sldIdLst>
    <p:sldId id="256" r:id="rId3"/>
    <p:sldId id="257" r:id="rId4"/>
    <p:sldId id="260" r:id="rId5"/>
    <p:sldId id="261" r:id="rId6"/>
    <p:sldId id="262" r:id="rId7"/>
    <p:sldId id="263" r:id="rId8"/>
    <p:sldId id="264" r:id="rId9"/>
    <p:sldId id="265" r:id="rId10"/>
    <p:sldId id="266" r:id="rId11"/>
    <p:sldId id="259"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3202"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36A981-DE3B-48FB-82B4-30CE1AF463B6}" type="datetimeFigureOut">
              <a:rPr lang="ko-KR" altLang="en-US" smtClean="0"/>
              <a:t>2022-11-29</a:t>
            </a:fld>
            <a:endParaRPr lang="ko-KR"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9B9B45-826C-44B8-B88B-79DA6EBAF2FD}" type="slidenum">
              <a:rPr lang="ko-KR" altLang="en-US" smtClean="0"/>
              <a:t>‹#›</a:t>
            </a:fld>
            <a:endParaRPr lang="ko-KR" altLang="en-US"/>
          </a:p>
        </p:txBody>
      </p:sp>
    </p:spTree>
    <p:extLst>
      <p:ext uri="{BB962C8B-B14F-4D97-AF65-F5344CB8AC3E}">
        <p14:creationId xmlns:p14="http://schemas.microsoft.com/office/powerpoint/2010/main" val="38976399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241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CCD61-643D-44A5-A450-3A42A50CBC1E}" type="datetimeFigureOut">
              <a:rPr lang="en-US" smtClean="0"/>
              <a:t>11/29/2022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96291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29688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2987035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DCCD61-643D-44A5-A450-3A42A50CBC1E}"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79237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DCCD61-643D-44A5-A450-3A42A50CBC1E}"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396285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6778"/>
            <a:ext cx="9144000"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a:t> Free PPT _ Click to add title</a:t>
            </a:r>
            <a:endParaRPr lang="ko-KR" altLang="en-US" dirty="0"/>
          </a:p>
        </p:txBody>
      </p:sp>
      <p:sp>
        <p:nvSpPr>
          <p:cNvPr id="3" name="Content Placeholder 2"/>
          <p:cNvSpPr>
            <a:spLocks noGrp="1"/>
          </p:cNvSpPr>
          <p:nvPr>
            <p:ph idx="1"/>
          </p:nvPr>
        </p:nvSpPr>
        <p:spPr>
          <a:xfrm>
            <a:off x="457200" y="1412776"/>
            <a:ext cx="8229600"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
        <p:nvSpPr>
          <p:cNvPr id="4" name="Content Placeholder 2"/>
          <p:cNvSpPr>
            <a:spLocks noGrp="1"/>
          </p:cNvSpPr>
          <p:nvPr>
            <p:ph idx="10"/>
          </p:nvPr>
        </p:nvSpPr>
        <p:spPr>
          <a:xfrm>
            <a:off x="467544" y="2089447"/>
            <a:ext cx="8229600" cy="3600400"/>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Tree>
    <p:extLst>
      <p:ext uri="{BB962C8B-B14F-4D97-AF65-F5344CB8AC3E}">
        <p14:creationId xmlns:p14="http://schemas.microsoft.com/office/powerpoint/2010/main" val="369401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a:t>Free PPT _ Click to add title</a:t>
            </a:r>
            <a:endParaRPr lang="ko-KR" altLang="en-US" dirty="0"/>
          </a:p>
        </p:txBody>
      </p:sp>
      <p:sp>
        <p:nvSpPr>
          <p:cNvPr id="4" name="Content Placeholder 2"/>
          <p:cNvSpPr>
            <a:spLocks noGrp="1"/>
          </p:cNvSpPr>
          <p:nvPr>
            <p:ph idx="1"/>
          </p:nvPr>
        </p:nvSpPr>
        <p:spPr>
          <a:xfrm>
            <a:off x="2123728" y="1268760"/>
            <a:ext cx="6563072"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
        <p:nvSpPr>
          <p:cNvPr id="5" name="Content Placeholder 2"/>
          <p:cNvSpPr>
            <a:spLocks noGrp="1"/>
          </p:cNvSpPr>
          <p:nvPr>
            <p:ph idx="10"/>
          </p:nvPr>
        </p:nvSpPr>
        <p:spPr>
          <a:xfrm>
            <a:off x="2134072" y="1844824"/>
            <a:ext cx="6563072" cy="4147865"/>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a:t>Click to edit Master text styles</a:t>
            </a:r>
          </a:p>
        </p:txBody>
      </p:sp>
    </p:spTree>
    <p:extLst>
      <p:ext uri="{BB962C8B-B14F-4D97-AF65-F5344CB8AC3E}">
        <p14:creationId xmlns:p14="http://schemas.microsoft.com/office/powerpoint/2010/main" val="232681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8DCCD61-643D-44A5-A450-3A42A50CBC1E}"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65608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DCCD61-643D-44A5-A450-3A42A50CBC1E}"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92428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DCCD61-643D-44A5-A450-3A42A50CBC1E}"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327793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DCCD61-643D-44A5-A450-3A42A50CBC1E}"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77879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DCCD61-643D-44A5-A450-3A42A50CBC1E}" type="datetimeFigureOut">
              <a:rPr lang="en-US" smtClean="0"/>
              <a:t>11/29/2022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291981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DCCD61-643D-44A5-A450-3A42A50CBC1E}" type="datetimeFigureOut">
              <a:rPr lang="en-US" smtClean="0"/>
              <a:t>11/29/2022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818119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733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l" defTabSz="914400" rtl="0" eaLnBrk="1" latinLnBrk="1" hangingPunct="1">
        <a:spcBef>
          <a:spcPct val="0"/>
        </a:spcBef>
        <a:buNone/>
        <a:defRPr sz="40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CCD61-643D-44A5-A450-3A42A50CBC1E}" type="datetimeFigureOut">
              <a:rPr lang="en-US" smtClean="0"/>
              <a:t>11/29/2022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t>‹#›</a:t>
            </a:fld>
            <a:endParaRPr lang="en-US"/>
          </a:p>
        </p:txBody>
      </p:sp>
    </p:spTree>
    <p:extLst>
      <p:ext uri="{BB962C8B-B14F-4D97-AF65-F5344CB8AC3E}">
        <p14:creationId xmlns:p14="http://schemas.microsoft.com/office/powerpoint/2010/main" val="32863573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76718" y="3356992"/>
            <a:ext cx="4496748" cy="1754326"/>
          </a:xfrm>
          <a:prstGeom prst="rect">
            <a:avLst/>
          </a:prstGeom>
          <a:noFill/>
        </p:spPr>
        <p:txBody>
          <a:bodyPr wrap="square">
            <a:spAutoFit/>
          </a:bodyPr>
          <a:lstStyle/>
          <a:p>
            <a:pPr algn="ctr" fontAlgn="auto">
              <a:spcBef>
                <a:spcPts val="0"/>
              </a:spcBef>
              <a:spcAft>
                <a:spcPts val="0"/>
              </a:spcAft>
              <a:defRPr/>
            </a:pPr>
            <a:r>
              <a:rPr lang="en-US" altLang="ko-KR" sz="3600" b="1" dirty="0">
                <a:solidFill>
                  <a:schemeClr val="bg1"/>
                </a:solidFill>
                <a:latin typeface="Arial" pitchFamily="34" charset="0"/>
                <a:cs typeface="Arial" pitchFamily="34" charset="0"/>
              </a:rPr>
              <a:t>EFL/ESL  &amp; Overlapping Settings</a:t>
            </a:r>
          </a:p>
        </p:txBody>
      </p:sp>
      <p:sp>
        <p:nvSpPr>
          <p:cNvPr id="5" name="TextBox 1"/>
          <p:cNvSpPr txBox="1">
            <a:spLocks noChangeArrowheads="1"/>
          </p:cNvSpPr>
          <p:nvPr/>
        </p:nvSpPr>
        <p:spPr bwMode="auto">
          <a:xfrm>
            <a:off x="4549696" y="2132856"/>
            <a:ext cx="4496748" cy="769441"/>
          </a:xfrm>
          <a:prstGeom prst="rect">
            <a:avLst/>
          </a:prstGeom>
          <a:noFill/>
          <a:ln w="9525">
            <a:noFill/>
            <a:miter lim="800000"/>
            <a:headEnd/>
            <a:tailEnd/>
          </a:ln>
        </p:spPr>
        <p:txBody>
          <a:bodyPr wrap="square">
            <a:spAutoFit/>
          </a:bodyPr>
          <a:lstStyle/>
          <a:p>
            <a:pPr algn="ctr"/>
            <a:r>
              <a:rPr lang="en-US" altLang="ko-KR" sz="4400" b="1" dirty="0">
                <a:solidFill>
                  <a:schemeClr val="bg1"/>
                </a:solidFill>
                <a:latin typeface="Arial" pitchFamily="34" charset="0"/>
                <a:ea typeface="맑은 고딕" pitchFamily="50" charset="-127"/>
                <a:cs typeface="Arial" pitchFamily="34" charset="0"/>
              </a:rPr>
              <a:t>Welcome</a:t>
            </a:r>
          </a:p>
        </p:txBody>
      </p:sp>
      <p:sp>
        <p:nvSpPr>
          <p:cNvPr id="7" name="TextBox 6">
            <a:hlinkClick r:id="rId2"/>
          </p:cNvPr>
          <p:cNvSpPr txBox="1"/>
          <p:nvPr/>
        </p:nvSpPr>
        <p:spPr>
          <a:xfrm>
            <a:off x="0" y="6597932"/>
            <a:ext cx="9144000" cy="215444"/>
          </a:xfrm>
          <a:prstGeom prst="rect">
            <a:avLst/>
          </a:prstGeom>
          <a:noFill/>
        </p:spPr>
        <p:txBody>
          <a:bodyPr wrap="square" rtlCol="0">
            <a:spAutoFit/>
          </a:bodyPr>
          <a:lstStyle/>
          <a:p>
            <a:pPr algn="ctr"/>
            <a:r>
              <a:rPr lang="en-US" altLang="ko-KR" sz="800" dirty="0">
                <a:solidFill>
                  <a:schemeClr val="accent6">
                    <a:lumMod val="50000"/>
                  </a:schemeClr>
                </a:solidFill>
                <a:latin typeface="Arial" pitchFamily="34" charset="0"/>
                <a:cs typeface="Arial" pitchFamily="34" charset="0"/>
              </a:rPr>
              <a:t>ALLPPT.com _ Free PowerPoint Templates, Diagrams and Charts</a:t>
            </a:r>
            <a:endParaRPr lang="ko-KR" altLang="en-US" sz="800" dirty="0">
              <a:solidFill>
                <a:schemeClr val="accent6">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941221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15616" y="764704"/>
            <a:ext cx="7524328" cy="1069514"/>
          </a:xfrm>
        </p:spPr>
        <p:txBody>
          <a:bodyPr/>
          <a:lstStyle/>
          <a:p>
            <a:pPr lvl="0">
              <a:spcBef>
                <a:spcPct val="20000"/>
              </a:spcBef>
            </a:pPr>
            <a:br>
              <a:rPr lang="en-US" altLang="ko-KR" sz="2800" dirty="0"/>
            </a:br>
            <a:br>
              <a:rPr lang="en-US" altLang="ko-KR" sz="2800" b="0" dirty="0">
                <a:solidFill>
                  <a:schemeClr val="tx1"/>
                </a:solidFill>
                <a:latin typeface="Arial"/>
                <a:ea typeface="Arial Unicode MS"/>
              </a:rPr>
            </a:br>
            <a:endParaRPr lang="ko-KR" altLang="en-US" dirty="0">
              <a:solidFill>
                <a:schemeClr val="tx1"/>
              </a:solidFill>
            </a:endParaRPr>
          </a:p>
        </p:txBody>
      </p:sp>
      <p:sp>
        <p:nvSpPr>
          <p:cNvPr id="2" name="مستطيل 1"/>
          <p:cNvSpPr/>
          <p:nvPr/>
        </p:nvSpPr>
        <p:spPr>
          <a:xfrm>
            <a:off x="1547664" y="1124744"/>
            <a:ext cx="6840760" cy="486287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effectLst/>
                <a:uLnTx/>
                <a:uFillTx/>
                <a:latin typeface="Times New Roman" pitchFamily="18" charset="0"/>
                <a:cs typeface="Times New Roman" panose="02020603050405020304" pitchFamily="18" charset="0"/>
              </a:rPr>
              <a:t>University EFL Setting</a:t>
            </a:r>
          </a:p>
          <a:p>
            <a:pPr lvl="0" latinLnBrk="0"/>
            <a:r>
              <a:rPr lang="en-US" sz="2400" kern="0" dirty="0">
                <a:latin typeface="Times New Roman" pitchFamily="18" charset="0"/>
                <a:cs typeface="Times New Roman" pitchFamily="18" charset="0"/>
              </a:rPr>
              <a:t>most universities worldwide require students to take several semesters of foreign language.</a:t>
            </a:r>
          </a:p>
          <a:p>
            <a:pPr lvl="0" latinLnBrk="0"/>
            <a:r>
              <a:rPr lang="en-US" sz="2400" kern="0" dirty="0">
                <a:latin typeface="Times New Roman" pitchFamily="18" charset="0"/>
                <a:cs typeface="Times New Roman" pitchFamily="18" charset="0"/>
              </a:rPr>
              <a:t>English is either a choice among other language or required.</a:t>
            </a:r>
          </a:p>
          <a:p>
            <a:pPr lvl="0" latinLnBrk="0"/>
            <a:r>
              <a:rPr lang="en-US" sz="2400" kern="0" dirty="0">
                <a:latin typeface="Times New Roman" pitchFamily="18" charset="0"/>
                <a:cs typeface="Times New Roman" pitchFamily="18" charset="0"/>
              </a:rPr>
              <a:t>Most university-wide English programs include courses on grammar, reading, listening, and conversation. </a:t>
            </a:r>
          </a:p>
          <a:p>
            <a:pPr lvl="0" latinLnBrk="0"/>
            <a:r>
              <a:rPr lang="en-US" sz="2400" kern="0" dirty="0">
                <a:latin typeface="Times New Roman" pitchFamily="18" charset="0"/>
                <a:cs typeface="Times New Roman" pitchFamily="18" charset="0"/>
              </a:rPr>
              <a:t>Non-native English speakers often teach the reading and grammar related courses, while native or near native speakers are often asked to teach conversation because they only can teach students to converse.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effectLst/>
              <a:uLnTx/>
              <a:uFillTx/>
            </a:endParaRPr>
          </a:p>
        </p:txBody>
      </p:sp>
    </p:spTree>
    <p:extLst>
      <p:ext uri="{BB962C8B-B14F-4D97-AF65-F5344CB8AC3E}">
        <p14:creationId xmlns:p14="http://schemas.microsoft.com/office/powerpoint/2010/main" val="3659674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0"/>
          </p:nvPr>
        </p:nvSpPr>
        <p:spPr/>
        <p:txBody>
          <a:bodyPr/>
          <a:lstStyle/>
          <a:p>
            <a:pPr lvl="0" latinLnBrk="0"/>
            <a:r>
              <a:rPr lang="en-US" sz="2400" b="1" dirty="0">
                <a:solidFill>
                  <a:schemeClr val="tx1"/>
                </a:solidFill>
                <a:latin typeface="Times New Roman" pitchFamily="18" charset="0"/>
                <a:cs typeface="Times New Roman" pitchFamily="18" charset="0"/>
              </a:rPr>
              <a:t>(EFL) public language schools : S</a:t>
            </a:r>
            <a:r>
              <a:rPr lang="en-US" sz="2400" dirty="0">
                <a:solidFill>
                  <a:schemeClr val="tx1"/>
                </a:solidFill>
                <a:latin typeface="Times New Roman" pitchFamily="18" charset="0"/>
                <a:cs typeface="Times New Roman" pitchFamily="18" charset="0"/>
              </a:rPr>
              <a:t>ome of these schools has greatly increased in recent years.</a:t>
            </a:r>
          </a:p>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rely an assortment of English programs and classes, while others are smaller and more specialized.</a:t>
            </a:r>
          </a:p>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There are some well- established excellent language schools.</a:t>
            </a:r>
          </a:p>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There are unfortunately a number of schools that have no solid theoretical foundation, hire unqualified teachers, rely on the textbook to teach the students.  </a:t>
            </a:r>
          </a:p>
          <a:p>
            <a:endParaRPr lang="en-US" dirty="0"/>
          </a:p>
        </p:txBody>
      </p:sp>
    </p:spTree>
    <p:extLst>
      <p:ext uri="{BB962C8B-B14F-4D97-AF65-F5344CB8AC3E}">
        <p14:creationId xmlns:p14="http://schemas.microsoft.com/office/powerpoint/2010/main" val="2686169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en-US" sz="2600" b="1" dirty="0">
                <a:solidFill>
                  <a:schemeClr val="tx1"/>
                </a:solidFill>
                <a:latin typeface="Times New Roman" panose="02020603050405020304" pitchFamily="18" charset="0"/>
                <a:cs typeface="Times New Roman" panose="02020603050405020304" pitchFamily="18" charset="0"/>
              </a:rPr>
              <a:t>(EFL) private language schools</a:t>
            </a:r>
            <a:r>
              <a:rPr lang="en-US" sz="2600" dirty="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endParaRPr>
          </a:p>
        </p:txBody>
      </p:sp>
      <p:sp>
        <p:nvSpPr>
          <p:cNvPr id="4" name="عنصر نائب للمحتوى 3"/>
          <p:cNvSpPr>
            <a:spLocks noGrp="1"/>
          </p:cNvSpPr>
          <p:nvPr>
            <p:ph idx="10"/>
          </p:nvPr>
        </p:nvSpPr>
        <p:spPr/>
        <p:txBody>
          <a:bodyPr/>
          <a:lstStyle/>
          <a:p>
            <a:pPr marL="342900" lvl="0" indent="-342900" latinLnBrk="0">
              <a:buFont typeface="Arial" pitchFamily="34" charset="0"/>
              <a:buChar char="•"/>
            </a:pPr>
            <a:r>
              <a:rPr lang="en-US" sz="2600" dirty="0">
                <a:solidFill>
                  <a:schemeClr val="tx1"/>
                </a:solidFill>
                <a:latin typeface="Times New Roman" panose="02020603050405020304" pitchFamily="18" charset="0"/>
                <a:cs typeface="Times New Roman" panose="02020603050405020304" pitchFamily="18" charset="0"/>
              </a:rPr>
              <a:t>usually established to meet the English language needs of people who work in government positions, such as diplomats and embassy personnel, or the private sector such as tourist industry ( hotel, clerks, tour guides), airlines industry (pilots, flight attendants, check-in, clerks), oil industry (engineers, technicians on oil rigs), business (managers headed overseas, those doing international business). </a:t>
            </a:r>
          </a:p>
          <a:p>
            <a:endParaRPr lang="en-US" dirty="0"/>
          </a:p>
        </p:txBody>
      </p:sp>
    </p:spTree>
    <p:extLst>
      <p:ext uri="{BB962C8B-B14F-4D97-AF65-F5344CB8AC3E}">
        <p14:creationId xmlns:p14="http://schemas.microsoft.com/office/powerpoint/2010/main" val="160465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0"/>
          </p:nvPr>
        </p:nvSpPr>
        <p:spPr>
          <a:xfrm>
            <a:off x="2051720" y="980728"/>
            <a:ext cx="6563072" cy="4147865"/>
          </a:xfrm>
        </p:spPr>
        <p:txBody>
          <a:bodyPr/>
          <a:lstStyle/>
          <a:p>
            <a:endParaRPr lang="en-US" dirty="0"/>
          </a:p>
          <a:p>
            <a:pPr lvl="0" latinLnBrk="0"/>
            <a:r>
              <a:rPr lang="en-US" sz="2400" b="1" dirty="0">
                <a:solidFill>
                  <a:schemeClr val="tx1"/>
                </a:solidFill>
                <a:latin typeface="Times New Roman" panose="02020603050405020304" pitchFamily="18" charset="0"/>
                <a:cs typeface="Times New Roman" panose="02020603050405020304" pitchFamily="18" charset="0"/>
              </a:rPr>
              <a:t>(EFL) private language program</a:t>
            </a:r>
            <a:r>
              <a:rPr lang="en-US" sz="2400" dirty="0">
                <a:solidFill>
                  <a:schemeClr val="tx1"/>
                </a:solidFill>
                <a:latin typeface="Times New Roman" panose="02020603050405020304" pitchFamily="18" charset="0"/>
                <a:cs typeface="Times New Roman" panose="02020603050405020304" pitchFamily="18" charset="0"/>
              </a:rPr>
              <a:t>:  is situated in the home based schools. </a:t>
            </a:r>
          </a:p>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These private language schools are usually rather small, run by one or two teachers.</a:t>
            </a:r>
          </a:p>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Such as in preparing high school students to pass college entrance exams.</a:t>
            </a:r>
          </a:p>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Giving businesspeople chances to practice conversational English.</a:t>
            </a:r>
          </a:p>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Preparing people to travel in English speaking setting. </a:t>
            </a:r>
          </a:p>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Those who start these schools do not advertise , finding students through local networking. </a:t>
            </a:r>
          </a:p>
          <a:p>
            <a:pPr marL="342900" lvl="0" indent="-342900" latinLnBrk="0">
              <a:buFont typeface="Arial" pitchFamily="34" charset="0"/>
              <a:buChar char="•"/>
            </a:pPr>
            <a:endParaRPr lang="en-US" sz="2400" dirty="0">
              <a:solidFill>
                <a:srgbClr val="C0504D">
                  <a:lumMod val="50000"/>
                </a:srgbClr>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18407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23728" y="476672"/>
            <a:ext cx="6563072" cy="460648"/>
          </a:xfrm>
        </p:spPr>
        <p:txBody>
          <a:bodyPr/>
          <a:lstStyle/>
          <a:p>
            <a:r>
              <a:rPr lang="en-US" sz="2400" b="1" dirty="0">
                <a:solidFill>
                  <a:schemeClr val="tx1"/>
                </a:solidFill>
              </a:rPr>
              <a:t>Examples of ESL Setting</a:t>
            </a:r>
          </a:p>
        </p:txBody>
      </p:sp>
      <p:sp>
        <p:nvSpPr>
          <p:cNvPr id="4" name="عنصر نائب للمحتوى 3"/>
          <p:cNvSpPr>
            <a:spLocks noGrp="1"/>
          </p:cNvSpPr>
          <p:nvPr>
            <p:ph idx="10"/>
          </p:nvPr>
        </p:nvSpPr>
        <p:spPr>
          <a:xfrm>
            <a:off x="1835696" y="1052736"/>
            <a:ext cx="6563072" cy="4147865"/>
          </a:xfrm>
        </p:spPr>
        <p:txBody>
          <a:bodyPr/>
          <a:lstStyle/>
          <a:p>
            <a:pPr lvl="0" latinLnBrk="0"/>
            <a:r>
              <a:rPr lang="en-US" sz="2400" b="1" dirty="0">
                <a:solidFill>
                  <a:schemeClr val="tx1"/>
                </a:solidFill>
                <a:latin typeface="Times New Roman" panose="02020603050405020304" pitchFamily="18" charset="0"/>
                <a:cs typeface="Times New Roman" panose="02020603050405020304" pitchFamily="18" charset="0"/>
              </a:rPr>
              <a:t>(ESL) Public School Systems</a:t>
            </a:r>
            <a:endParaRPr lang="en-US" sz="2400" dirty="0">
              <a:solidFill>
                <a:schemeClr val="tx1"/>
              </a:solidFill>
              <a:latin typeface="Times New Roman" panose="02020603050405020304" pitchFamily="18" charset="0"/>
              <a:cs typeface="Times New Roman" panose="02020603050405020304" pitchFamily="18" charset="0"/>
            </a:endParaRPr>
          </a:p>
          <a:p>
            <a:pPr lvl="0" latinLnBrk="0"/>
            <a:r>
              <a:rPr lang="en-US" sz="2400" dirty="0">
                <a:solidFill>
                  <a:schemeClr val="tx1"/>
                </a:solidFill>
                <a:latin typeface="Times New Roman" panose="02020603050405020304" pitchFamily="18" charset="0"/>
                <a:cs typeface="Times New Roman" panose="02020603050405020304" pitchFamily="18" charset="0"/>
              </a:rPr>
              <a:t>United states created a challenge for this school to educate children who are just beginning to learn English. These students arrive with varied educational background.</a:t>
            </a:r>
          </a:p>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Some have extensive schooling in their native countries and well prepared for the academic challenges ahead. </a:t>
            </a:r>
          </a:p>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Some arrive underprepared for grade-level schoolwork having had little formal education</a:t>
            </a:r>
          </a:p>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Some of them long term residents of the united states, Canada, Britain and Australia and they are usually quite fluent in spoken English.</a:t>
            </a:r>
            <a:endParaRPr lang="en-US" sz="2400" dirty="0">
              <a:solidFill>
                <a:schemeClr val="tx1"/>
              </a:solidFill>
            </a:endParaRPr>
          </a:p>
        </p:txBody>
      </p:sp>
    </p:spTree>
    <p:extLst>
      <p:ext uri="{BB962C8B-B14F-4D97-AF65-F5344CB8AC3E}">
        <p14:creationId xmlns:p14="http://schemas.microsoft.com/office/powerpoint/2010/main" val="2001067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672" y="2708920"/>
            <a:ext cx="7524328" cy="1069514"/>
          </a:xfrm>
        </p:spPr>
        <p:txBody>
          <a:bodyPr/>
          <a:lstStyle/>
          <a:p>
            <a:pPr lvl="0">
              <a:spcBef>
                <a:spcPct val="20000"/>
              </a:spcBef>
            </a:pPr>
            <a:r>
              <a:rPr lang="en-US" sz="2400" dirty="0">
                <a:solidFill>
                  <a:schemeClr val="accent6">
                    <a:lumMod val="50000"/>
                  </a:schemeClr>
                </a:solidFill>
                <a:latin typeface="Times New Roman" pitchFamily="18" charset="0"/>
                <a:cs typeface="Times New Roman" pitchFamily="18" charset="0"/>
              </a:rPr>
              <a:t>K-12 ESL Programs</a:t>
            </a:r>
            <a:br>
              <a:rPr lang="en-US" sz="2400" dirty="0">
                <a:solidFill>
                  <a:schemeClr val="accent6">
                    <a:lumMod val="50000"/>
                  </a:schemeClr>
                </a:solidFill>
                <a:latin typeface="Times New Roman" pitchFamily="18" charset="0"/>
                <a:cs typeface="Times New Roman" pitchFamily="18" charset="0"/>
              </a:rPr>
            </a:br>
            <a:r>
              <a:rPr lang="en-US" sz="2000" dirty="0">
                <a:solidFill>
                  <a:prstClr val="black">
                    <a:lumMod val="75000"/>
                    <a:lumOff val="25000"/>
                  </a:prstClr>
                </a:solidFill>
                <a:latin typeface="Times New Roman" pitchFamily="18" charset="0"/>
                <a:ea typeface="+mn-ea"/>
                <a:cs typeface="Times New Roman" pitchFamily="18" charset="0"/>
              </a:rPr>
              <a:t>Newcomer program :</a:t>
            </a:r>
            <a:r>
              <a:rPr lang="en-US" sz="2000" b="0" dirty="0">
                <a:solidFill>
                  <a:schemeClr val="tx1"/>
                </a:solidFill>
                <a:latin typeface="Times New Roman" pitchFamily="18" charset="0"/>
                <a:ea typeface="+mn-ea"/>
                <a:cs typeface="Times New Roman" pitchFamily="18" charset="0"/>
              </a:rPr>
              <a:t>used when ESL students first arrive </a:t>
            </a:r>
            <a:br>
              <a:rPr lang="en-US" sz="2000" b="0" dirty="0">
                <a:solidFill>
                  <a:schemeClr val="tx1"/>
                </a:solidFill>
                <a:latin typeface="Times New Roman" pitchFamily="18" charset="0"/>
                <a:ea typeface="+mn-ea"/>
                <a:cs typeface="Times New Roman" pitchFamily="18" charset="0"/>
              </a:rPr>
            </a:br>
            <a:r>
              <a:rPr lang="en-US" sz="2000" b="0" dirty="0">
                <a:solidFill>
                  <a:schemeClr val="tx1"/>
                </a:solidFill>
                <a:latin typeface="Times New Roman" pitchFamily="18" charset="0"/>
                <a:ea typeface="+mn-ea"/>
                <a:cs typeface="Times New Roman" pitchFamily="18" charset="0"/>
              </a:rPr>
              <a:t>faculty and students join effort to make students feel </a:t>
            </a:r>
            <a:r>
              <a:rPr lang="en-US" sz="2000" b="0" dirty="0" err="1">
                <a:solidFill>
                  <a:schemeClr val="tx1"/>
                </a:solidFill>
                <a:latin typeface="Times New Roman" pitchFamily="18" charset="0"/>
                <a:ea typeface="+mn-ea"/>
                <a:cs typeface="Times New Roman" pitchFamily="18" charset="0"/>
              </a:rPr>
              <a:t>welco</a:t>
            </a:r>
            <a:r>
              <a:rPr lang="en-US" sz="2000" b="0" dirty="0">
                <a:solidFill>
                  <a:schemeClr val="tx1"/>
                </a:solidFill>
                <a:latin typeface="Times New Roman" pitchFamily="18" charset="0"/>
                <a:ea typeface="+mn-ea"/>
                <a:cs typeface="Times New Roman" pitchFamily="18" charset="0"/>
              </a:rPr>
              <a:t>-me, offer personal and social support, assess language </a:t>
            </a:r>
            <a:br>
              <a:rPr lang="en-US" sz="2000" b="0" dirty="0">
                <a:solidFill>
                  <a:schemeClr val="tx1"/>
                </a:solidFill>
                <a:latin typeface="Times New Roman" pitchFamily="18" charset="0"/>
                <a:ea typeface="+mn-ea"/>
                <a:cs typeface="Times New Roman" pitchFamily="18" charset="0"/>
              </a:rPr>
            </a:br>
            <a:r>
              <a:rPr lang="en-US" sz="2000" b="0" dirty="0">
                <a:solidFill>
                  <a:schemeClr val="tx1"/>
                </a:solidFill>
                <a:latin typeface="Times New Roman" pitchFamily="18" charset="0"/>
                <a:ea typeface="+mn-ea"/>
                <a:cs typeface="Times New Roman" pitchFamily="18" charset="0"/>
              </a:rPr>
              <a:t>skills ,and provide survival English for those who need it.</a:t>
            </a:r>
            <a:br>
              <a:rPr lang="en-US" sz="2000" b="0" dirty="0">
                <a:solidFill>
                  <a:prstClr val="black">
                    <a:lumMod val="75000"/>
                    <a:lumOff val="25000"/>
                  </a:prstClr>
                </a:solidFill>
                <a:latin typeface="Times New Roman" pitchFamily="18" charset="0"/>
                <a:ea typeface="+mn-ea"/>
                <a:cs typeface="Times New Roman" pitchFamily="18" charset="0"/>
              </a:rPr>
            </a:br>
            <a:r>
              <a:rPr lang="en-US" sz="2000" b="0" dirty="0">
                <a:solidFill>
                  <a:prstClr val="black"/>
                </a:solidFill>
                <a:latin typeface="Times New Roman" pitchFamily="18" charset="0"/>
                <a:ea typeface="+mn-ea"/>
                <a:cs typeface="Times New Roman" pitchFamily="18" charset="0"/>
              </a:rPr>
              <a:t> </a:t>
            </a:r>
            <a:r>
              <a:rPr lang="en-US" sz="2000" dirty="0">
                <a:solidFill>
                  <a:prstClr val="black"/>
                </a:solidFill>
                <a:latin typeface="Times New Roman" panose="02020603050405020304" pitchFamily="18" charset="0"/>
                <a:ea typeface="+mn-ea"/>
                <a:cs typeface="Times New Roman" panose="02020603050405020304" pitchFamily="18" charset="0"/>
              </a:rPr>
              <a:t>Pullout Model</a:t>
            </a:r>
            <a:r>
              <a:rPr lang="en-US" sz="2000" b="0" dirty="0">
                <a:solidFill>
                  <a:prstClr val="black"/>
                </a:solidFill>
                <a:latin typeface="Times New Roman" panose="02020603050405020304" pitchFamily="18" charset="0"/>
                <a:ea typeface="+mn-ea"/>
                <a:cs typeface="Times New Roman" panose="02020603050405020304" pitchFamily="18" charset="0"/>
              </a:rPr>
              <a:t>: ESL specialists pull students out of their grade-level </a:t>
            </a:r>
            <a:br>
              <a:rPr lang="en-US" sz="2000" b="0" dirty="0">
                <a:solidFill>
                  <a:prstClr val="black"/>
                </a:solidFill>
                <a:latin typeface="Times New Roman" panose="02020603050405020304" pitchFamily="18" charset="0"/>
                <a:ea typeface="+mn-ea"/>
                <a:cs typeface="Times New Roman" panose="02020603050405020304" pitchFamily="18" charset="0"/>
              </a:rPr>
            </a:br>
            <a:r>
              <a:rPr lang="en-US" sz="2000" b="0" dirty="0">
                <a:solidFill>
                  <a:prstClr val="black"/>
                </a:solidFill>
                <a:latin typeface="Times New Roman" panose="02020603050405020304" pitchFamily="18" charset="0"/>
                <a:ea typeface="+mn-ea"/>
                <a:cs typeface="Times New Roman" panose="02020603050405020304" pitchFamily="18" charset="0"/>
              </a:rPr>
              <a:t>classroom for ESL.</a:t>
            </a:r>
            <a:br>
              <a:rPr lang="en-US" sz="2000" b="0" dirty="0">
                <a:solidFill>
                  <a:prstClr val="black"/>
                </a:solidFill>
                <a:latin typeface="Times New Roman" panose="02020603050405020304" pitchFamily="18" charset="0"/>
                <a:ea typeface="+mn-ea"/>
                <a:cs typeface="Times New Roman" panose="02020603050405020304" pitchFamily="18" charset="0"/>
              </a:rPr>
            </a:br>
            <a:r>
              <a:rPr lang="en-US" sz="2000" dirty="0">
                <a:solidFill>
                  <a:prstClr val="black"/>
                </a:solidFill>
                <a:latin typeface="Times New Roman" panose="02020603050405020304" pitchFamily="18" charset="0"/>
                <a:ea typeface="+mn-ea"/>
                <a:cs typeface="Times New Roman" panose="02020603050405020304" pitchFamily="18" charset="0"/>
              </a:rPr>
              <a:t>Inclusion Model</a:t>
            </a:r>
            <a:r>
              <a:rPr lang="en-US" sz="2000" b="0" dirty="0">
                <a:solidFill>
                  <a:prstClr val="black"/>
                </a:solidFill>
                <a:latin typeface="Times New Roman" panose="02020603050405020304" pitchFamily="18" charset="0"/>
                <a:ea typeface="+mn-ea"/>
                <a:cs typeface="Times New Roman" panose="02020603050405020304" pitchFamily="18" charset="0"/>
              </a:rPr>
              <a:t>: ESL teacher goes into the classroom to work with the ESL students, either as small group or individually, during classroom instruction. </a:t>
            </a:r>
            <a:br>
              <a:rPr lang="en-US" sz="2000" b="0" dirty="0">
                <a:solidFill>
                  <a:prstClr val="black"/>
                </a:solidFill>
                <a:latin typeface="Times New Roman" panose="02020603050405020304" pitchFamily="18" charset="0"/>
                <a:ea typeface="+mn-ea"/>
                <a:cs typeface="Times New Roman" panose="02020603050405020304" pitchFamily="18" charset="0"/>
              </a:rPr>
            </a:br>
            <a:r>
              <a:rPr lang="en-US" sz="2000" dirty="0">
                <a:solidFill>
                  <a:prstClr val="black"/>
                </a:solidFill>
                <a:latin typeface="Times New Roman" panose="02020603050405020304" pitchFamily="18" charset="0"/>
                <a:ea typeface="+mn-ea"/>
                <a:cs typeface="Times New Roman" panose="02020603050405020304" pitchFamily="18" charset="0"/>
              </a:rPr>
              <a:t>Team teaching Model</a:t>
            </a:r>
            <a:r>
              <a:rPr lang="en-US" sz="2000" b="0" dirty="0">
                <a:solidFill>
                  <a:prstClr val="black"/>
                </a:solidFill>
                <a:latin typeface="Times New Roman" panose="02020603050405020304" pitchFamily="18" charset="0"/>
                <a:ea typeface="+mn-ea"/>
                <a:cs typeface="Times New Roman" panose="02020603050405020304" pitchFamily="18" charset="0"/>
              </a:rPr>
              <a:t>: known as a co-teaching model, the ESL teacher and grade-level teacher team-teach the class. As equal partners , they </a:t>
            </a:r>
            <a:br>
              <a:rPr lang="en-US" sz="2000" b="0" dirty="0">
                <a:solidFill>
                  <a:prstClr val="black"/>
                </a:solidFill>
                <a:latin typeface="Times New Roman" panose="02020603050405020304" pitchFamily="18" charset="0"/>
                <a:ea typeface="+mn-ea"/>
                <a:cs typeface="Times New Roman" panose="02020603050405020304" pitchFamily="18" charset="0"/>
              </a:rPr>
            </a:br>
            <a:r>
              <a:rPr lang="en-US" sz="2000" b="0" dirty="0">
                <a:solidFill>
                  <a:prstClr val="black"/>
                </a:solidFill>
                <a:latin typeface="Times New Roman" panose="02020603050405020304" pitchFamily="18" charset="0"/>
                <a:ea typeface="+mn-ea"/>
                <a:cs typeface="Times New Roman" panose="02020603050405020304" pitchFamily="18" charset="0"/>
              </a:rPr>
              <a:t>plan and take turns teaching both native and ESL students.</a:t>
            </a:r>
            <a:br>
              <a:rPr lang="en-US" sz="2000" b="0" dirty="0">
                <a:solidFill>
                  <a:prstClr val="black"/>
                </a:solidFill>
                <a:latin typeface="Times New Roman" panose="02020603050405020304" pitchFamily="18" charset="0"/>
                <a:ea typeface="+mn-ea"/>
                <a:cs typeface="Times New Roman" panose="02020603050405020304" pitchFamily="18" charset="0"/>
              </a:rPr>
            </a:br>
            <a:br>
              <a:rPr lang="en-US" sz="2000" b="0" dirty="0">
                <a:solidFill>
                  <a:prstClr val="black"/>
                </a:solidFill>
                <a:latin typeface="Times New Roman" panose="02020603050405020304" pitchFamily="18" charset="0"/>
                <a:cs typeface="Times New Roman" panose="02020603050405020304" pitchFamily="18" charset="0"/>
              </a:rPr>
            </a:br>
            <a:br>
              <a:rPr lang="en-US" sz="2000" b="0" dirty="0">
                <a:solidFill>
                  <a:prstClr val="black"/>
                </a:solidFill>
                <a:latin typeface="Times New Roman" panose="02020603050405020304" pitchFamily="18" charset="0"/>
                <a:cs typeface="Times New Roman" panose="02020603050405020304" pitchFamily="18" charset="0"/>
              </a:rPr>
            </a:br>
            <a:r>
              <a:rPr lang="en-US" sz="2000" b="0" dirty="0">
                <a:solidFill>
                  <a:prstClr val="black"/>
                </a:solidFill>
                <a:latin typeface="Times New Roman" panose="02020603050405020304" pitchFamily="18" charset="0"/>
                <a:cs typeface="Times New Roman" panose="02020603050405020304" pitchFamily="18" charset="0"/>
              </a:rPr>
              <a:t> </a:t>
            </a:r>
            <a:br>
              <a:rPr lang="en-US" sz="2000" b="0" dirty="0">
                <a:solidFill>
                  <a:prstClr val="black"/>
                </a:solidFill>
                <a:latin typeface="Times New Roman" panose="02020603050405020304" pitchFamily="18" charset="0"/>
                <a:ea typeface="+mn-ea"/>
                <a:cs typeface="Times New Roman" panose="02020603050405020304" pitchFamily="18" charset="0"/>
              </a:rPr>
            </a:br>
            <a:r>
              <a:rPr lang="en-US" sz="2000" b="0" dirty="0">
                <a:solidFill>
                  <a:prstClr val="black"/>
                </a:solidFill>
                <a:latin typeface="Times New Roman" panose="02020603050405020304" pitchFamily="18" charset="0"/>
                <a:ea typeface="+mn-ea"/>
                <a:cs typeface="Times New Roman" panose="02020603050405020304" pitchFamily="18" charset="0"/>
              </a:rPr>
              <a:t> </a:t>
            </a:r>
            <a:br>
              <a:rPr lang="en-US" sz="2000" b="0" dirty="0">
                <a:solidFill>
                  <a:prstClr val="black"/>
                </a:solidFill>
                <a:latin typeface="Times New Roman" panose="02020603050405020304" pitchFamily="18" charset="0"/>
                <a:ea typeface="+mn-ea"/>
                <a:cs typeface="Times New Roman" panose="02020603050405020304" pitchFamily="18" charset="0"/>
              </a:rPr>
            </a:br>
            <a:endParaRPr lang="en-US" sz="2400"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10049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0"/>
          </p:nvPr>
        </p:nvSpPr>
        <p:spPr/>
        <p:txBody>
          <a:bodyPr/>
          <a:lstStyle/>
          <a:p>
            <a:r>
              <a:rPr lang="en-US" sz="2000" b="1" dirty="0">
                <a:solidFill>
                  <a:prstClr val="black"/>
                </a:solidFill>
                <a:latin typeface="Times New Roman" panose="02020603050405020304" pitchFamily="18" charset="0"/>
                <a:ea typeface="+mj-ea"/>
                <a:cs typeface="Times New Roman" panose="02020603050405020304" pitchFamily="18" charset="0"/>
              </a:rPr>
              <a:t>Subtractive Bilingualism: </a:t>
            </a:r>
            <a:r>
              <a:rPr lang="en-US" sz="2000" dirty="0">
                <a:solidFill>
                  <a:prstClr val="black"/>
                </a:solidFill>
                <a:latin typeface="Times New Roman" panose="02020603050405020304" pitchFamily="18" charset="0"/>
                <a:ea typeface="+mj-ea"/>
                <a:cs typeface="Times New Roman" panose="02020603050405020304" pitchFamily="18" charset="0"/>
              </a:rPr>
              <a:t>The bilingual teacher begins with students’ native language while developing their second language .Then the students begin to shift away from </a:t>
            </a:r>
          </a:p>
          <a:p>
            <a:r>
              <a:rPr lang="en-US" sz="2000" dirty="0">
                <a:solidFill>
                  <a:prstClr val="black"/>
                </a:solidFill>
                <a:latin typeface="Times New Roman" panose="02020603050405020304" pitchFamily="18" charset="0"/>
                <a:ea typeface="+mj-ea"/>
                <a:cs typeface="Times New Roman" panose="02020603050405020304" pitchFamily="18" charset="0"/>
              </a:rPr>
              <a:t>identity with home culture , more emphasis </a:t>
            </a:r>
            <a:br>
              <a:rPr lang="en-US" sz="2000" dirty="0">
                <a:solidFill>
                  <a:prstClr val="black"/>
                </a:solidFill>
                <a:latin typeface="Times New Roman" panose="02020603050405020304" pitchFamily="18" charset="0"/>
                <a:ea typeface="+mj-ea"/>
                <a:cs typeface="Times New Roman" panose="02020603050405020304" pitchFamily="18" charset="0"/>
              </a:rPr>
            </a:br>
            <a:r>
              <a:rPr lang="en-US" sz="2000" dirty="0">
                <a:solidFill>
                  <a:prstClr val="black"/>
                </a:solidFill>
                <a:latin typeface="Times New Roman" panose="02020603050405020304" pitchFamily="18" charset="0"/>
                <a:ea typeface="+mj-ea"/>
                <a:cs typeface="Times New Roman" panose="02020603050405020304" pitchFamily="18" charset="0"/>
              </a:rPr>
              <a:t>is placed on using the second language.</a:t>
            </a:r>
          </a:p>
          <a:p>
            <a:r>
              <a:rPr lang="en-US" sz="2000" b="1" dirty="0">
                <a:solidFill>
                  <a:prstClr val="black"/>
                </a:solidFill>
                <a:latin typeface="Times New Roman" panose="02020603050405020304" pitchFamily="18" charset="0"/>
                <a:ea typeface="+mj-ea"/>
                <a:cs typeface="Times New Roman" panose="02020603050405020304" pitchFamily="18" charset="0"/>
              </a:rPr>
              <a:t>Additive</a:t>
            </a:r>
            <a:r>
              <a:rPr lang="en-US" sz="2000" dirty="0">
                <a:solidFill>
                  <a:prstClr val="black"/>
                </a:solidFill>
                <a:latin typeface="Times New Roman" panose="02020603050405020304" pitchFamily="18" charset="0"/>
                <a:ea typeface="+mj-ea"/>
                <a:cs typeface="Times New Roman" panose="02020603050405020304" pitchFamily="18" charset="0"/>
              </a:rPr>
              <a:t> </a:t>
            </a:r>
            <a:r>
              <a:rPr lang="en-US" sz="2000" b="1" dirty="0">
                <a:solidFill>
                  <a:prstClr val="black"/>
                </a:solidFill>
                <a:latin typeface="Times New Roman" panose="02020603050405020304" pitchFamily="18" charset="0"/>
                <a:cs typeface="Times New Roman" panose="02020603050405020304" pitchFamily="18" charset="0"/>
              </a:rPr>
              <a:t>Bilingualism: </a:t>
            </a:r>
            <a:r>
              <a:rPr lang="en-US" sz="2000" dirty="0">
                <a:solidFill>
                  <a:prstClr val="black"/>
                </a:solidFill>
                <a:latin typeface="Times New Roman" panose="02020603050405020304" pitchFamily="18" charset="0"/>
                <a:cs typeface="Times New Roman" panose="02020603050405020304" pitchFamily="18" charset="0"/>
              </a:rPr>
              <a:t>Unlike subtractive bilingualism </a:t>
            </a:r>
          </a:p>
          <a:p>
            <a:r>
              <a:rPr lang="en-US" sz="2000" dirty="0">
                <a:solidFill>
                  <a:prstClr val="black"/>
                </a:solidFill>
                <a:latin typeface="Times New Roman" panose="02020603050405020304" pitchFamily="18" charset="0"/>
                <a:cs typeface="Times New Roman" panose="02020603050405020304" pitchFamily="18" charset="0"/>
              </a:rPr>
              <a:t>Which is criticized because the goal is to take culture </a:t>
            </a:r>
          </a:p>
          <a:p>
            <a:r>
              <a:rPr lang="en-US" sz="2000" dirty="0">
                <a:solidFill>
                  <a:prstClr val="black"/>
                </a:solidFill>
                <a:latin typeface="Times New Roman" panose="02020603050405020304" pitchFamily="18" charset="0"/>
                <a:cs typeface="Times New Roman" panose="02020603050405020304" pitchFamily="18" charset="0"/>
              </a:rPr>
              <a:t>identity away from the child, additive bilingualism aims at </a:t>
            </a:r>
          </a:p>
          <a:p>
            <a:r>
              <a:rPr lang="en-US" sz="2000" dirty="0">
                <a:solidFill>
                  <a:prstClr val="black"/>
                </a:solidFill>
                <a:latin typeface="Times New Roman" panose="02020603050405020304" pitchFamily="18" charset="0"/>
                <a:cs typeface="Times New Roman" panose="02020603050405020304" pitchFamily="18" charset="0"/>
              </a:rPr>
              <a:t>Providing students with the opportunity to become fully</a:t>
            </a:r>
          </a:p>
          <a:p>
            <a:r>
              <a:rPr lang="en-US" sz="2000" dirty="0">
                <a:solidFill>
                  <a:prstClr val="black"/>
                </a:solidFill>
                <a:latin typeface="Times New Roman" panose="02020603050405020304" pitchFamily="18" charset="0"/>
                <a:cs typeface="Times New Roman" panose="02020603050405020304" pitchFamily="18" charset="0"/>
              </a:rPr>
              <a:t> literate in both their native and second language. </a:t>
            </a:r>
            <a:r>
              <a:rPr lang="en-US" sz="2000" dirty="0">
                <a:solidFill>
                  <a:prstClr val="black"/>
                </a:solidFill>
                <a:latin typeface="Times New Roman" panose="02020603050405020304" pitchFamily="18" charset="0"/>
                <a:ea typeface="+mj-ea"/>
                <a:cs typeface="Times New Roman" panose="02020603050405020304" pitchFamily="18" charset="0"/>
              </a:rPr>
              <a:t> </a:t>
            </a:r>
            <a:endParaRPr lang="en-US" dirty="0"/>
          </a:p>
        </p:txBody>
      </p:sp>
    </p:spTree>
    <p:extLst>
      <p:ext uri="{BB962C8B-B14F-4D97-AF65-F5344CB8AC3E}">
        <p14:creationId xmlns:p14="http://schemas.microsoft.com/office/powerpoint/2010/main" val="2268689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672" y="476672"/>
            <a:ext cx="7524328" cy="1069514"/>
          </a:xfrm>
        </p:spPr>
        <p:txBody>
          <a:bodyPr/>
          <a:lstStyle/>
          <a:p>
            <a:pPr lvl="0" latinLnBrk="0">
              <a:spcBef>
                <a:spcPct val="20000"/>
              </a:spcBef>
            </a:pPr>
            <a:r>
              <a:rPr lang="en-US" sz="2600" dirty="0">
                <a:solidFill>
                  <a:schemeClr val="tx1"/>
                </a:solidFill>
                <a:latin typeface="Times New Roman" panose="02020603050405020304" pitchFamily="18" charset="0"/>
                <a:ea typeface="+mn-ea"/>
                <a:cs typeface="Times New Roman" panose="02020603050405020304" pitchFamily="18" charset="0"/>
              </a:rPr>
              <a:t>Check page 50 for Definitions</a:t>
            </a:r>
            <a:br>
              <a:rPr lang="en-US" sz="2600" dirty="0">
                <a:solidFill>
                  <a:srgbClr val="C0504D">
                    <a:lumMod val="50000"/>
                  </a:srgbClr>
                </a:solidFill>
                <a:latin typeface="Times New Roman" panose="02020603050405020304" pitchFamily="18" charset="0"/>
                <a:ea typeface="+mn-ea"/>
                <a:cs typeface="Times New Roman" panose="02020603050405020304" pitchFamily="18" charset="0"/>
              </a:rPr>
            </a:br>
            <a:endParaRPr lang="en-US" dirty="0"/>
          </a:p>
        </p:txBody>
      </p:sp>
      <p:sp>
        <p:nvSpPr>
          <p:cNvPr id="3" name="عنصر نائب للمحتوى 2"/>
          <p:cNvSpPr>
            <a:spLocks noGrp="1"/>
          </p:cNvSpPr>
          <p:nvPr>
            <p:ph idx="1"/>
          </p:nvPr>
        </p:nvSpPr>
        <p:spPr/>
        <p:txBody>
          <a:bodyPr/>
          <a:lstStyle/>
          <a:p>
            <a:r>
              <a:rPr lang="en-US" b="1" dirty="0"/>
              <a:t>English Programs at English Institutions</a:t>
            </a:r>
          </a:p>
        </p:txBody>
      </p:sp>
      <p:sp>
        <p:nvSpPr>
          <p:cNvPr id="4" name="عنصر نائب للمحتوى 3"/>
          <p:cNvSpPr>
            <a:spLocks noGrp="1"/>
          </p:cNvSpPr>
          <p:nvPr>
            <p:ph idx="10"/>
          </p:nvPr>
        </p:nvSpPr>
        <p:spPr/>
        <p:txBody>
          <a:bodyPr/>
          <a:lstStyle/>
          <a:p>
            <a:pPr lvl="0" latinLnBrk="0"/>
            <a:r>
              <a:rPr lang="en-US" sz="2600" b="1" dirty="0">
                <a:solidFill>
                  <a:schemeClr val="tx1"/>
                </a:solidFill>
                <a:latin typeface="Times New Roman" panose="02020603050405020304" pitchFamily="18" charset="0"/>
                <a:cs typeface="Times New Roman" panose="02020603050405020304" pitchFamily="18" charset="0"/>
              </a:rPr>
              <a:t>University ESL Institute </a:t>
            </a:r>
            <a:r>
              <a:rPr lang="en-US" sz="2600" dirty="0">
                <a:solidFill>
                  <a:schemeClr val="tx1"/>
                </a:solidFill>
                <a:latin typeface="Times New Roman" panose="02020603050405020304" pitchFamily="18" charset="0"/>
                <a:cs typeface="Times New Roman" panose="02020603050405020304" pitchFamily="18" charset="0"/>
              </a:rPr>
              <a:t>: ESL students are those who travel a board to study at universities in English-speaking countries. </a:t>
            </a:r>
          </a:p>
          <a:p>
            <a:pPr lvl="0" latinLnBrk="0"/>
            <a:r>
              <a:rPr lang="en-US" sz="2600" b="1" dirty="0">
                <a:solidFill>
                  <a:schemeClr val="tx1"/>
                </a:solidFill>
                <a:latin typeface="Times New Roman" panose="02020603050405020304" pitchFamily="18" charset="0"/>
                <a:cs typeface="Times New Roman" panose="02020603050405020304" pitchFamily="18" charset="0"/>
              </a:rPr>
              <a:t>English Program At Language Institutes </a:t>
            </a:r>
          </a:p>
          <a:p>
            <a:pPr marL="342900" lvl="0" indent="-342900" latinLnBrk="0">
              <a:buFont typeface="Arial" pitchFamily="34" charset="0"/>
              <a:buChar char="•"/>
            </a:pPr>
            <a:r>
              <a:rPr lang="en-US" sz="2600" dirty="0">
                <a:solidFill>
                  <a:schemeClr val="tx1"/>
                </a:solidFill>
                <a:latin typeface="Times New Roman" panose="02020603050405020304" pitchFamily="18" charset="0"/>
                <a:cs typeface="Times New Roman" panose="02020603050405020304" pitchFamily="18" charset="0"/>
              </a:rPr>
              <a:t>English for academic purposes program.</a:t>
            </a:r>
          </a:p>
          <a:p>
            <a:pPr marL="342900" lvl="0" indent="-342900" latinLnBrk="0">
              <a:buFont typeface="Arial" pitchFamily="34" charset="0"/>
              <a:buChar char="•"/>
            </a:pPr>
            <a:r>
              <a:rPr lang="en-US" sz="2600" dirty="0">
                <a:solidFill>
                  <a:schemeClr val="tx1"/>
                </a:solidFill>
                <a:latin typeface="Times New Roman" panose="02020603050405020304" pitchFamily="18" charset="0"/>
                <a:cs typeface="Times New Roman" panose="02020603050405020304" pitchFamily="18" charset="0"/>
              </a:rPr>
              <a:t>English for business.</a:t>
            </a:r>
          </a:p>
          <a:p>
            <a:pPr marL="342900" lvl="0" indent="-342900" latinLnBrk="0">
              <a:buFont typeface="Arial" pitchFamily="34" charset="0"/>
              <a:buChar char="•"/>
            </a:pPr>
            <a:r>
              <a:rPr lang="en-US" sz="2600" dirty="0">
                <a:solidFill>
                  <a:schemeClr val="tx1"/>
                </a:solidFill>
                <a:latin typeface="Times New Roman" panose="02020603050405020304" pitchFamily="18" charset="0"/>
                <a:cs typeface="Times New Roman" panose="02020603050405020304" pitchFamily="18" charset="0"/>
              </a:rPr>
              <a:t>TOFEL preparation.</a:t>
            </a:r>
          </a:p>
          <a:p>
            <a:pPr marL="342900" lvl="0" indent="-342900" latinLnBrk="0">
              <a:buFont typeface="Arial" pitchFamily="34" charset="0"/>
              <a:buChar char="•"/>
            </a:pPr>
            <a:r>
              <a:rPr lang="en-US" sz="2600" dirty="0">
                <a:solidFill>
                  <a:schemeClr val="tx1"/>
                </a:solidFill>
                <a:latin typeface="Times New Roman" panose="02020603050405020304" pitchFamily="18" charset="0"/>
                <a:cs typeface="Times New Roman" panose="02020603050405020304" pitchFamily="18" charset="0"/>
              </a:rPr>
              <a:t>Advanced academic preparation.</a:t>
            </a:r>
          </a:p>
          <a:p>
            <a:pPr marL="342900" lvl="0" indent="-342900" latinLnBrk="0">
              <a:buFont typeface="Arial" pitchFamily="34" charset="0"/>
              <a:buChar char="•"/>
            </a:pPr>
            <a:r>
              <a:rPr lang="en-US" sz="2600" dirty="0">
                <a:solidFill>
                  <a:schemeClr val="tx1"/>
                </a:solidFill>
                <a:latin typeface="Times New Roman" panose="02020603050405020304" pitchFamily="18" charset="0"/>
                <a:cs typeface="Times New Roman" panose="02020603050405020304" pitchFamily="18" charset="0"/>
              </a:rPr>
              <a:t>Bridge program.</a:t>
            </a:r>
          </a:p>
          <a:p>
            <a:pPr marL="342900" lvl="0" indent="-342900" latinLnBrk="0">
              <a:buFont typeface="Arial" pitchFamily="34" charset="0"/>
              <a:buChar char="•"/>
            </a:pPr>
            <a:r>
              <a:rPr lang="en-US" sz="2600" dirty="0">
                <a:solidFill>
                  <a:schemeClr val="tx1"/>
                </a:solidFill>
                <a:latin typeface="Times New Roman" panose="02020603050405020304" pitchFamily="18" charset="0"/>
                <a:cs typeface="Times New Roman" panose="02020603050405020304" pitchFamily="18" charset="0"/>
              </a:rPr>
              <a:t>English for law. </a:t>
            </a:r>
          </a:p>
          <a:p>
            <a:endParaRPr lang="en-US" dirty="0"/>
          </a:p>
        </p:txBody>
      </p:sp>
    </p:spTree>
    <p:extLst>
      <p:ext uri="{BB962C8B-B14F-4D97-AF65-F5344CB8AC3E}">
        <p14:creationId xmlns:p14="http://schemas.microsoft.com/office/powerpoint/2010/main" val="1003093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dirty="0">
                <a:solidFill>
                  <a:schemeClr val="tx1"/>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Overlapping Setting (Page 53)</a:t>
            </a:r>
            <a:endParaRPr lang="en-US" dirty="0">
              <a:solidFill>
                <a:schemeClr val="tx1"/>
              </a:solidFill>
            </a:endParaRPr>
          </a:p>
        </p:txBody>
      </p:sp>
      <p:sp>
        <p:nvSpPr>
          <p:cNvPr id="4" name="عنصر نائب للمحتوى 3"/>
          <p:cNvSpPr>
            <a:spLocks noGrp="1"/>
          </p:cNvSpPr>
          <p:nvPr>
            <p:ph idx="10"/>
          </p:nvPr>
        </p:nvSpPr>
        <p:spPr>
          <a:xfrm>
            <a:off x="2195736" y="1268760"/>
            <a:ext cx="6563072" cy="4147865"/>
          </a:xfrm>
        </p:spPr>
        <p:txBody>
          <a:bodyPr/>
          <a:lstStyle/>
          <a:p>
            <a:pPr marL="342900" lvl="0" indent="-342900" latinLnBrk="0">
              <a:buFont typeface="Arial" pitchFamily="34" charset="0"/>
              <a:buChar char="•"/>
            </a:pPr>
            <a:r>
              <a:rPr lang="en-US" sz="2000" dirty="0">
                <a:solidFill>
                  <a:schemeClr val="tx1"/>
                </a:solidFill>
                <a:latin typeface="Times New Roman" panose="02020603050405020304" pitchFamily="18" charset="0"/>
                <a:cs typeface="Times New Roman" panose="02020603050405020304" pitchFamily="18" charset="0"/>
              </a:rPr>
              <a:t>Not all settings fit neatly into an EFL or ESL setting, one such is the </a:t>
            </a:r>
            <a:r>
              <a:rPr lang="en-US" sz="2000" b="1" dirty="0">
                <a:solidFill>
                  <a:schemeClr val="tx1"/>
                </a:solidFill>
                <a:latin typeface="Times New Roman" panose="02020603050405020304" pitchFamily="18" charset="0"/>
                <a:cs typeface="Times New Roman" panose="02020603050405020304" pitchFamily="18" charset="0"/>
              </a:rPr>
              <a:t>International school (K-12). </a:t>
            </a:r>
            <a:r>
              <a:rPr lang="en-US" sz="2000" dirty="0">
                <a:solidFill>
                  <a:schemeClr val="tx1"/>
                </a:solidFill>
                <a:latin typeface="Times New Roman" panose="02020603050405020304" pitchFamily="18" charset="0"/>
                <a:cs typeface="Times New Roman" panose="02020603050405020304" pitchFamily="18" charset="0"/>
              </a:rPr>
              <a:t>These schools offer all classes in English to expatriates, nationals who have returned home from living in English-speaking countries. Most of the international schools attract students from a variety of cultural and language background. As such, walking through the hallways, it is possible not only to hear conversations in English, but also in Japanese, Korean, Arabic, and other languages, depending on the population of the students at the school. </a:t>
            </a:r>
          </a:p>
          <a:p>
            <a:pPr lvl="0" latinLnBrk="0"/>
            <a:r>
              <a:rPr lang="en-US" sz="2000" dirty="0">
                <a:solidFill>
                  <a:schemeClr val="tx1"/>
                </a:solidFill>
                <a:latin typeface="Times New Roman" panose="02020603050405020304" pitchFamily="18" charset="0"/>
                <a:cs typeface="Times New Roman" panose="02020603050405020304" pitchFamily="18" charset="0"/>
              </a:rPr>
              <a:t>Many of these schools offer English for Academic purposes (EAP) classes or tutoring for those who need it. The focus is on listening to academic lectures, reading texts, literature, and writing.</a:t>
            </a:r>
            <a:endParaRPr lang="en-US" sz="2000" dirty="0">
              <a:solidFill>
                <a:schemeClr val="tx1"/>
              </a:solidFill>
            </a:endParaRPr>
          </a:p>
        </p:txBody>
      </p:sp>
    </p:spTree>
    <p:extLst>
      <p:ext uri="{BB962C8B-B14F-4D97-AF65-F5344CB8AC3E}">
        <p14:creationId xmlns:p14="http://schemas.microsoft.com/office/powerpoint/2010/main" val="981361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0"/>
          </p:nvPr>
        </p:nvSpPr>
        <p:spPr/>
        <p:txBody>
          <a:bodyPr/>
          <a:lstStyle/>
          <a:p>
            <a:pPr marL="342900" lvl="0" indent="-342900" latinLnBrk="0">
              <a:buFont typeface="Arial"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University within traditionally EFL contexts</a:t>
            </a:r>
            <a:r>
              <a:rPr lang="en-US" sz="2000" dirty="0">
                <a:solidFill>
                  <a:schemeClr val="tx1"/>
                </a:solidFill>
                <a:latin typeface="Times New Roman" panose="02020603050405020304" pitchFamily="18" charset="0"/>
                <a:cs typeface="Times New Roman" panose="02020603050405020304" pitchFamily="18" charset="0"/>
              </a:rPr>
              <a:t>, where students with strong English skills can take most of their classes in English. Most of these degree program are international, however in many cases the majority of students are natives from the country. In such programs, students are expected to do all Coursework in English while in the classroom or outside the classroom. One example is Al Ain Men’s college in the United Arab Emirates, where they offer degrees in Business, Technology, Engineering ,etc. ,and English is the language of instructions for all courses within these majors.</a:t>
            </a:r>
          </a:p>
          <a:p>
            <a:pPr lvl="0" latinLnBrk="0"/>
            <a:r>
              <a:rPr lang="en-US" sz="2000" b="1" dirty="0">
                <a:solidFill>
                  <a:schemeClr val="tx1"/>
                </a:solidFill>
                <a:latin typeface="Times New Roman" panose="02020603050405020304" pitchFamily="18" charset="0"/>
                <a:cs typeface="Times New Roman" panose="02020603050405020304" pitchFamily="18" charset="0"/>
              </a:rPr>
              <a:t>(Page 54)</a:t>
            </a:r>
          </a:p>
          <a:p>
            <a:endParaRPr lang="en-US" dirty="0"/>
          </a:p>
        </p:txBody>
      </p:sp>
    </p:spTree>
    <p:extLst>
      <p:ext uri="{BB962C8B-B14F-4D97-AF65-F5344CB8AC3E}">
        <p14:creationId xmlns:p14="http://schemas.microsoft.com/office/powerpoint/2010/main" val="1569595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ko-KR" dirty="0"/>
              <a:t> </a:t>
            </a:r>
            <a:endParaRPr lang="ko-KR" altLang="en-US" dirty="0"/>
          </a:p>
        </p:txBody>
      </p:sp>
      <p:sp>
        <p:nvSpPr>
          <p:cNvPr id="6" name="Content Placeholder 5"/>
          <p:cNvSpPr>
            <a:spLocks noGrp="1"/>
          </p:cNvSpPr>
          <p:nvPr>
            <p:ph idx="1"/>
          </p:nvPr>
        </p:nvSpPr>
        <p:spPr>
          <a:xfrm>
            <a:off x="457200" y="764704"/>
            <a:ext cx="8507288" cy="5112568"/>
          </a:xfrm>
        </p:spPr>
        <p:txBody>
          <a:bodyPr/>
          <a:lstStyle/>
          <a:p>
            <a:pPr lvl="0"/>
            <a:r>
              <a:rPr lang="en-US" altLang="ko-KR" sz="3200" b="1" dirty="0">
                <a:solidFill>
                  <a:schemeClr val="accent6">
                    <a:lumMod val="75000"/>
                  </a:schemeClr>
                </a:solidFill>
              </a:rPr>
              <a:t>University of Diyala </a:t>
            </a:r>
            <a:r>
              <a:rPr lang="ar-IQ" altLang="ko-KR" sz="3200" b="1" dirty="0">
                <a:solidFill>
                  <a:schemeClr val="accent6">
                    <a:lumMod val="75000"/>
                  </a:schemeClr>
                </a:solidFill>
              </a:rPr>
              <a:t>/ </a:t>
            </a:r>
            <a:r>
              <a:rPr lang="en-US" altLang="ko-KR" sz="3200" b="1" dirty="0">
                <a:solidFill>
                  <a:schemeClr val="accent6">
                    <a:lumMod val="75000"/>
                  </a:schemeClr>
                </a:solidFill>
              </a:rPr>
              <a:t>College of Education</a:t>
            </a:r>
            <a:endParaRPr lang="ar-IQ" altLang="ko-KR" sz="3200" b="1" dirty="0">
              <a:solidFill>
                <a:schemeClr val="accent6">
                  <a:lumMod val="75000"/>
                </a:schemeClr>
              </a:solidFill>
            </a:endParaRPr>
          </a:p>
          <a:p>
            <a:pPr lvl="0"/>
            <a:r>
              <a:rPr lang="en-US" altLang="ko-KR" sz="3200" b="1" dirty="0">
                <a:solidFill>
                  <a:schemeClr val="accent6">
                    <a:lumMod val="75000"/>
                  </a:schemeClr>
                </a:solidFill>
              </a:rPr>
              <a:t>Department of English</a:t>
            </a:r>
            <a:endParaRPr lang="ar-IQ" altLang="ko-KR" sz="3200" b="1" dirty="0">
              <a:solidFill>
                <a:schemeClr val="accent6">
                  <a:lumMod val="75000"/>
                </a:schemeClr>
              </a:solidFill>
            </a:endParaRPr>
          </a:p>
          <a:p>
            <a:pPr lvl="0"/>
            <a:r>
              <a:rPr lang="en-US" altLang="ko-KR" sz="3200" b="1" dirty="0">
                <a:solidFill>
                  <a:schemeClr val="accent6">
                    <a:lumMod val="75000"/>
                  </a:schemeClr>
                </a:solidFill>
              </a:rPr>
              <a:t>Asst.Inst. Eman Ahmed Hasson Al Sa’ady</a:t>
            </a:r>
          </a:p>
          <a:p>
            <a:pPr lvl="0"/>
            <a:endParaRPr lang="en-US" altLang="ko-KR" b="1" dirty="0"/>
          </a:p>
          <a:p>
            <a:pPr lvl="0"/>
            <a:endParaRPr lang="en-US" altLang="ko-KR" b="1"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891763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672" y="260648"/>
            <a:ext cx="7524328" cy="1069514"/>
          </a:xfrm>
        </p:spPr>
        <p:txBody>
          <a:bodyPr/>
          <a:lstStyle/>
          <a:p>
            <a:pPr lvl="0">
              <a:spcBef>
                <a:spcPct val="20000"/>
              </a:spcBef>
            </a:pPr>
            <a:r>
              <a:rPr lang="en-US" sz="2000" dirty="0">
                <a:solidFill>
                  <a:prstClr val="black"/>
                </a:solidFill>
                <a:ea typeface="+mn-ea"/>
              </a:rPr>
              <a:t>How are different teaching settings woven into this book?</a:t>
            </a:r>
            <a:br>
              <a:rPr lang="en-US" sz="2000" dirty="0">
                <a:solidFill>
                  <a:prstClr val="black"/>
                </a:solidFill>
                <a:ea typeface="+mn-ea"/>
              </a:rPr>
            </a:br>
            <a:r>
              <a:rPr lang="en-US" sz="2000" dirty="0">
                <a:solidFill>
                  <a:prstClr val="black"/>
                </a:solidFill>
                <a:ea typeface="+mn-ea"/>
              </a:rPr>
              <a:t>(The benefits or importance of understanding the </a:t>
            </a:r>
            <a:br>
              <a:rPr lang="en-US" sz="2000" dirty="0">
                <a:solidFill>
                  <a:prstClr val="black"/>
                </a:solidFill>
                <a:ea typeface="+mn-ea"/>
              </a:rPr>
            </a:br>
            <a:r>
              <a:rPr lang="en-US" sz="2000" dirty="0">
                <a:solidFill>
                  <a:prstClr val="black"/>
                </a:solidFill>
                <a:ea typeface="+mn-ea"/>
              </a:rPr>
              <a:t>differences among teaching settings) Page 55</a:t>
            </a:r>
            <a:br>
              <a:rPr lang="en-US" sz="2000" dirty="0">
                <a:solidFill>
                  <a:prstClr val="black"/>
                </a:solidFill>
                <a:ea typeface="+mn-ea"/>
              </a:rPr>
            </a:br>
            <a:endParaRPr lang="en-US" dirty="0"/>
          </a:p>
        </p:txBody>
      </p:sp>
      <p:sp>
        <p:nvSpPr>
          <p:cNvPr id="4" name="عنصر نائب للمحتوى 3"/>
          <p:cNvSpPr>
            <a:spLocks noGrp="1"/>
          </p:cNvSpPr>
          <p:nvPr>
            <p:ph idx="10"/>
          </p:nvPr>
        </p:nvSpPr>
        <p:spPr/>
        <p:txBody>
          <a:bodyPr/>
          <a:lstStyle/>
          <a:p>
            <a:r>
              <a:rPr lang="en-US" sz="2000" dirty="0">
                <a:solidFill>
                  <a:schemeClr val="tx1"/>
                </a:solidFill>
                <a:latin typeface="Times New Roman" pitchFamily="18" charset="0"/>
                <a:cs typeface="Times New Roman" pitchFamily="18" charset="0"/>
              </a:rPr>
              <a:t>Understanding different settings is important, to remind </a:t>
            </a:r>
          </a:p>
          <a:p>
            <a:r>
              <a:rPr lang="en-US" sz="2000" dirty="0">
                <a:solidFill>
                  <a:schemeClr val="tx1"/>
                </a:solidFill>
                <a:latin typeface="Times New Roman" pitchFamily="18" charset="0"/>
                <a:cs typeface="Times New Roman" pitchFamily="18" charset="0"/>
              </a:rPr>
              <a:t>you that teaching English is context dependent. How and </a:t>
            </a:r>
          </a:p>
          <a:p>
            <a:r>
              <a:rPr lang="en-US" sz="2000" dirty="0">
                <a:solidFill>
                  <a:schemeClr val="tx1"/>
                </a:solidFill>
                <a:latin typeface="Times New Roman" pitchFamily="18" charset="0"/>
                <a:cs typeface="Times New Roman" pitchFamily="18" charset="0"/>
              </a:rPr>
              <a:t>what we teach depend very much on the setting. For </a:t>
            </a:r>
          </a:p>
          <a:p>
            <a:r>
              <a:rPr lang="en-US" sz="2000" dirty="0">
                <a:solidFill>
                  <a:schemeClr val="tx1"/>
                </a:solidFill>
                <a:latin typeface="Times New Roman" pitchFamily="18" charset="0"/>
                <a:cs typeface="Times New Roman" pitchFamily="18" charset="0"/>
              </a:rPr>
              <a:t>example the goals of teaching ESL to immigrants children </a:t>
            </a:r>
          </a:p>
          <a:p>
            <a:r>
              <a:rPr lang="en-US" sz="2000" dirty="0">
                <a:solidFill>
                  <a:schemeClr val="tx1"/>
                </a:solidFill>
                <a:latin typeface="Times New Roman" pitchFamily="18" charset="0"/>
                <a:cs typeface="Times New Roman" pitchFamily="18" charset="0"/>
              </a:rPr>
              <a:t>in elementary schools in the United States are quite </a:t>
            </a:r>
          </a:p>
          <a:p>
            <a:r>
              <a:rPr lang="en-US" sz="2000" dirty="0">
                <a:solidFill>
                  <a:schemeClr val="tx1"/>
                </a:solidFill>
                <a:latin typeface="Times New Roman" pitchFamily="18" charset="0"/>
                <a:cs typeface="Times New Roman" pitchFamily="18" charset="0"/>
              </a:rPr>
              <a:t>different from those teaching EFL to elementary school </a:t>
            </a:r>
          </a:p>
          <a:p>
            <a:r>
              <a:rPr lang="en-US" sz="2000" dirty="0">
                <a:solidFill>
                  <a:schemeClr val="tx1"/>
                </a:solidFill>
                <a:latin typeface="Times New Roman" pitchFamily="18" charset="0"/>
                <a:cs typeface="Times New Roman" pitchFamily="18" charset="0"/>
              </a:rPr>
              <a:t>children in Japan. In the U.S. setting the goal is to fully</a:t>
            </a:r>
          </a:p>
          <a:p>
            <a:r>
              <a:rPr lang="en-US" sz="2000" dirty="0">
                <a:solidFill>
                  <a:schemeClr val="tx1"/>
                </a:solidFill>
                <a:latin typeface="Times New Roman" pitchFamily="18" charset="0"/>
                <a:cs typeface="Times New Roman" pitchFamily="18" charset="0"/>
              </a:rPr>
              <a:t>integrate children into the academic and social system. In Japan the goal is most likely to give children an appreciation of English, the concept of communication in another </a:t>
            </a:r>
          </a:p>
          <a:p>
            <a:r>
              <a:rPr lang="en-US" sz="2000" dirty="0">
                <a:solidFill>
                  <a:schemeClr val="tx1"/>
                </a:solidFill>
                <a:latin typeface="Times New Roman" pitchFamily="18" charset="0"/>
                <a:cs typeface="Times New Roman" pitchFamily="18" charset="0"/>
              </a:rPr>
              <a:t>language, and a basic understanding of grammar and </a:t>
            </a:r>
          </a:p>
          <a:p>
            <a:r>
              <a:rPr lang="en-US" sz="2000" dirty="0">
                <a:solidFill>
                  <a:schemeClr val="tx1"/>
                </a:solidFill>
                <a:latin typeface="Times New Roman" pitchFamily="18" charset="0"/>
                <a:cs typeface="Times New Roman" pitchFamily="18" charset="0"/>
              </a:rPr>
              <a:t>vocabulary.    </a:t>
            </a:r>
            <a:r>
              <a:rPr lang="en-US" dirty="0">
                <a:solidFill>
                  <a:schemeClr val="tx1"/>
                </a:solidFill>
                <a:latin typeface="Times New Roman" pitchFamily="18" charset="0"/>
                <a:cs typeface="Times New Roman" pitchFamily="18" charset="0"/>
              </a:rPr>
              <a:t> </a:t>
            </a:r>
          </a:p>
        </p:txBody>
      </p:sp>
    </p:spTree>
    <p:extLst>
      <p:ext uri="{BB962C8B-B14F-4D97-AF65-F5344CB8AC3E}">
        <p14:creationId xmlns:p14="http://schemas.microsoft.com/office/powerpoint/2010/main" val="4010950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solidFill>
                  <a:schemeClr val="accent6">
                    <a:lumMod val="75000"/>
                  </a:schemeClr>
                </a:solidFill>
              </a:rPr>
              <a:t>Thank you</a:t>
            </a:r>
          </a:p>
        </p:txBody>
      </p:sp>
      <p:sp>
        <p:nvSpPr>
          <p:cNvPr id="3" name="عنصر نائب للمحتوى 2"/>
          <p:cNvSpPr>
            <a:spLocks noGrp="1"/>
          </p:cNvSpPr>
          <p:nvPr>
            <p:ph idx="1"/>
          </p:nvPr>
        </p:nvSpPr>
        <p:spPr/>
        <p:txBody>
          <a:bodyPr/>
          <a:lstStyle/>
          <a:p>
            <a:pPr algn="ctr"/>
            <a:r>
              <a:rPr lang="en-US" sz="2800" dirty="0">
                <a:solidFill>
                  <a:schemeClr val="accent6">
                    <a:lumMod val="75000"/>
                  </a:schemeClr>
                </a:solidFill>
              </a:rPr>
              <a:t>Wish You Best of Luck</a:t>
            </a:r>
          </a:p>
        </p:txBody>
      </p:sp>
      <p:sp>
        <p:nvSpPr>
          <p:cNvPr id="4" name="عنصر نائب للمحتوى 3"/>
          <p:cNvSpPr>
            <a:spLocks noGrp="1"/>
          </p:cNvSpPr>
          <p:nvPr>
            <p:ph idx="10"/>
          </p:nvPr>
        </p:nvSpPr>
        <p:spPr/>
        <p:txBody>
          <a:bodyPr/>
          <a:lstStyle/>
          <a:p>
            <a:pPr lvl="0" algn="ctr" latinLnBrk="0"/>
            <a:r>
              <a:rPr lang="en-US" sz="2800" dirty="0">
                <a:solidFill>
                  <a:schemeClr val="accent6">
                    <a:lumMod val="50000"/>
                  </a:schemeClr>
                </a:solidFill>
                <a:latin typeface="Times New Roman" panose="02020603050405020304" pitchFamily="18" charset="0"/>
                <a:cs typeface="Times New Roman" panose="02020603050405020304" pitchFamily="18" charset="0"/>
              </a:rPr>
              <a:t>“True teachers are those who use themselves as bridges over which they invite their students to cross; then, having facilitated their crossing, joyfully collapse, encouraging them to create their</a:t>
            </a:r>
            <a:br>
              <a:rPr lang="en-US" sz="2800" dirty="0">
                <a:solidFill>
                  <a:schemeClr val="accent6">
                    <a:lumMod val="50000"/>
                  </a:schemeClr>
                </a:solidFill>
                <a:latin typeface="Times New Roman" panose="02020603050405020304" pitchFamily="18" charset="0"/>
                <a:cs typeface="Times New Roman" panose="02020603050405020304" pitchFamily="18" charset="0"/>
              </a:rPr>
            </a:br>
            <a:r>
              <a:rPr lang="en-US" sz="2800" dirty="0">
                <a:solidFill>
                  <a:schemeClr val="accent6">
                    <a:lumMod val="50000"/>
                  </a:schemeClr>
                </a:solidFill>
                <a:latin typeface="Times New Roman" panose="02020603050405020304" pitchFamily="18" charset="0"/>
                <a:cs typeface="Times New Roman" panose="02020603050405020304" pitchFamily="18" charset="0"/>
              </a:rPr>
              <a:t>own.” </a:t>
            </a:r>
            <a:br>
              <a:rPr lang="en-US" sz="2800" dirty="0">
                <a:solidFill>
                  <a:schemeClr val="accent6">
                    <a:lumMod val="50000"/>
                  </a:schemeClr>
                </a:solidFill>
                <a:latin typeface="Times New Roman" panose="02020603050405020304" pitchFamily="18" charset="0"/>
                <a:cs typeface="Times New Roman" panose="02020603050405020304" pitchFamily="18" charset="0"/>
              </a:rPr>
            </a:br>
            <a:r>
              <a:rPr lang="en-US" sz="2800" b="1" dirty="0">
                <a:solidFill>
                  <a:schemeClr val="accent6">
                    <a:lumMod val="50000"/>
                  </a:schemeClr>
                </a:solidFill>
                <a:latin typeface="Times New Roman" panose="02020603050405020304" pitchFamily="18" charset="0"/>
                <a:cs typeface="Times New Roman" panose="02020603050405020304" pitchFamily="18" charset="0"/>
              </a:rPr>
              <a:t>Nikos Kazantzakis</a:t>
            </a:r>
            <a:endParaRPr lang="en-US" sz="2800" dirty="0">
              <a:solidFill>
                <a:schemeClr val="accent6">
                  <a:lumMod val="50000"/>
                </a:schemeClr>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52850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88640"/>
            <a:ext cx="9144000" cy="1069514"/>
          </a:xfrm>
        </p:spPr>
        <p:txBody>
          <a:bodyPr/>
          <a:lstStyle/>
          <a:p>
            <a:r>
              <a:rPr lang="ar-IQ" dirty="0">
                <a:solidFill>
                  <a:schemeClr val="tx1"/>
                </a:solidFill>
              </a:rPr>
              <a:t>-</a:t>
            </a:r>
            <a:r>
              <a:rPr lang="en-US" dirty="0">
                <a:solidFill>
                  <a:schemeClr val="tx1"/>
                </a:solidFill>
              </a:rPr>
              <a:t>What is an EFL/ESL Setting?</a:t>
            </a:r>
            <a:br>
              <a:rPr lang="en-US" dirty="0"/>
            </a:br>
            <a:endParaRPr lang="en-US" dirty="0"/>
          </a:p>
        </p:txBody>
      </p:sp>
      <p:sp>
        <p:nvSpPr>
          <p:cNvPr id="3" name="عنصر نائب للمحتوى 2"/>
          <p:cNvSpPr>
            <a:spLocks noGrp="1"/>
          </p:cNvSpPr>
          <p:nvPr>
            <p:ph idx="1"/>
          </p:nvPr>
        </p:nvSpPr>
        <p:spPr>
          <a:xfrm>
            <a:off x="467544" y="1196752"/>
            <a:ext cx="8229600" cy="460648"/>
          </a:xfrm>
        </p:spPr>
        <p:txBody>
          <a:bodyPr/>
          <a:lstStyle/>
          <a:p>
            <a:pPr lvl="0" algn="ctr"/>
            <a:r>
              <a:rPr lang="en-US" altLang="ko-KR" sz="3600" b="1" dirty="0">
                <a:solidFill>
                  <a:schemeClr val="tx1"/>
                </a:solidFill>
                <a:latin typeface="Arial"/>
                <a:ea typeface="Arial Unicode MS"/>
              </a:rPr>
              <a:t>EFL Setting</a:t>
            </a:r>
            <a:endParaRPr lang="ko-KR" altLang="en-US" sz="3600" b="1" dirty="0">
              <a:solidFill>
                <a:schemeClr val="tx1"/>
              </a:solidFill>
              <a:latin typeface="Arial"/>
              <a:ea typeface="Arial Unicode MS"/>
            </a:endParaRPr>
          </a:p>
          <a:p>
            <a:endParaRPr lang="en-US" dirty="0"/>
          </a:p>
        </p:txBody>
      </p:sp>
      <p:sp>
        <p:nvSpPr>
          <p:cNvPr id="4" name="عنصر نائب للمحتوى 3"/>
          <p:cNvSpPr>
            <a:spLocks noGrp="1"/>
          </p:cNvSpPr>
          <p:nvPr>
            <p:ph idx="10"/>
          </p:nvPr>
        </p:nvSpPr>
        <p:spPr/>
        <p:txBody>
          <a:bodyPr/>
          <a:lstStyle/>
          <a:p>
            <a:pPr lvl="0">
              <a:spcBef>
                <a:spcPts val="0"/>
              </a:spcBef>
            </a:pPr>
            <a:r>
              <a:rPr lang="en-US" altLang="ko-KR" sz="2000" dirty="0">
                <a:solidFill>
                  <a:prstClr val="black">
                    <a:lumMod val="75000"/>
                    <a:lumOff val="25000"/>
                  </a:prstClr>
                </a:solidFill>
                <a:latin typeface="Arial"/>
                <a:ea typeface="Arial Unicode MS"/>
              </a:rPr>
              <a:t>EFL is an acronym for English as a Foreign Language and is studied</a:t>
            </a:r>
            <a:r>
              <a:rPr lang="ar-IQ" altLang="ko-KR" sz="2000" dirty="0">
                <a:solidFill>
                  <a:prstClr val="black">
                    <a:lumMod val="75000"/>
                    <a:lumOff val="25000"/>
                  </a:prstClr>
                </a:solidFill>
                <a:latin typeface="Arial"/>
                <a:ea typeface="Arial Unicode MS"/>
              </a:rPr>
              <a:t> </a:t>
            </a:r>
            <a:r>
              <a:rPr lang="en-US" altLang="ko-KR" sz="2000" dirty="0">
                <a:solidFill>
                  <a:prstClr val="black">
                    <a:lumMod val="75000"/>
                    <a:lumOff val="25000"/>
                  </a:prstClr>
                </a:solidFill>
                <a:latin typeface="Arial"/>
                <a:ea typeface="Arial Unicode MS"/>
              </a:rPr>
              <a:t>by people who live in places where English is not a first language, such as in Italy, Saudi Arabia, and Vietnam.</a:t>
            </a:r>
            <a:r>
              <a:rPr lang="en-US" sz="2000" dirty="0">
                <a:solidFill>
                  <a:prstClr val="black"/>
                </a:solidFill>
                <a:latin typeface="Arial"/>
                <a:ea typeface="Arial Unicode MS"/>
                <a:cs typeface="+mn-cs"/>
              </a:rPr>
              <a:t>In many EFL contexts,the population is homogeneous in many ways, for example, all sharing a similar history of being Korean, German, or Egyptian. Further, in EFL settings there are fewer chances for students to use English outside the classroom. Quite often the only understandable English some EFL students experience is in the classroom, although this has been progressively changing due to the spread of technology, such as the Internet and satellite television. </a:t>
            </a:r>
            <a:endParaRPr lang="en-US" altLang="ko-KR" sz="2000" dirty="0">
              <a:solidFill>
                <a:prstClr val="black">
                  <a:lumMod val="75000"/>
                  <a:lumOff val="25000"/>
                </a:prstClr>
              </a:solidFill>
              <a:latin typeface="Arial"/>
              <a:ea typeface="Arial Unicode MS"/>
            </a:endParaRPr>
          </a:p>
          <a:p>
            <a:endParaRPr lang="en-US" dirty="0"/>
          </a:p>
        </p:txBody>
      </p:sp>
    </p:spTree>
    <p:extLst>
      <p:ext uri="{BB962C8B-B14F-4D97-AF65-F5344CB8AC3E}">
        <p14:creationId xmlns:p14="http://schemas.microsoft.com/office/powerpoint/2010/main" val="1539916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ctr"/>
            <a:r>
              <a:rPr lang="en-US" sz="3600" b="1" dirty="0">
                <a:solidFill>
                  <a:prstClr val="black">
                    <a:lumMod val="75000"/>
                    <a:lumOff val="25000"/>
                  </a:prstClr>
                </a:solidFill>
                <a:ea typeface="+mj-ea"/>
              </a:rPr>
              <a:t>ESL Setting</a:t>
            </a:r>
            <a:endParaRPr lang="en-US" sz="3600" dirty="0"/>
          </a:p>
        </p:txBody>
      </p:sp>
      <p:sp>
        <p:nvSpPr>
          <p:cNvPr id="4" name="عنصر نائب للمحتوى 3"/>
          <p:cNvSpPr>
            <a:spLocks noGrp="1"/>
          </p:cNvSpPr>
          <p:nvPr>
            <p:ph idx="10"/>
          </p:nvPr>
        </p:nvSpPr>
        <p:spPr/>
        <p:txBody>
          <a:bodyPr/>
          <a:lstStyle/>
          <a:p>
            <a:r>
              <a:rPr lang="en-US" sz="2000" dirty="0">
                <a:solidFill>
                  <a:schemeClr val="tx1"/>
                </a:solidFill>
              </a:rPr>
              <a:t>ESL is an acronym for English as a Second Language .People who </a:t>
            </a:r>
          </a:p>
          <a:p>
            <a:r>
              <a:rPr lang="en-US" sz="2000" dirty="0">
                <a:solidFill>
                  <a:schemeClr val="tx1"/>
                </a:solidFill>
              </a:rPr>
              <a:t>study ESL speak other languages,such as Spanish,Arabic,or Swahili as their first or native language. However, they live in places where English is used as the first or native language, such as Australia, New Zealand, Canada, the United Kingdom, and the United States. ESL settings, however, for the most part are quite heterogeneous. Students from a great variety of countries can be found in the same ESL classroom. For example, we can observe an ESL class with students from Italy, Costa Rica, Japan, Korea, Malaysia, the United Arab Emirates ,and Turkey.In contrast,when ESL students leave the classroom, they can enter any number of situations in which they can hear </a:t>
            </a:r>
          </a:p>
          <a:p>
            <a:r>
              <a:rPr lang="en-US" sz="2000" dirty="0">
                <a:solidFill>
                  <a:schemeClr val="tx1"/>
                </a:solidFill>
              </a:rPr>
              <a:t>and use  English. </a:t>
            </a:r>
          </a:p>
          <a:p>
            <a:endParaRPr lang="en-US" dirty="0"/>
          </a:p>
        </p:txBody>
      </p:sp>
    </p:spTree>
    <p:extLst>
      <p:ext uri="{BB962C8B-B14F-4D97-AF65-F5344CB8AC3E}">
        <p14:creationId xmlns:p14="http://schemas.microsoft.com/office/powerpoint/2010/main" val="369619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400" dirty="0"/>
              <a:t>Differences between EFL/ESL in the goals of learning</a:t>
            </a:r>
          </a:p>
        </p:txBody>
      </p:sp>
      <p:sp>
        <p:nvSpPr>
          <p:cNvPr id="3" name="عنصر نائب للمحتوى 2"/>
          <p:cNvSpPr>
            <a:spLocks noGrp="1"/>
          </p:cNvSpPr>
          <p:nvPr>
            <p:ph idx="1"/>
          </p:nvPr>
        </p:nvSpPr>
        <p:spPr/>
        <p:txBody>
          <a:bodyPr/>
          <a:lstStyle/>
          <a:p>
            <a:pPr lvl="0" latinLnBrk="0"/>
            <a:r>
              <a:rPr lang="en-US" sz="2400" dirty="0">
                <a:solidFill>
                  <a:schemeClr val="tx1"/>
                </a:solidFill>
                <a:latin typeface="Times New Roman" panose="02020603050405020304" pitchFamily="18" charset="0"/>
                <a:ea typeface="Arial Unicode MS"/>
                <a:cs typeface="Times New Roman" panose="02020603050405020304" pitchFamily="18" charset="0"/>
              </a:rPr>
              <a:t>Goals of EFL Setting</a:t>
            </a:r>
          </a:p>
          <a:p>
            <a:endParaRPr lang="en-US" dirty="0"/>
          </a:p>
        </p:txBody>
      </p:sp>
      <p:sp>
        <p:nvSpPr>
          <p:cNvPr id="4" name="عنصر نائب للمحتوى 3"/>
          <p:cNvSpPr>
            <a:spLocks noGrp="1"/>
          </p:cNvSpPr>
          <p:nvPr>
            <p:ph idx="10"/>
          </p:nvPr>
        </p:nvSpPr>
        <p:spPr/>
        <p:txBody>
          <a:bodyPr/>
          <a:lstStyle/>
          <a:p>
            <a:pPr marL="342900" lvl="0" indent="-342900" latinLnBrk="0">
              <a:buFont typeface="Arial" pitchFamily="34" charset="0"/>
              <a:buChar char="•"/>
            </a:pPr>
            <a:r>
              <a:rPr lang="en-US" sz="2000" dirty="0">
                <a:solidFill>
                  <a:schemeClr val="tx1"/>
                </a:solidFill>
                <a:latin typeface="Times New Roman" panose="02020603050405020304" pitchFamily="18" charset="0"/>
                <a:ea typeface="Arial Unicode MS"/>
                <a:cs typeface="Times New Roman" panose="02020603050405020304" pitchFamily="18" charset="0"/>
              </a:rPr>
              <a:t>To be able to use English as a global language.</a:t>
            </a:r>
          </a:p>
          <a:p>
            <a:pPr marL="342900" lvl="0" indent="-342900" latinLnBrk="0">
              <a:buFont typeface="Arial" pitchFamily="34" charset="0"/>
              <a:buChar char="•"/>
            </a:pPr>
            <a:r>
              <a:rPr lang="en-US" sz="2000" dirty="0">
                <a:solidFill>
                  <a:schemeClr val="tx1"/>
                </a:solidFill>
                <a:latin typeface="Times New Roman" panose="02020603050405020304" pitchFamily="18" charset="0"/>
                <a:ea typeface="Arial Unicode MS"/>
                <a:cs typeface="Times New Roman" panose="02020603050405020304" pitchFamily="18" charset="0"/>
              </a:rPr>
              <a:t>Of the teaching in high schools  being able to analyze and comprehend English to pass entrance examinations.</a:t>
            </a:r>
          </a:p>
          <a:p>
            <a:pPr marL="342900" lvl="0" indent="-342900" latinLnBrk="0">
              <a:buFont typeface="Arial" pitchFamily="34" charset="0"/>
              <a:buChar char="•"/>
            </a:pPr>
            <a:r>
              <a:rPr lang="en-US" sz="2000" dirty="0">
                <a:solidFill>
                  <a:schemeClr val="tx1"/>
                </a:solidFill>
                <a:latin typeface="Times New Roman" panose="02020603050405020304" pitchFamily="18" charset="0"/>
                <a:ea typeface="Arial Unicode MS"/>
                <a:cs typeface="Times New Roman" panose="02020603050405020304" pitchFamily="18" charset="0"/>
              </a:rPr>
              <a:t>communicate in English with people from other parts of the world, at least at basic level.</a:t>
            </a:r>
          </a:p>
          <a:p>
            <a:pPr marL="342900" lvl="0" indent="-342900" latinLnBrk="0">
              <a:buFont typeface="Arial" pitchFamily="34" charset="0"/>
              <a:buChar char="•"/>
            </a:pPr>
            <a:r>
              <a:rPr lang="en-US" sz="2000" dirty="0">
                <a:solidFill>
                  <a:schemeClr val="tx1"/>
                </a:solidFill>
                <a:latin typeface="Times New Roman" panose="02020603050405020304" pitchFamily="18" charset="0"/>
                <a:ea typeface="Arial Unicode MS"/>
                <a:cs typeface="Times New Roman" panose="02020603050405020304" pitchFamily="18" charset="0"/>
              </a:rPr>
              <a:t>Communicate effectively with others (those interested in living abroad, doing international business, working as translators, working in the tourist industry</a:t>
            </a:r>
          </a:p>
          <a:p>
            <a:pPr marL="342900" lvl="0" indent="-342900" latinLnBrk="0">
              <a:buFont typeface="Arial" pitchFamily="34" charset="0"/>
              <a:buChar char="•"/>
            </a:pPr>
            <a:r>
              <a:rPr lang="en-US" sz="2000" dirty="0">
                <a:solidFill>
                  <a:schemeClr val="tx1"/>
                </a:solidFill>
                <a:latin typeface="Times New Roman" panose="02020603050405020304" pitchFamily="18" charset="0"/>
                <a:ea typeface="Arial Unicode MS"/>
                <a:cs typeface="Times New Roman" panose="02020603050405020304" pitchFamily="18" charset="0"/>
              </a:rPr>
              <a:t>Studying in the educational is to pass English entrance exam to enter good high schools and universities.</a:t>
            </a:r>
          </a:p>
          <a:p>
            <a:pPr marL="342900" lvl="0" indent="-342900" latinLnBrk="0">
              <a:buFont typeface="Arial" pitchFamily="34" charset="0"/>
              <a:buChar char="•"/>
            </a:pPr>
            <a:r>
              <a:rPr lang="en-US" sz="2000" dirty="0">
                <a:solidFill>
                  <a:schemeClr val="tx1"/>
                </a:solidFill>
                <a:latin typeface="Times New Roman" panose="02020603050405020304" pitchFamily="18" charset="0"/>
                <a:ea typeface="Arial Unicode MS"/>
                <a:cs typeface="Times New Roman" panose="02020603050405020304" pitchFamily="18" charset="0"/>
              </a:rPr>
              <a:t>Need English language program + teachers provide language- rich experiences for  learners within countries.</a:t>
            </a:r>
            <a:endParaRPr lang="ko-KR" altLang="en-US" sz="2000" b="1" dirty="0">
              <a:solidFill>
                <a:schemeClr val="tx1"/>
              </a:solidFill>
              <a:latin typeface="Arial"/>
              <a:ea typeface="Arial Unicode MS"/>
            </a:endParaRPr>
          </a:p>
          <a:p>
            <a:endParaRPr lang="en-US" dirty="0"/>
          </a:p>
        </p:txBody>
      </p:sp>
    </p:spTree>
    <p:extLst>
      <p:ext uri="{BB962C8B-B14F-4D97-AF65-F5344CB8AC3E}">
        <p14:creationId xmlns:p14="http://schemas.microsoft.com/office/powerpoint/2010/main" val="1574785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0"/>
          </p:nvPr>
        </p:nvSpPr>
        <p:spPr/>
        <p:txBody>
          <a:bodyPr/>
          <a:lstStyle/>
          <a:p>
            <a:pPr lvl="0">
              <a:spcBef>
                <a:spcPts val="0"/>
              </a:spcBef>
            </a:pPr>
            <a:r>
              <a:rPr lang="en-US" sz="2000" dirty="0">
                <a:solidFill>
                  <a:prstClr val="black"/>
                </a:solidFill>
                <a:latin typeface="Calibri"/>
                <a:ea typeface="Calibri"/>
                <a:cs typeface="Arial"/>
              </a:rPr>
              <a:t>• </a:t>
            </a:r>
            <a:r>
              <a:rPr lang="en-US" sz="2000" dirty="0">
                <a:solidFill>
                  <a:prstClr val="black"/>
                </a:solidFill>
                <a:latin typeface="Times New Roman" panose="02020603050405020304" pitchFamily="18" charset="0"/>
                <a:ea typeface="Arial Unicode MS"/>
                <a:cs typeface="Times New Roman" panose="02020603050405020304" pitchFamily="18" charset="0"/>
              </a:rPr>
              <a:t>The</a:t>
            </a:r>
            <a:r>
              <a:rPr lang="en-US" sz="2000" dirty="0">
                <a:solidFill>
                  <a:prstClr val="black"/>
                </a:solidFill>
                <a:latin typeface="Calibri"/>
                <a:ea typeface="Calibri"/>
                <a:cs typeface="Arial"/>
              </a:rPr>
              <a:t> </a:t>
            </a:r>
            <a:r>
              <a:rPr lang="en-US" sz="2000" dirty="0">
                <a:solidFill>
                  <a:prstClr val="black"/>
                </a:solidFill>
                <a:latin typeface="Times New Roman" pitchFamily="18" charset="0"/>
                <a:ea typeface="Calibri"/>
                <a:cs typeface="Times New Roman" pitchFamily="18" charset="0"/>
              </a:rPr>
              <a:t>purpose is often tied to literacy</a:t>
            </a:r>
            <a:r>
              <a:rPr lang="en-US" sz="2000" dirty="0">
                <a:solidFill>
                  <a:prstClr val="black"/>
                </a:solidFill>
                <a:latin typeface="Times New Roman" panose="02020603050405020304" pitchFamily="18" charset="0"/>
                <a:ea typeface="Arial Unicode MS"/>
                <a:cs typeface="Times New Roman" panose="02020603050405020304" pitchFamily="18" charset="0"/>
              </a:rPr>
              <a:t> .</a:t>
            </a:r>
          </a:p>
          <a:p>
            <a:pPr lvl="0">
              <a:spcBef>
                <a:spcPts val="0"/>
              </a:spcBef>
            </a:pPr>
            <a:r>
              <a:rPr lang="en-US" sz="2000" dirty="0">
                <a:solidFill>
                  <a:prstClr val="black"/>
                </a:solidFill>
                <a:latin typeface="Calibri"/>
                <a:ea typeface="Calibri"/>
                <a:cs typeface="Arial"/>
              </a:rPr>
              <a:t>• </a:t>
            </a:r>
            <a:r>
              <a:rPr lang="en-US" sz="2000" dirty="0">
                <a:solidFill>
                  <a:prstClr val="black"/>
                </a:solidFill>
                <a:latin typeface="Times New Roman"/>
                <a:ea typeface="Calibri"/>
                <a:cs typeface="+mn-cs"/>
              </a:rPr>
              <a:t>The aim is to use English like a native speaker, including</a:t>
            </a:r>
          </a:p>
          <a:p>
            <a:pPr lvl="0">
              <a:spcBef>
                <a:spcPts val="0"/>
              </a:spcBef>
            </a:pPr>
            <a:r>
              <a:rPr lang="en-US" sz="2000" dirty="0">
                <a:solidFill>
                  <a:prstClr val="black"/>
                </a:solidFill>
                <a:latin typeface="Times New Roman"/>
                <a:ea typeface="Calibri"/>
                <a:cs typeface="+mn-cs"/>
              </a:rPr>
              <a:t>    being able to read, write, and interact in English in culturally defined </a:t>
            </a:r>
          </a:p>
          <a:p>
            <a:pPr lvl="0">
              <a:spcBef>
                <a:spcPts val="0"/>
              </a:spcBef>
            </a:pPr>
            <a:r>
              <a:rPr lang="en-US" sz="2000" dirty="0">
                <a:solidFill>
                  <a:prstClr val="black"/>
                </a:solidFill>
                <a:latin typeface="Times New Roman"/>
                <a:ea typeface="Calibri"/>
                <a:cs typeface="+mn-cs"/>
              </a:rPr>
              <a:t>    Ways.</a:t>
            </a:r>
          </a:p>
          <a:p>
            <a:pPr lvl="0">
              <a:spcBef>
                <a:spcPts val="0"/>
              </a:spcBef>
            </a:pPr>
            <a:r>
              <a:rPr lang="en-US" sz="2000" dirty="0">
                <a:solidFill>
                  <a:prstClr val="black"/>
                </a:solidFill>
                <a:latin typeface="Calibri"/>
                <a:ea typeface="Calibri"/>
                <a:cs typeface="Arial"/>
              </a:rPr>
              <a:t>• The </a:t>
            </a:r>
            <a:r>
              <a:rPr lang="en-US" sz="2000" dirty="0">
                <a:solidFill>
                  <a:prstClr val="black"/>
                </a:solidFill>
                <a:latin typeface="Times New Roman"/>
                <a:ea typeface="Calibri"/>
                <a:cs typeface="+mn-cs"/>
              </a:rPr>
              <a:t>need to pass entrance exams, for example, students at </a:t>
            </a:r>
          </a:p>
          <a:p>
            <a:pPr lvl="0">
              <a:spcBef>
                <a:spcPts val="0"/>
              </a:spcBef>
            </a:pPr>
            <a:r>
              <a:rPr lang="en-US" sz="2000" dirty="0">
                <a:solidFill>
                  <a:prstClr val="black"/>
                </a:solidFill>
                <a:latin typeface="Times New Roman"/>
                <a:ea typeface="Calibri"/>
                <a:cs typeface="+mn-cs"/>
              </a:rPr>
              <a:t>   language institutes who have to pass TOEFL® (Test of English as a </a:t>
            </a:r>
          </a:p>
          <a:p>
            <a:pPr lvl="0">
              <a:spcBef>
                <a:spcPts val="0"/>
              </a:spcBef>
            </a:pPr>
            <a:r>
              <a:rPr lang="en-US" sz="2000" dirty="0">
                <a:solidFill>
                  <a:prstClr val="black"/>
                </a:solidFill>
                <a:latin typeface="Times New Roman"/>
                <a:ea typeface="Calibri"/>
                <a:cs typeface="+mn-cs"/>
              </a:rPr>
              <a:t>   Foreign Language) to gain admittance into an </a:t>
            </a:r>
          </a:p>
          <a:p>
            <a:pPr lvl="0">
              <a:spcBef>
                <a:spcPts val="0"/>
              </a:spcBef>
            </a:pPr>
            <a:r>
              <a:rPr lang="en-US" sz="2000" dirty="0">
                <a:solidFill>
                  <a:prstClr val="black"/>
                </a:solidFill>
                <a:latin typeface="Times New Roman"/>
                <a:ea typeface="Calibri"/>
                <a:cs typeface="+mn-cs"/>
              </a:rPr>
              <a:t>  American university.</a:t>
            </a:r>
          </a:p>
          <a:p>
            <a:pPr lvl="0">
              <a:spcBef>
                <a:spcPts val="0"/>
              </a:spcBef>
            </a:pPr>
            <a:r>
              <a:rPr lang="en-US" sz="2000" dirty="0">
                <a:solidFill>
                  <a:prstClr val="black"/>
                </a:solidFill>
                <a:latin typeface="Calibri"/>
                <a:ea typeface="Calibri"/>
                <a:cs typeface="Arial"/>
              </a:rPr>
              <a:t>• </a:t>
            </a:r>
            <a:r>
              <a:rPr lang="en-US" sz="2000" dirty="0">
                <a:solidFill>
                  <a:prstClr val="black"/>
                </a:solidFill>
                <a:latin typeface="Times New Roman" pitchFamily="18" charset="0"/>
                <a:ea typeface="Calibri"/>
                <a:cs typeface="Times New Roman" pitchFamily="18" charset="0"/>
              </a:rPr>
              <a:t>Students in K-12 have to pass standardized tests given to all </a:t>
            </a:r>
          </a:p>
          <a:p>
            <a:pPr lvl="0">
              <a:spcBef>
                <a:spcPts val="0"/>
              </a:spcBef>
            </a:pPr>
            <a:r>
              <a:rPr lang="en-US" sz="2000" dirty="0">
                <a:solidFill>
                  <a:prstClr val="black"/>
                </a:solidFill>
                <a:latin typeface="Times New Roman" pitchFamily="18" charset="0"/>
                <a:ea typeface="Calibri"/>
                <a:cs typeface="Times New Roman" pitchFamily="18" charset="0"/>
              </a:rPr>
              <a:t>   students in the public school system. </a:t>
            </a:r>
            <a:endParaRPr lang="en-US" sz="2000" dirty="0">
              <a:solidFill>
                <a:prstClr val="black"/>
              </a:solidFill>
              <a:latin typeface="Times New Roman" panose="02020603050405020304" pitchFamily="18" charset="0"/>
              <a:ea typeface="Arial Unicode MS"/>
              <a:cs typeface="Times New Roman" panose="02020603050405020304" pitchFamily="18" charset="0"/>
            </a:endParaRPr>
          </a:p>
          <a:p>
            <a:pPr lvl="0">
              <a:spcBef>
                <a:spcPts val="0"/>
              </a:spcBef>
            </a:pPr>
            <a:r>
              <a:rPr lang="en-US" sz="2000" dirty="0">
                <a:solidFill>
                  <a:prstClr val="black"/>
                </a:solidFill>
                <a:latin typeface="Calibri"/>
                <a:ea typeface="Calibri"/>
                <a:cs typeface="Arial"/>
              </a:rPr>
              <a:t>• </a:t>
            </a:r>
            <a:r>
              <a:rPr lang="en-US" sz="2000" dirty="0">
                <a:solidFill>
                  <a:prstClr val="black"/>
                </a:solidFill>
                <a:latin typeface="Times New Roman" panose="02020603050405020304" pitchFamily="18" charset="0"/>
                <a:ea typeface="Arial Unicode MS"/>
                <a:cs typeface="Times New Roman" panose="02020603050405020304" pitchFamily="18" charset="0"/>
              </a:rPr>
              <a:t>The medium of communication is English. </a:t>
            </a:r>
          </a:p>
          <a:p>
            <a:endParaRPr lang="en-US" dirty="0"/>
          </a:p>
        </p:txBody>
      </p:sp>
      <p:sp>
        <p:nvSpPr>
          <p:cNvPr id="5" name="عنصر نائب للمحتوى 2"/>
          <p:cNvSpPr>
            <a:spLocks noGrp="1"/>
          </p:cNvSpPr>
          <p:nvPr>
            <p:ph idx="1"/>
          </p:nvPr>
        </p:nvSpPr>
        <p:spPr/>
        <p:txBody>
          <a:bodyPr/>
          <a:lstStyle/>
          <a:p>
            <a:pPr lvl="0" latinLnBrk="0"/>
            <a:r>
              <a:rPr lang="en-US" sz="2400" dirty="0">
                <a:solidFill>
                  <a:schemeClr val="tx1"/>
                </a:solidFill>
                <a:latin typeface="Times New Roman" panose="02020603050405020304" pitchFamily="18" charset="0"/>
                <a:ea typeface="Arial Unicode MS"/>
                <a:cs typeface="Times New Roman" panose="02020603050405020304" pitchFamily="18" charset="0"/>
              </a:rPr>
              <a:t>Goals of ESL Setting</a:t>
            </a:r>
          </a:p>
          <a:p>
            <a:endParaRPr lang="en-US" dirty="0"/>
          </a:p>
        </p:txBody>
      </p:sp>
    </p:spTree>
    <p:extLst>
      <p:ext uri="{BB962C8B-B14F-4D97-AF65-F5344CB8AC3E}">
        <p14:creationId xmlns:p14="http://schemas.microsoft.com/office/powerpoint/2010/main" val="2571950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600" dirty="0"/>
              <a:t>Examples of EFL/ESL Teaching Settings</a:t>
            </a:r>
          </a:p>
        </p:txBody>
      </p:sp>
      <p:sp>
        <p:nvSpPr>
          <p:cNvPr id="3" name="عنصر نائب للمحتوى 2"/>
          <p:cNvSpPr>
            <a:spLocks noGrp="1"/>
          </p:cNvSpPr>
          <p:nvPr>
            <p:ph idx="1"/>
          </p:nvPr>
        </p:nvSpPr>
        <p:spPr/>
        <p:txBody>
          <a:bodyPr/>
          <a:lstStyle/>
          <a:p>
            <a:r>
              <a:rPr lang="en-US" dirty="0"/>
              <a:t>Examples of EFL Setting include :</a:t>
            </a:r>
          </a:p>
        </p:txBody>
      </p:sp>
      <p:sp>
        <p:nvSpPr>
          <p:cNvPr id="4" name="عنصر نائب للمحتوى 3"/>
          <p:cNvSpPr>
            <a:spLocks noGrp="1"/>
          </p:cNvSpPr>
          <p:nvPr>
            <p:ph idx="10"/>
          </p:nvPr>
        </p:nvSpPr>
        <p:spPr/>
        <p:txBody>
          <a:bodyPr/>
          <a:lstStyle/>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Public schools (K-12).</a:t>
            </a:r>
          </a:p>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Universities = Universities + ESP (English for Specific purposes.</a:t>
            </a:r>
          </a:p>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Public language schools.</a:t>
            </a:r>
          </a:p>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Private language schools.</a:t>
            </a:r>
            <a:endParaRPr lang="en-US" dirty="0">
              <a:solidFill>
                <a:schemeClr val="tx1"/>
              </a:solidFill>
            </a:endParaRPr>
          </a:p>
        </p:txBody>
      </p:sp>
    </p:spTree>
    <p:extLst>
      <p:ext uri="{BB962C8B-B14F-4D97-AF65-F5344CB8AC3E}">
        <p14:creationId xmlns:p14="http://schemas.microsoft.com/office/powerpoint/2010/main" val="4164767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latinLnBrk="0"/>
            <a:r>
              <a:rPr lang="en-US" sz="3600" b="1" dirty="0">
                <a:solidFill>
                  <a:schemeClr val="tx1"/>
                </a:solidFill>
                <a:latin typeface="Times New Roman" panose="02020603050405020304" pitchFamily="18" charset="0"/>
                <a:cs typeface="Times New Roman" panose="02020603050405020304" pitchFamily="18" charset="0"/>
              </a:rPr>
              <a:t>Examples of ESL settings include </a:t>
            </a:r>
          </a:p>
          <a:p>
            <a:endParaRPr lang="en-US" dirty="0"/>
          </a:p>
        </p:txBody>
      </p:sp>
      <p:sp>
        <p:nvSpPr>
          <p:cNvPr id="4" name="عنصر نائب للمحتوى 3"/>
          <p:cNvSpPr>
            <a:spLocks noGrp="1"/>
          </p:cNvSpPr>
          <p:nvPr>
            <p:ph idx="10"/>
          </p:nvPr>
        </p:nvSpPr>
        <p:spPr>
          <a:xfrm>
            <a:off x="467544" y="2564904"/>
            <a:ext cx="8229600" cy="3600400"/>
          </a:xfrm>
        </p:spPr>
        <p:txBody>
          <a:bodyPr/>
          <a:lstStyle/>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Public schools (K-12).</a:t>
            </a:r>
          </a:p>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University language programs. </a:t>
            </a:r>
          </a:p>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Refugee/ literacy centers. </a:t>
            </a:r>
          </a:p>
          <a:p>
            <a:endParaRPr lang="en-US" dirty="0"/>
          </a:p>
        </p:txBody>
      </p:sp>
    </p:spTree>
    <p:extLst>
      <p:ext uri="{BB962C8B-B14F-4D97-AF65-F5344CB8AC3E}">
        <p14:creationId xmlns:p14="http://schemas.microsoft.com/office/powerpoint/2010/main" val="1456972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en-US" sz="2400" b="1" dirty="0">
                <a:solidFill>
                  <a:schemeClr val="tx1"/>
                </a:solidFill>
              </a:rPr>
              <a:t>EFL Public Schools :</a:t>
            </a:r>
          </a:p>
        </p:txBody>
      </p:sp>
      <p:sp>
        <p:nvSpPr>
          <p:cNvPr id="4" name="عنصر نائب للمحتوى 3"/>
          <p:cNvSpPr>
            <a:spLocks noGrp="1"/>
          </p:cNvSpPr>
          <p:nvPr>
            <p:ph idx="10"/>
          </p:nvPr>
        </p:nvSpPr>
        <p:spPr/>
        <p:txBody>
          <a:bodyPr/>
          <a:lstStyle/>
          <a:p>
            <a:pPr marL="342900" lvl="0" indent="-342900" latinLnBrk="0">
              <a:buFont typeface="Arial" pitchFamily="34" charset="0"/>
              <a:buChar char="•"/>
            </a:pPr>
            <a:r>
              <a:rPr lang="en-US" sz="2400" dirty="0">
                <a:solidFill>
                  <a:schemeClr val="tx1"/>
                </a:solidFill>
                <a:latin typeface="Times New Roman" panose="02020603050405020304" pitchFamily="18" charset="0"/>
                <a:cs typeface="Times New Roman" panose="02020603050405020304" pitchFamily="18" charset="0"/>
              </a:rPr>
              <a:t>English is presently taught to students in world wide, and in recent years the trend has been to offer English to younger and younger students. However, recently the ministry of education established a new curriculum for the public schools that includes teaching English to elementary schools through music, games, and other engaging activities. </a:t>
            </a:r>
          </a:p>
          <a:p>
            <a:endParaRPr lang="en-US" dirty="0"/>
          </a:p>
        </p:txBody>
      </p:sp>
    </p:spTree>
    <p:extLst>
      <p:ext uri="{BB962C8B-B14F-4D97-AF65-F5344CB8AC3E}">
        <p14:creationId xmlns:p14="http://schemas.microsoft.com/office/powerpoint/2010/main" val="622206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TotalTime>
  <Words>1800</Words>
  <Application>Microsoft Office PowerPoint</Application>
  <PresentationFormat>On-screen Show (4:3)</PresentationFormat>
  <Paragraphs>108</Paragraphs>
  <Slides>21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Arial Unicode MS</vt:lpstr>
      <vt:lpstr>맑은 고딕</vt:lpstr>
      <vt:lpstr>Arial</vt:lpstr>
      <vt:lpstr>Calibri</vt:lpstr>
      <vt:lpstr>Times New Roman</vt:lpstr>
      <vt:lpstr>Office Theme</vt:lpstr>
      <vt:lpstr>Custom Design</vt:lpstr>
      <vt:lpstr>PowerPoint Presentation</vt:lpstr>
      <vt:lpstr> </vt:lpstr>
      <vt:lpstr>-What is an EFL/ESL Setting? </vt:lpstr>
      <vt:lpstr>PowerPoint Presentation</vt:lpstr>
      <vt:lpstr>Differences between EFL/ESL in the goals of learning</vt:lpstr>
      <vt:lpstr>PowerPoint Presentation</vt:lpstr>
      <vt:lpstr>Examples of EFL/ESL Teaching Settings</vt:lpstr>
      <vt:lpstr>PowerPoint Presentation</vt:lpstr>
      <vt:lpstr>PowerPoint Presentation</vt:lpstr>
      <vt:lpstr>  </vt:lpstr>
      <vt:lpstr>PowerPoint Presentation</vt:lpstr>
      <vt:lpstr>PowerPoint Presentation</vt:lpstr>
      <vt:lpstr>PowerPoint Presentation</vt:lpstr>
      <vt:lpstr>PowerPoint Presentation</vt:lpstr>
      <vt:lpstr>K-12 ESL Programs Newcomer program :used when ESL students first arrive  faculty and students join effort to make students feel welco-me, offer personal and social support, assess language  skills ,and provide survival English for those who need it.  Pullout Model: ESL specialists pull students out of their grade-level  classroom for ESL. Inclusion Model: ESL teacher goes into the classroom to work with the ESL students, either as small group or individually, during classroom instruction.  Team teaching Model: known as a co-teaching model, the ESL teacher and grade-level teacher team-teach the class. As equal partners , they  plan and take turns teaching both native and ESL students.       </vt:lpstr>
      <vt:lpstr>PowerPoint Presentation</vt:lpstr>
      <vt:lpstr>Check page 50 for Definitions </vt:lpstr>
      <vt:lpstr>Overlapping Setting (Page 53)</vt:lpstr>
      <vt:lpstr>PowerPoint Presentation</vt:lpstr>
      <vt:lpstr>How are different teaching settings woven into this book? (The benefits or importance of understanding the  differences among teaching settings) Page 55 </vt:lpstr>
      <vt:lpstr>Thank you</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Lenovo</cp:lastModifiedBy>
  <cp:revision>66</cp:revision>
  <dcterms:created xsi:type="dcterms:W3CDTF">2014-04-01T16:35:38Z</dcterms:created>
  <dcterms:modified xsi:type="dcterms:W3CDTF">2022-11-29T17:34:09Z</dcterms:modified>
</cp:coreProperties>
</file>