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17"/>
  </p:notesMasterIdLst>
  <p:sldIdLst>
    <p:sldId id="256" r:id="rId2"/>
    <p:sldId id="257" r:id="rId3"/>
    <p:sldId id="299" r:id="rId4"/>
    <p:sldId id="293" r:id="rId5"/>
    <p:sldId id="258" r:id="rId6"/>
    <p:sldId id="259" r:id="rId7"/>
    <p:sldId id="260" r:id="rId8"/>
    <p:sldId id="280" r:id="rId9"/>
    <p:sldId id="294" r:id="rId10"/>
    <p:sldId id="300" r:id="rId11"/>
    <p:sldId id="295" r:id="rId12"/>
    <p:sldId id="287" r:id="rId13"/>
    <p:sldId id="301" r:id="rId14"/>
    <p:sldId id="297" r:id="rId15"/>
    <p:sldId id="29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AE8349E-00F6-4065-B389-73513B1D5946}" type="datetimeFigureOut">
              <a:rPr lang="ar-IQ" smtClean="0"/>
              <a:t>30/07/1441</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7CC1286-6CDF-47C0-9840-3FB50F64D00D}" type="slidenum">
              <a:rPr lang="ar-IQ" smtClean="0"/>
              <a:t>‹#›</a:t>
            </a:fld>
            <a:endParaRPr lang="ar-IQ"/>
          </a:p>
        </p:txBody>
      </p:sp>
    </p:spTree>
    <p:extLst>
      <p:ext uri="{BB962C8B-B14F-4D97-AF65-F5344CB8AC3E}">
        <p14:creationId xmlns:p14="http://schemas.microsoft.com/office/powerpoint/2010/main" val="117164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F0"/>
                </a:solidFill>
              </a:rPr>
              <a:t>A cartoonist synopsis of Act 1, Scene 4</a:t>
            </a:r>
            <a:br>
              <a:rPr lang="en-US" dirty="0">
                <a:solidFill>
                  <a:srgbClr val="00B0F0"/>
                </a:solidFill>
              </a:rPr>
            </a:br>
            <a:endParaRPr lang="ar-IQ" dirty="0"/>
          </a:p>
        </p:txBody>
      </p:sp>
      <p:sp>
        <p:nvSpPr>
          <p:cNvPr id="4" name="Slide Number Placeholder 3"/>
          <p:cNvSpPr>
            <a:spLocks noGrp="1"/>
          </p:cNvSpPr>
          <p:nvPr>
            <p:ph type="sldNum" sz="quarter" idx="5"/>
          </p:nvPr>
        </p:nvSpPr>
        <p:spPr/>
        <p:txBody>
          <a:bodyPr/>
          <a:lstStyle/>
          <a:p>
            <a:fld id="{27CC1286-6CDF-47C0-9840-3FB50F64D00D}" type="slidenum">
              <a:rPr lang="ar-IQ" smtClean="0"/>
              <a:t>3</a:t>
            </a:fld>
            <a:endParaRPr lang="ar-IQ"/>
          </a:p>
        </p:txBody>
      </p:sp>
    </p:spTree>
    <p:extLst>
      <p:ext uri="{BB962C8B-B14F-4D97-AF65-F5344CB8AC3E}">
        <p14:creationId xmlns:p14="http://schemas.microsoft.com/office/powerpoint/2010/main" val="16366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Digression</a:t>
            </a:r>
            <a:endParaRPr lang="ar-IQ" dirty="0"/>
          </a:p>
        </p:txBody>
      </p:sp>
      <p:sp>
        <p:nvSpPr>
          <p:cNvPr id="4" name="Slide Number Placeholder 3"/>
          <p:cNvSpPr>
            <a:spLocks noGrp="1"/>
          </p:cNvSpPr>
          <p:nvPr>
            <p:ph type="sldNum" sz="quarter" idx="5"/>
          </p:nvPr>
        </p:nvSpPr>
        <p:spPr/>
        <p:txBody>
          <a:bodyPr/>
          <a:lstStyle/>
          <a:p>
            <a:fld id="{27CC1286-6CDF-47C0-9840-3FB50F64D00D}" type="slidenum">
              <a:rPr lang="ar-IQ" smtClean="0"/>
              <a:t>10</a:t>
            </a:fld>
            <a:endParaRPr lang="ar-IQ"/>
          </a:p>
        </p:txBody>
      </p:sp>
    </p:spTree>
    <p:extLst>
      <p:ext uri="{BB962C8B-B14F-4D97-AF65-F5344CB8AC3E}">
        <p14:creationId xmlns:p14="http://schemas.microsoft.com/office/powerpoint/2010/main" val="10832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F0"/>
                </a:solidFill>
              </a:rPr>
              <a:t>Hamlet decided to follow the ghost despite the warnings of Horatio and Marcellus</a:t>
            </a:r>
            <a:endParaRPr lang="ar-IQ" dirty="0">
              <a:solidFill>
                <a:srgbClr val="00B0F0"/>
              </a:solidFill>
            </a:endParaRPr>
          </a:p>
        </p:txBody>
      </p:sp>
      <p:sp>
        <p:nvSpPr>
          <p:cNvPr id="4" name="Slide Number Placeholder 3"/>
          <p:cNvSpPr>
            <a:spLocks noGrp="1"/>
          </p:cNvSpPr>
          <p:nvPr>
            <p:ph type="sldNum" sz="quarter" idx="5"/>
          </p:nvPr>
        </p:nvSpPr>
        <p:spPr/>
        <p:txBody>
          <a:bodyPr/>
          <a:lstStyle/>
          <a:p>
            <a:fld id="{27CC1286-6CDF-47C0-9840-3FB50F64D00D}" type="slidenum">
              <a:rPr lang="ar-IQ" smtClean="0"/>
              <a:t>13</a:t>
            </a:fld>
            <a:endParaRPr lang="ar-IQ"/>
          </a:p>
        </p:txBody>
      </p:sp>
    </p:spTree>
    <p:extLst>
      <p:ext uri="{BB962C8B-B14F-4D97-AF65-F5344CB8AC3E}">
        <p14:creationId xmlns:p14="http://schemas.microsoft.com/office/powerpoint/2010/main" val="4145479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7F560880-79E0-4BD7-9A8F-4787C03F55D8}"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1729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0AA2B-7DA2-473E-82F2-CDA880DB6375}" type="datetimeFigureOut">
              <a:rPr lang="ar-IQ" smtClean="0"/>
              <a:t>30/07/1441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80153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315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3963163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76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66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36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39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5951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30/07/1441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31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10AA2B-7DA2-473E-82F2-CDA880DB6375}" type="datetimeFigureOut">
              <a:rPr lang="ar-IQ" smtClean="0"/>
              <a:t>30/07/1441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560880-79E0-4BD7-9A8F-4787C03F55D8}" type="slidenum">
              <a:rPr lang="ar-IQ" smtClean="0"/>
              <a:t>‹#›</a:t>
            </a:fld>
            <a:endParaRPr lang="ar-IQ"/>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1592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10AA2B-7DA2-473E-82F2-CDA880DB6375}" type="datetimeFigureOut">
              <a:rPr lang="ar-IQ" smtClean="0"/>
              <a:t>30/07/1441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F560880-79E0-4BD7-9A8F-4787C03F55D8}"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574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10AA2B-7DA2-473E-82F2-CDA880DB6375}" type="datetimeFigureOut">
              <a:rPr lang="ar-IQ" smtClean="0"/>
              <a:t>30/07/1441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F560880-79E0-4BD7-9A8F-4787C03F55D8}"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01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0AA2B-7DA2-473E-82F2-CDA880DB6375}" type="datetimeFigureOut">
              <a:rPr lang="ar-IQ" smtClean="0"/>
              <a:t>30/07/1441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35328837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0AA2B-7DA2-473E-82F2-CDA880DB6375}" type="datetimeFigureOut">
              <a:rPr lang="ar-IQ" smtClean="0"/>
              <a:t>30/07/1441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560880-79E0-4BD7-9A8F-4787C03F55D8}"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984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0AA2B-7DA2-473E-82F2-CDA880DB6375}" type="datetimeFigureOut">
              <a:rPr lang="ar-IQ" smtClean="0"/>
              <a:t>30/07/1441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419142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10AA2B-7DA2-473E-82F2-CDA880DB6375}" type="datetimeFigureOut">
              <a:rPr lang="ar-IQ" smtClean="0"/>
              <a:t>30/07/1441</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560880-79E0-4BD7-9A8F-4787C03F55D8}" type="slidenum">
              <a:rPr lang="ar-IQ" smtClean="0"/>
              <a:t>‹#›</a:t>
            </a:fld>
            <a:endParaRPr lang="ar-IQ"/>
          </a:p>
        </p:txBody>
      </p:sp>
    </p:spTree>
    <p:extLst>
      <p:ext uri="{BB962C8B-B14F-4D97-AF65-F5344CB8AC3E}">
        <p14:creationId xmlns:p14="http://schemas.microsoft.com/office/powerpoint/2010/main" val="29486683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859" y="872197"/>
            <a:ext cx="10628142" cy="2556804"/>
          </a:xfrm>
        </p:spPr>
        <p:txBody>
          <a:bodyPr>
            <a:normAutofit fontScale="90000"/>
          </a:bodyPr>
          <a:lstStyle/>
          <a:p>
            <a:pPr algn="ctr" rtl="0"/>
            <a:r>
              <a:rPr lang="en-US" sz="5400" dirty="0">
                <a:highlight>
                  <a:srgbClr val="FF0000"/>
                </a:highlight>
              </a:rPr>
              <a:t>Act I</a:t>
            </a:r>
            <a:br>
              <a:rPr lang="en-US" sz="5400" dirty="0">
                <a:highlight>
                  <a:srgbClr val="FF0000"/>
                </a:highlight>
              </a:rPr>
            </a:br>
            <a:r>
              <a:rPr lang="en-US" sz="5400" dirty="0">
                <a:highlight>
                  <a:srgbClr val="FF0000"/>
                </a:highlight>
              </a:rPr>
              <a:t>scene IV</a:t>
            </a:r>
            <a:br>
              <a:rPr lang="ar-IQ" sz="5400" b="1" i="1" dirty="0">
                <a:solidFill>
                  <a:srgbClr val="00B0F0"/>
                </a:solidFill>
                <a:highlight>
                  <a:srgbClr val="00FF00"/>
                </a:highlight>
              </a:rPr>
            </a:br>
            <a:endParaRPr lang="ar-IQ" sz="5400" dirty="0">
              <a:highlight>
                <a:srgbClr val="00FF00"/>
              </a:highlight>
            </a:endParaRPr>
          </a:p>
        </p:txBody>
      </p:sp>
      <p:sp>
        <p:nvSpPr>
          <p:cNvPr id="3" name="Subtitle 2"/>
          <p:cNvSpPr>
            <a:spLocks noGrp="1"/>
          </p:cNvSpPr>
          <p:nvPr>
            <p:ph type="body" idx="1"/>
          </p:nvPr>
        </p:nvSpPr>
        <p:spPr>
          <a:xfrm>
            <a:off x="1730326" y="3840480"/>
            <a:ext cx="8530092" cy="2039815"/>
          </a:xfrm>
        </p:spPr>
        <p:txBody>
          <a:bodyPr>
            <a:noAutofit/>
          </a:bodyPr>
          <a:lstStyle/>
          <a:p>
            <a:pPr algn="ctr" rtl="0"/>
            <a:r>
              <a:rPr lang="en-US" sz="2000" b="1" i="1" dirty="0">
                <a:solidFill>
                  <a:srgbClr val="FF0000"/>
                </a:solidFill>
              </a:rPr>
              <a:t>Amjed Lateef Jabbar</a:t>
            </a:r>
          </a:p>
          <a:p>
            <a:pPr algn="ctr" rtl="0"/>
            <a:r>
              <a:rPr lang="en-US" sz="2000" b="1" i="1" dirty="0">
                <a:solidFill>
                  <a:srgbClr val="FF0000"/>
                </a:solidFill>
              </a:rPr>
              <a:t>Ph.D. in English Literature</a:t>
            </a:r>
          </a:p>
          <a:p>
            <a:pPr algn="ctr" rtl="0"/>
            <a:r>
              <a:rPr lang="en-US" sz="2000" b="1" i="1" dirty="0">
                <a:solidFill>
                  <a:srgbClr val="FF0000"/>
                </a:solidFill>
              </a:rPr>
              <a:t>Google Classroom (Elizabethan Drama)</a:t>
            </a:r>
          </a:p>
          <a:p>
            <a:pPr algn="ctr" rtl="0"/>
            <a:r>
              <a:rPr lang="en-US" sz="2000" b="1" i="1" dirty="0">
                <a:solidFill>
                  <a:srgbClr val="FF0000"/>
                </a:solidFill>
              </a:rPr>
              <a:t>Class Code (</a:t>
            </a:r>
            <a:r>
              <a:rPr lang="en-US" sz="2000" dirty="0">
                <a:solidFill>
                  <a:srgbClr val="FF0000"/>
                </a:solidFill>
                <a:latin typeface="Google Sans Display"/>
              </a:rPr>
              <a:t>52zj6rj</a:t>
            </a:r>
            <a:r>
              <a:rPr lang="en-US" sz="2000" b="1" i="1" dirty="0">
                <a:solidFill>
                  <a:srgbClr val="FF0000"/>
                </a:solidFill>
              </a:rPr>
              <a:t>)</a:t>
            </a:r>
            <a:endParaRPr lang="ar-IQ" sz="2000" b="1" i="1" dirty="0">
              <a:solidFill>
                <a:srgbClr val="FF0000"/>
              </a:solidFill>
            </a:endParaRPr>
          </a:p>
        </p:txBody>
      </p:sp>
    </p:spTree>
    <p:extLst>
      <p:ext uri="{BB962C8B-B14F-4D97-AF65-F5344CB8AC3E}">
        <p14:creationId xmlns:p14="http://schemas.microsoft.com/office/powerpoint/2010/main" val="302753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BCAEB-C1CF-4150-AA5C-7BFA4BB22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76865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D2934-C2E1-4749-846A-A3DFFB70004E}"/>
              </a:ext>
            </a:extLst>
          </p:cNvPr>
          <p:cNvSpPr>
            <a:spLocks noGrp="1"/>
          </p:cNvSpPr>
          <p:nvPr>
            <p:ph idx="4294967295"/>
          </p:nvPr>
        </p:nvSpPr>
        <p:spPr>
          <a:xfrm>
            <a:off x="773722" y="1476375"/>
            <a:ext cx="10677380" cy="4600868"/>
          </a:xfrm>
        </p:spPr>
        <p:txBody>
          <a:bodyPr>
            <a:normAutofit/>
          </a:bodyPr>
          <a:lstStyle/>
          <a:p>
            <a:pPr marL="514350" indent="-514350" algn="just" rtl="0">
              <a:buAutoNum type="arabicPeriod"/>
            </a:pPr>
            <a:r>
              <a:rPr lang="en-US" dirty="0">
                <a:solidFill>
                  <a:srgbClr val="00B0F0"/>
                </a:solidFill>
                <a:latin typeface="Times New Roman" panose="02020603050405020304" pitchFamily="18" charset="0"/>
                <a:cs typeface="Times New Roman" panose="02020603050405020304" pitchFamily="18" charset="0"/>
              </a:rPr>
              <a:t>Horatio sees the spirit first and announces its presence  to the others. </a:t>
            </a:r>
          </a:p>
          <a:p>
            <a:pPr marL="514350" indent="-514350" algn="just" rtl="0">
              <a:buAutoNum type="arabicPeriod"/>
            </a:pPr>
            <a:r>
              <a:rPr lang="en-US" dirty="0">
                <a:solidFill>
                  <a:srgbClr val="00B0F0"/>
                </a:solidFill>
                <a:latin typeface="Times New Roman" panose="02020603050405020304" pitchFamily="18" charset="0"/>
                <a:cs typeface="Times New Roman" panose="02020603050405020304" pitchFamily="18" charset="0"/>
              </a:rPr>
              <a:t>Hamlet whispers a prayer, but he does not seem to fear any possible danger. He rushes forward impulsively to speak to the ghost, a figure he recognizes and calls, “King, father; royal Dane” (45).</a:t>
            </a:r>
          </a:p>
          <a:p>
            <a:pPr marL="514350" indent="-514350" algn="just" rtl="0">
              <a:buAutoNum type="arabicPeriod"/>
            </a:pPr>
            <a:r>
              <a:rPr lang="en-US" dirty="0">
                <a:solidFill>
                  <a:srgbClr val="00B0F0"/>
                </a:solidFill>
                <a:latin typeface="Times New Roman" panose="02020603050405020304" pitchFamily="18" charset="0"/>
                <a:cs typeface="Times New Roman" panose="02020603050405020304" pitchFamily="18" charset="0"/>
              </a:rPr>
              <a:t>In his speech with the ghost, Hamlet used powerful, mighty </a:t>
            </a:r>
            <a:r>
              <a:rPr lang="en-US" dirty="0">
                <a:solidFill>
                  <a:srgbClr val="FF0000"/>
                </a:solidFill>
                <a:latin typeface="Times New Roman" panose="02020603050405020304" pitchFamily="18" charset="0"/>
                <a:cs typeface="Times New Roman" panose="02020603050405020304" pitchFamily="18" charset="0"/>
              </a:rPr>
              <a:t>BLANK VERSE </a:t>
            </a:r>
            <a:r>
              <a:rPr lang="en-US" dirty="0">
                <a:solidFill>
                  <a:srgbClr val="00B0F0"/>
                </a:solidFill>
                <a:latin typeface="Times New Roman" panose="02020603050405020304" pitchFamily="18" charset="0"/>
                <a:cs typeface="Times New Roman" panose="02020603050405020304" pitchFamily="18" charset="0"/>
              </a:rPr>
              <a:t>(the style which was introduced to English drama by Marlowe, and then developed by Shakespeare).</a:t>
            </a:r>
          </a:p>
          <a:p>
            <a:pPr marL="514350" indent="-514350" algn="just" rtl="0">
              <a:buAutoNum type="arabicPeriod"/>
            </a:pPr>
            <a:r>
              <a:rPr lang="en-US" dirty="0">
                <a:solidFill>
                  <a:srgbClr val="00B0F0"/>
                </a:solidFill>
                <a:latin typeface="Times New Roman" panose="02020603050405020304" pitchFamily="18" charset="0"/>
                <a:cs typeface="Times New Roman" panose="02020603050405020304" pitchFamily="18" charset="0"/>
              </a:rPr>
              <a:t>Hamlet asked the ghost why is he leaving his grave and show them sights that the living cannot possibly understand?</a:t>
            </a:r>
            <a:endParaRPr lang="ar-IQ"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C2561E1-3CF5-4E0D-BA83-C6505C1B6895}"/>
              </a:ext>
            </a:extLst>
          </p:cNvPr>
          <p:cNvSpPr>
            <a:spLocks noGrp="1"/>
          </p:cNvSpPr>
          <p:nvPr>
            <p:ph type="title" idx="4294967295"/>
          </p:nvPr>
        </p:nvSpPr>
        <p:spPr>
          <a:xfrm>
            <a:off x="773722" y="660400"/>
            <a:ext cx="10578906" cy="815975"/>
          </a:xfrm>
        </p:spPr>
        <p:txBody>
          <a:bodyPr>
            <a:normAutofit/>
          </a:bodyPr>
          <a:lstStyle/>
          <a:p>
            <a:r>
              <a:rPr lang="en-US" dirty="0">
                <a:solidFill>
                  <a:srgbClr val="00B050"/>
                </a:solidFill>
              </a:rPr>
              <a:t>The spirit comes again!</a:t>
            </a:r>
            <a:endParaRPr lang="ar-IQ" dirty="0">
              <a:solidFill>
                <a:srgbClr val="00B050"/>
              </a:solidFill>
            </a:endParaRPr>
          </a:p>
        </p:txBody>
      </p:sp>
    </p:spTree>
    <p:extLst>
      <p:ext uri="{BB962C8B-B14F-4D97-AF65-F5344CB8AC3E}">
        <p14:creationId xmlns:p14="http://schemas.microsoft.com/office/powerpoint/2010/main" val="45409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868AA4-9A65-4D7F-AA45-D7025D5033A5}"/>
              </a:ext>
            </a:extLst>
          </p:cNvPr>
          <p:cNvSpPr>
            <a:spLocks noGrp="1"/>
          </p:cNvSpPr>
          <p:nvPr>
            <p:ph idx="4294967295"/>
          </p:nvPr>
        </p:nvSpPr>
        <p:spPr>
          <a:xfrm>
            <a:off x="731521" y="858129"/>
            <a:ext cx="10705514" cy="5345723"/>
          </a:xfrm>
        </p:spPr>
        <p:txBody>
          <a:bodyPr>
            <a:normAutofit/>
          </a:bodyPr>
          <a:lstStyle/>
          <a:p>
            <a:pPr marL="0" indent="0" algn="just" rtl="0">
              <a:buNone/>
            </a:pPr>
            <a:r>
              <a:rPr lang="en-US" sz="2800" dirty="0">
                <a:solidFill>
                  <a:srgbClr val="FF0000"/>
                </a:solidFill>
                <a:latin typeface="Times New Roman" panose="02020603050405020304" pitchFamily="18" charset="0"/>
                <a:cs typeface="Times New Roman" panose="02020603050405020304" pitchFamily="18" charset="0"/>
              </a:rPr>
              <a:t>The ghost beckons Hamlet to follow him. Hamlet decided to follow the ghost despite the possible dangers and in spite of the warnings and preventions from Horatio and Marcellus. The reasons behind this are:</a:t>
            </a:r>
          </a:p>
          <a:p>
            <a:pPr marL="0" indent="0" algn="just" rtl="0">
              <a:buNone/>
            </a:pPr>
            <a:endParaRPr lang="en-US" sz="2800" dirty="0">
              <a:solidFill>
                <a:srgbClr val="FF0000"/>
              </a:solidFill>
              <a:latin typeface="Times New Roman" panose="02020603050405020304" pitchFamily="18" charset="0"/>
              <a:cs typeface="Times New Roman" panose="02020603050405020304" pitchFamily="18" charset="0"/>
            </a:endParaRP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This may be the only chance he will ever have to connect with his father again. </a:t>
            </a: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The ghost may be able to answer Hamlet’s questions and put his mind at ease about his irritating feelings that something is horribly wrong.</a:t>
            </a: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Hamlet considers this ghost to be a part of his destiny; nothing will prevent him from following it.</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69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1CC33-25E4-4295-8BF8-4751868D6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65029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5A7C11-652C-43AE-9D9B-E15AEB536AC2}"/>
              </a:ext>
            </a:extLst>
          </p:cNvPr>
          <p:cNvSpPr>
            <a:spLocks noGrp="1"/>
          </p:cNvSpPr>
          <p:nvPr>
            <p:ph type="subTitle" idx="4294967295"/>
          </p:nvPr>
        </p:nvSpPr>
        <p:spPr>
          <a:xfrm>
            <a:off x="689317" y="970671"/>
            <a:ext cx="10705515" cy="5036234"/>
          </a:xfrm>
        </p:spPr>
        <p:txBody>
          <a:bodyPr>
            <a:normAutofit/>
          </a:bodyPr>
          <a:lstStyle/>
          <a:p>
            <a:pPr algn="just" rtl="0"/>
            <a:r>
              <a:rPr lang="en-US" sz="2800" dirty="0">
                <a:solidFill>
                  <a:srgbClr val="00B0F0"/>
                </a:solidFill>
              </a:rPr>
              <a:t>When Hamlet decided did not listen to the warnings of Horatio and Marcellus, they decided (at the end of this scene) to follow him. The reason behind this is:</a:t>
            </a:r>
          </a:p>
          <a:p>
            <a:pPr algn="just" rtl="0"/>
            <a:endParaRPr lang="en-US" sz="2800" dirty="0">
              <a:solidFill>
                <a:srgbClr val="00B0F0"/>
              </a:solidFill>
            </a:endParaRPr>
          </a:p>
          <a:p>
            <a:pPr algn="just" rtl="0"/>
            <a:r>
              <a:rPr lang="en-US" sz="2800" dirty="0"/>
              <a:t>The Vikings (</a:t>
            </a:r>
            <a:r>
              <a:rPr lang="en-US" sz="2800" dirty="0">
                <a:solidFill>
                  <a:srgbClr val="FF0000"/>
                </a:solidFill>
              </a:rPr>
              <a:t>historical allusion</a:t>
            </a:r>
            <a:r>
              <a:rPr lang="en-US" sz="2800" dirty="0"/>
              <a:t>),  from whom the  Danes descended, had a spirit of comradeship that these men seem to have inherited. No Viking would ever leave his lord to face danger and possible death alone. This deep-rooted understanding among the soldiers makes it impossible for the men to abandon Hamlet. They refuse to follow orders, preferring to stay close to the prince and protect him, if possible.</a:t>
            </a:r>
            <a:endParaRPr lang="ar-IQ" sz="2800" dirty="0"/>
          </a:p>
        </p:txBody>
      </p:sp>
    </p:spTree>
    <p:extLst>
      <p:ext uri="{BB962C8B-B14F-4D97-AF65-F5344CB8AC3E}">
        <p14:creationId xmlns:p14="http://schemas.microsoft.com/office/powerpoint/2010/main" val="189989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48563-4338-4157-90BC-4A64A4C74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250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5249" y="661182"/>
            <a:ext cx="10860259" cy="900918"/>
          </a:xfrm>
        </p:spPr>
        <p:txBody>
          <a:bodyPr>
            <a:normAutofit/>
          </a:bodyPr>
          <a:lstStyle/>
          <a:p>
            <a:pPr algn="ctr" rtl="0"/>
            <a:r>
              <a:rPr lang="en-US" dirty="0">
                <a:highlight>
                  <a:srgbClr val="00FF00"/>
                </a:highlight>
              </a:rPr>
              <a:t>SYNOPSIS</a:t>
            </a:r>
            <a:endParaRPr lang="ar-IQ" dirty="0">
              <a:highlight>
                <a:srgbClr val="00FF00"/>
              </a:highlight>
            </a:endParaRPr>
          </a:p>
        </p:txBody>
      </p:sp>
      <p:sp>
        <p:nvSpPr>
          <p:cNvPr id="3" name="Content Placeholder 2"/>
          <p:cNvSpPr>
            <a:spLocks noGrp="1"/>
          </p:cNvSpPr>
          <p:nvPr>
            <p:ph idx="4294967295"/>
          </p:nvPr>
        </p:nvSpPr>
        <p:spPr>
          <a:xfrm>
            <a:off x="787792" y="1687513"/>
            <a:ext cx="10508566" cy="4192587"/>
          </a:xfrm>
        </p:spPr>
        <p:txBody>
          <a:bodyPr>
            <a:normAutofit/>
          </a:bodyPr>
          <a:lstStyle/>
          <a:p>
            <a:pPr marL="0" indent="0" algn="just" rtl="0">
              <a:buNone/>
            </a:pPr>
            <a:r>
              <a:rPr lang="en-US" sz="2800" dirty="0">
                <a:latin typeface="Times New Roman" panose="02020603050405020304" pitchFamily="18" charset="0"/>
                <a:cs typeface="Times New Roman" panose="02020603050405020304" pitchFamily="18" charset="0"/>
              </a:rPr>
              <a:t>Hamlet waits on the castle battlements for the ghost to appear. As Claudius’s court drinks merrily within the castle, the ghost of the dead king reappears and beckons Hamlet to follow him. Hamlet does so, despite the objections of Horatio and Marcellus.</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93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CDF44D-C07F-4B60-AE6F-3506EF36CA15}"/>
              </a:ext>
            </a:extLst>
          </p:cNvPr>
          <p:cNvSpPr>
            <a:spLocks noGrp="1"/>
          </p:cNvSpPr>
          <p:nvPr>
            <p:ph type="ctrTitle" idx="4294967295"/>
          </p:nvPr>
        </p:nvSpPr>
        <p:spPr>
          <a:xfrm>
            <a:off x="633047" y="745588"/>
            <a:ext cx="10916528" cy="942535"/>
          </a:xfrm>
        </p:spPr>
        <p:txBody>
          <a:bodyPr>
            <a:normAutofit/>
          </a:bodyPr>
          <a:lstStyle/>
          <a:p>
            <a:endParaRPr lang="ar-IQ" dirty="0">
              <a:solidFill>
                <a:srgbClr val="00B0F0"/>
              </a:solidFill>
            </a:endParaRPr>
          </a:p>
        </p:txBody>
      </p:sp>
      <p:pic>
        <p:nvPicPr>
          <p:cNvPr id="9" name="Picture 8">
            <a:extLst>
              <a:ext uri="{FF2B5EF4-FFF2-40B4-BE49-F238E27FC236}">
                <a16:creationId xmlns:a16="http://schemas.microsoft.com/office/drawing/2014/main" id="{C18E1536-1081-4C3F-8D0B-7B5F867D3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1601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0FA1-018A-442D-BACC-192C5A32BBD4}"/>
              </a:ext>
            </a:extLst>
          </p:cNvPr>
          <p:cNvSpPr>
            <a:spLocks noGrp="1"/>
          </p:cNvSpPr>
          <p:nvPr>
            <p:ph type="title" idx="4294967295"/>
          </p:nvPr>
        </p:nvSpPr>
        <p:spPr>
          <a:xfrm>
            <a:off x="2012950" y="703385"/>
            <a:ext cx="7468675" cy="647578"/>
          </a:xfrm>
        </p:spPr>
        <p:txBody>
          <a:bodyPr>
            <a:normAutofit fontScale="90000"/>
          </a:bodyPr>
          <a:lstStyle/>
          <a:p>
            <a:pPr algn="ctr" rtl="0"/>
            <a:r>
              <a:rPr lang="en-US" dirty="0">
                <a:solidFill>
                  <a:srgbClr val="00B050"/>
                </a:solidFill>
              </a:rPr>
              <a:t>TIPS FOR ANALYSIS</a:t>
            </a:r>
            <a:endParaRPr lang="ar-IQ" dirty="0">
              <a:solidFill>
                <a:srgbClr val="00B050"/>
              </a:solidFill>
            </a:endParaRPr>
          </a:p>
        </p:txBody>
      </p:sp>
      <p:sp>
        <p:nvSpPr>
          <p:cNvPr id="3" name="Content Placeholder 2">
            <a:extLst>
              <a:ext uri="{FF2B5EF4-FFF2-40B4-BE49-F238E27FC236}">
                <a16:creationId xmlns:a16="http://schemas.microsoft.com/office/drawing/2014/main" id="{51698753-E493-4F6F-98F7-66BC5D0FCA2B}"/>
              </a:ext>
            </a:extLst>
          </p:cNvPr>
          <p:cNvSpPr>
            <a:spLocks noGrp="1"/>
          </p:cNvSpPr>
          <p:nvPr>
            <p:ph idx="4294967295"/>
          </p:nvPr>
        </p:nvSpPr>
        <p:spPr>
          <a:xfrm>
            <a:off x="731520" y="1350963"/>
            <a:ext cx="10705514" cy="4529137"/>
          </a:xfrm>
        </p:spPr>
        <p:txBody>
          <a:bodyPr>
            <a:normAutofit lnSpcReduction="10000"/>
          </a:bodyPr>
          <a:lstStyle/>
          <a:p>
            <a:pPr algn="just" rtl="0">
              <a:buFontTx/>
              <a:buChar char="-"/>
            </a:pPr>
            <a:r>
              <a:rPr lang="en-US" sz="2800" dirty="0"/>
              <a:t>The action in this scene returns to the cold battlements. Again, (as the contrast between scenes 1 &amp; 2), Shakespeare contrasts neighboring scenes sharply, moving from a domestic scene to a military watch.</a:t>
            </a:r>
          </a:p>
          <a:p>
            <a:pPr algn="just" rtl="0">
              <a:buFontTx/>
              <a:buChar char="-"/>
            </a:pPr>
            <a:endParaRPr lang="en-US" sz="2800" dirty="0"/>
          </a:p>
          <a:p>
            <a:pPr algn="just" rtl="0">
              <a:buFontTx/>
              <a:buChar char="-"/>
            </a:pPr>
            <a:r>
              <a:rPr lang="en-US" sz="2800" dirty="0"/>
              <a:t>The lateness of the hour and the cold make an anticipation that the ghost is uncomfortable and his message is more urgent. </a:t>
            </a:r>
          </a:p>
          <a:p>
            <a:pPr algn="just" rtl="0">
              <a:buFontTx/>
              <a:buChar char="-"/>
            </a:pPr>
            <a:endParaRPr lang="en-US" sz="2800" dirty="0"/>
          </a:p>
          <a:p>
            <a:pPr marL="0" indent="0" algn="just" rtl="0">
              <a:buNone/>
            </a:pPr>
            <a:r>
              <a:rPr lang="en-US" sz="2800" dirty="0"/>
              <a:t>- The mood is one of nervous anticipation as Hamlet, Horatio, and Marcellus wait for the appearance of the ghost.</a:t>
            </a:r>
          </a:p>
          <a:p>
            <a:pPr marL="0" indent="0" algn="just" rtl="0">
              <a:buNone/>
            </a:pPr>
            <a:endParaRPr lang="en-US" sz="2800" dirty="0">
              <a:latin typeface="Times New Roman" panose="02020603050405020304" pitchFamily="18" charset="0"/>
              <a:cs typeface="Times New Roman" panose="02020603050405020304" pitchFamily="18" charset="0"/>
            </a:endParaRPr>
          </a:p>
          <a:p>
            <a:pPr marL="0" indent="0" algn="just" rtl="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37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5589" y="745588"/>
            <a:ext cx="10677378" cy="5247249"/>
          </a:xfrm>
        </p:spPr>
        <p:txBody>
          <a:bodyPr>
            <a:normAutofit lnSpcReduction="10000"/>
          </a:bodyPr>
          <a:lstStyle/>
          <a:p>
            <a:pPr marL="0" indent="0" algn="just" rtl="0">
              <a:buNone/>
            </a:pPr>
            <a:r>
              <a:rPr lang="en-US" sz="2800" dirty="0">
                <a:solidFill>
                  <a:srgbClr val="00B0F0"/>
                </a:solidFill>
              </a:rPr>
              <a:t>At the beginning of this scene, there is an exchange in speech between Horatio and Marcellus. The functions of this exchange are:</a:t>
            </a:r>
          </a:p>
          <a:p>
            <a:pPr marL="0" indent="0" algn="just" rtl="0">
              <a:buNone/>
            </a:pPr>
            <a:endParaRPr lang="en-US" sz="2800" dirty="0"/>
          </a:p>
          <a:p>
            <a:pPr marL="0" indent="0" algn="just" rtl="0">
              <a:buNone/>
            </a:pPr>
            <a:r>
              <a:rPr lang="en-US" sz="2800" dirty="0">
                <a:solidFill>
                  <a:schemeClr val="accent1">
                    <a:lumMod val="75000"/>
                  </a:schemeClr>
                </a:solidFill>
              </a:rPr>
              <a:t>1.</a:t>
            </a:r>
            <a:r>
              <a:rPr lang="en-US" sz="2800" dirty="0"/>
              <a:t> to set a specific tone or mood.</a:t>
            </a:r>
          </a:p>
          <a:p>
            <a:pPr marL="514350" indent="-514350" algn="just" rtl="0">
              <a:buAutoNum type="arabicPeriod"/>
            </a:pPr>
            <a:endParaRPr lang="en-US" sz="2800" dirty="0"/>
          </a:p>
          <a:p>
            <a:pPr marL="0" indent="0" algn="just" rtl="0">
              <a:buNone/>
            </a:pPr>
            <a:r>
              <a:rPr lang="en-US" sz="2800" dirty="0">
                <a:solidFill>
                  <a:schemeClr val="accent1">
                    <a:lumMod val="75000"/>
                  </a:schemeClr>
                </a:solidFill>
              </a:rPr>
              <a:t>2.</a:t>
            </a:r>
            <a:r>
              <a:rPr lang="en-US" sz="2800" dirty="0"/>
              <a:t> to describe what is happening on stage without the use of stage directions. </a:t>
            </a:r>
          </a:p>
          <a:p>
            <a:pPr marL="0" indent="0" algn="just" rtl="0">
              <a:buNone/>
            </a:pPr>
            <a:endParaRPr lang="en-US" sz="2800" dirty="0"/>
          </a:p>
          <a:p>
            <a:pPr marL="0" indent="0" algn="just" rtl="0">
              <a:buNone/>
            </a:pPr>
            <a:r>
              <a:rPr lang="en-US" sz="2800" dirty="0">
                <a:solidFill>
                  <a:schemeClr val="accent1">
                    <a:lumMod val="75000"/>
                  </a:schemeClr>
                </a:solidFill>
              </a:rPr>
              <a:t>3.</a:t>
            </a:r>
            <a:r>
              <a:rPr lang="en-US" sz="2800" dirty="0"/>
              <a:t> so, now the audience knows that the time is late at night, that the place is cold, and that the men are anxious. </a:t>
            </a:r>
            <a:endParaRPr lang="ar-IQ" sz="2800" dirty="0"/>
          </a:p>
        </p:txBody>
      </p:sp>
    </p:spTree>
    <p:extLst>
      <p:ext uri="{BB962C8B-B14F-4D97-AF65-F5344CB8AC3E}">
        <p14:creationId xmlns:p14="http://schemas.microsoft.com/office/powerpoint/2010/main" val="333405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4325" y="309563"/>
            <a:ext cx="10607675" cy="1490662"/>
          </a:xfrm>
        </p:spPr>
        <p:txBody>
          <a:bodyPr>
            <a:normAutofit/>
          </a:bodyPr>
          <a:lstStyle/>
          <a:p>
            <a:pPr algn="ctr"/>
            <a:r>
              <a:rPr lang="en-US" sz="4400" dirty="0">
                <a:highlight>
                  <a:srgbClr val="00FF00"/>
                </a:highlight>
              </a:rPr>
              <a:t> </a:t>
            </a:r>
            <a:endParaRPr lang="ar-IQ" sz="4400" dirty="0">
              <a:highlight>
                <a:srgbClr val="00FF00"/>
              </a:highlight>
            </a:endParaRPr>
          </a:p>
        </p:txBody>
      </p:sp>
      <p:sp>
        <p:nvSpPr>
          <p:cNvPr id="3" name="Content Placeholder 2"/>
          <p:cNvSpPr>
            <a:spLocks noGrp="1"/>
          </p:cNvSpPr>
          <p:nvPr>
            <p:ph idx="4294967295"/>
          </p:nvPr>
        </p:nvSpPr>
        <p:spPr>
          <a:xfrm>
            <a:off x="872196" y="942975"/>
            <a:ext cx="10466363" cy="5049838"/>
          </a:xfrm>
        </p:spPr>
        <p:txBody>
          <a:bodyPr>
            <a:normAutofit/>
          </a:bodyPr>
          <a:lstStyle/>
          <a:p>
            <a:pPr marL="0" indent="0" algn="just" rtl="0">
              <a:buNone/>
            </a:pPr>
            <a:r>
              <a:rPr lang="en-US" sz="2800" dirty="0">
                <a:solidFill>
                  <a:srgbClr val="00B050"/>
                </a:solidFill>
                <a:latin typeface="Times New Roman" panose="02020603050405020304" pitchFamily="18" charset="0"/>
                <a:cs typeface="Times New Roman" panose="02020603050405020304" pitchFamily="18" charset="0"/>
              </a:rPr>
              <a:t>--- In the middle of the speech exchange between Horatio &amp; Marcellus, the characters and the audience hear the sound of canon:</a:t>
            </a:r>
          </a:p>
          <a:p>
            <a:pPr marL="0" indent="0" algn="just" rtl="0">
              <a:buNone/>
            </a:pPr>
            <a:endParaRPr lang="en-US" sz="2800" dirty="0">
              <a:latin typeface="Times New Roman" panose="02020603050405020304" pitchFamily="18" charset="0"/>
              <a:cs typeface="Times New Roman" panose="02020603050405020304" pitchFamily="18" charset="0"/>
            </a:endParaRPr>
          </a:p>
          <a:p>
            <a:pPr marL="0" indent="0" algn="just" rtl="0">
              <a:buNone/>
            </a:pPr>
            <a:r>
              <a:rPr lang="en-US" sz="2800" dirty="0">
                <a:latin typeface="Times New Roman" panose="02020603050405020304" pitchFamily="18" charset="0"/>
                <a:cs typeface="Times New Roman" panose="02020603050405020304" pitchFamily="18" charset="0"/>
              </a:rPr>
              <a:t>--- This cannon does not signal danger; the artillery sound is merely the signal for the court to gather for drinking and partying. We develop an idea of the luxurious excesses of Claudius’s court, although Hamlet remarks that excessive drinking is a stereotypical trait of the Danes.</a:t>
            </a:r>
          </a:p>
          <a:p>
            <a:pPr marL="0" indent="0" algn="just" rtl="0">
              <a:buNone/>
            </a:pP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26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1063" y="568325"/>
            <a:ext cx="8770937" cy="1560513"/>
          </a:xfrm>
        </p:spPr>
        <p:txBody>
          <a:bodyPr>
            <a:normAutofit/>
          </a:bodyPr>
          <a:lstStyle/>
          <a:p>
            <a:br>
              <a:rPr lang="en-US" dirty="0"/>
            </a:br>
            <a:endParaRPr lang="ar-IQ" dirty="0"/>
          </a:p>
        </p:txBody>
      </p:sp>
      <p:sp>
        <p:nvSpPr>
          <p:cNvPr id="3" name="Content Placeholder 2"/>
          <p:cNvSpPr>
            <a:spLocks noGrp="1"/>
          </p:cNvSpPr>
          <p:nvPr>
            <p:ph idx="4294967295"/>
          </p:nvPr>
        </p:nvSpPr>
        <p:spPr>
          <a:xfrm>
            <a:off x="675249" y="675249"/>
            <a:ext cx="10803988" cy="5458265"/>
          </a:xfrm>
        </p:spPr>
        <p:txBody>
          <a:bodyPr>
            <a:noAutofit/>
          </a:bodyPr>
          <a:lstStyle/>
          <a:p>
            <a:pPr marL="0" indent="0" algn="just" rtl="0">
              <a:buNone/>
            </a:pPr>
            <a:r>
              <a:rPr lang="en-US" dirty="0">
                <a:latin typeface="Times New Roman" panose="02020603050405020304" pitchFamily="18" charset="0"/>
                <a:cs typeface="Times New Roman" panose="02020603050405020304" pitchFamily="18" charset="0"/>
              </a:rPr>
              <a:t>      </a:t>
            </a:r>
            <a:r>
              <a:rPr lang="en-US" dirty="0">
                <a:solidFill>
                  <a:srgbClr val="00B0F0"/>
                </a:solidFill>
                <a:latin typeface="Times New Roman" panose="02020603050405020304" pitchFamily="18" charset="0"/>
                <a:cs typeface="Times New Roman" panose="02020603050405020304" pitchFamily="18" charset="0"/>
              </a:rPr>
              <a:t>This act of heavy drinking while in party, and Claudius’s actions in this scene tell us the following:</a:t>
            </a:r>
          </a:p>
          <a:p>
            <a:pPr marL="0" indent="0" algn="just" rtl="0">
              <a:buNone/>
            </a:pPr>
            <a:endParaRPr lang="en-US" dirty="0">
              <a:solidFill>
                <a:srgbClr val="00B0F0"/>
              </a:solidFill>
              <a:latin typeface="Times New Roman" panose="02020603050405020304" pitchFamily="18" charset="0"/>
              <a:cs typeface="Times New Roman" panose="02020603050405020304" pitchFamily="18" charset="0"/>
            </a:endParaRPr>
          </a:p>
          <a:p>
            <a:pPr marL="514350" indent="-514350" algn="just" rtl="0">
              <a:buAutoNum type="arabicPeriod"/>
            </a:pPr>
            <a:r>
              <a:rPr lang="en-US" dirty="0">
                <a:latin typeface="Times New Roman" panose="02020603050405020304" pitchFamily="18" charset="0"/>
                <a:cs typeface="Times New Roman" panose="02020603050405020304" pitchFamily="18" charset="0"/>
              </a:rPr>
              <a:t>This act of the Danes is a reference (</a:t>
            </a:r>
            <a:r>
              <a:rPr lang="en-US" dirty="0">
                <a:solidFill>
                  <a:srgbClr val="FF0000"/>
                </a:solidFill>
                <a:latin typeface="Times New Roman" panose="02020603050405020304" pitchFamily="18" charset="0"/>
                <a:cs typeface="Times New Roman" panose="02020603050405020304" pitchFamily="18" charset="0"/>
              </a:rPr>
              <a:t>historical allusion</a:t>
            </a:r>
            <a:r>
              <a:rPr lang="en-US" dirty="0">
                <a:latin typeface="Times New Roman" panose="02020603050405020304" pitchFamily="18" charset="0"/>
                <a:cs typeface="Times New Roman" panose="02020603050405020304" pitchFamily="18" charset="0"/>
              </a:rPr>
              <a:t>) to the Vikings, and also a reference (</a:t>
            </a:r>
            <a:r>
              <a:rPr lang="en-US" dirty="0">
                <a:solidFill>
                  <a:srgbClr val="FF0000"/>
                </a:solidFill>
                <a:latin typeface="Times New Roman" panose="02020603050405020304" pitchFamily="18" charset="0"/>
                <a:cs typeface="Times New Roman" panose="02020603050405020304" pitchFamily="18" charset="0"/>
              </a:rPr>
              <a:t>literary allusion</a:t>
            </a:r>
            <a:r>
              <a:rPr lang="en-US" dirty="0">
                <a:latin typeface="Times New Roman" panose="02020603050405020304" pitchFamily="18" charset="0"/>
                <a:cs typeface="Times New Roman" panose="02020603050405020304" pitchFamily="18" charset="0"/>
              </a:rPr>
              <a:t>) to the Old English poem (Beowulf) and the concepts of the </a:t>
            </a:r>
            <a:r>
              <a:rPr lang="en-US" dirty="0">
                <a:solidFill>
                  <a:srgbClr val="FF0000"/>
                </a:solidFill>
                <a:latin typeface="Times New Roman" panose="02020603050405020304" pitchFamily="18" charset="0"/>
                <a:cs typeface="Times New Roman" panose="02020603050405020304" pitchFamily="18" charset="0"/>
              </a:rPr>
              <a:t>COMRADES</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MEADHALL</a:t>
            </a:r>
            <a:r>
              <a:rPr lang="en-US" dirty="0">
                <a:latin typeface="Times New Roman" panose="02020603050405020304" pitchFamily="18" charset="0"/>
                <a:cs typeface="Times New Roman" panose="02020603050405020304" pitchFamily="18" charset="0"/>
              </a:rPr>
              <a:t>.</a:t>
            </a:r>
          </a:p>
          <a:p>
            <a:pPr marL="514350" indent="-514350" algn="just" rtl="0">
              <a:buAutoNum type="arabicPeriod"/>
            </a:pPr>
            <a:endParaRPr lang="en-US" dirty="0">
              <a:latin typeface="Times New Roman" panose="02020603050405020304" pitchFamily="18" charset="0"/>
              <a:cs typeface="Times New Roman" panose="02020603050405020304" pitchFamily="18" charset="0"/>
            </a:endParaRPr>
          </a:p>
          <a:p>
            <a:pPr marL="514350" indent="-514350" algn="just" rtl="0">
              <a:buAutoNum type="arabicPeriod"/>
            </a:pPr>
            <a:r>
              <a:rPr lang="en-US" dirty="0">
                <a:latin typeface="Times New Roman" panose="02020603050405020304" pitchFamily="18" charset="0"/>
                <a:cs typeface="Times New Roman" panose="02020603050405020304" pitchFamily="18" charset="0"/>
              </a:rPr>
              <a:t>It adds to Hamlet’s anger and despair of his uncle’s happiness and festivity in spite of the very recent death of his brother the king.</a:t>
            </a:r>
          </a:p>
          <a:p>
            <a:pPr marL="514350" indent="-514350" algn="just" rtl="0">
              <a:buAutoNum type="arabicPeriod"/>
            </a:pPr>
            <a:endParaRPr lang="en-US" dirty="0">
              <a:latin typeface="Times New Roman" panose="02020603050405020304" pitchFamily="18" charset="0"/>
              <a:cs typeface="Times New Roman" panose="02020603050405020304" pitchFamily="18" charset="0"/>
            </a:endParaRPr>
          </a:p>
          <a:p>
            <a:pPr marL="514350" indent="-514350" algn="just" rtl="0">
              <a:buAutoNum type="arabicPeriod"/>
            </a:pPr>
            <a:r>
              <a:rPr lang="en-US" dirty="0">
                <a:latin typeface="Times New Roman" panose="02020603050405020304" pitchFamily="18" charset="0"/>
                <a:cs typeface="Times New Roman" panose="02020603050405020304" pitchFamily="18" charset="0"/>
              </a:rPr>
              <a:t>Hamlet disgusts such activities generally because he thinks that they deteriorate the reputation even of good characters.</a:t>
            </a:r>
            <a:endParaRPr lang="ar-IQ"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ADBBF547-6A09-410F-9C2F-B80429B1CDA3}"/>
              </a:ext>
            </a:extLst>
          </p:cNvPr>
          <p:cNvSpPr/>
          <p:nvPr/>
        </p:nvSpPr>
        <p:spPr>
          <a:xfrm>
            <a:off x="712763" y="675249"/>
            <a:ext cx="365760" cy="379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02758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E3601-68F4-4BDD-9C59-D46C0BD423BA}"/>
              </a:ext>
            </a:extLst>
          </p:cNvPr>
          <p:cNvSpPr>
            <a:spLocks noGrp="1"/>
          </p:cNvSpPr>
          <p:nvPr>
            <p:ph idx="4294967295"/>
          </p:nvPr>
        </p:nvSpPr>
        <p:spPr>
          <a:xfrm>
            <a:off x="773724" y="829995"/>
            <a:ext cx="10621108" cy="5289452"/>
          </a:xfrm>
        </p:spPr>
        <p:txBody>
          <a:bodyPr>
            <a:normAutofit fontScale="77500" lnSpcReduction="20000"/>
          </a:bodyPr>
          <a:lstStyle/>
          <a:p>
            <a:pPr algn="just" rtl="0">
              <a:lnSpc>
                <a:spcPct val="150000"/>
              </a:lnSpc>
            </a:pPr>
            <a:r>
              <a:rPr lang="en-US" sz="2800" dirty="0">
                <a:latin typeface="Times New Roman" panose="02020603050405020304" pitchFamily="18" charset="0"/>
                <a:cs typeface="Times New Roman" panose="02020603050405020304" pitchFamily="18" charset="0"/>
              </a:rPr>
              <a:t>In the middle of this scene, Hamlet left the main event and action, and he started to contemplate about the nature of goodness. In literature, this device is called (</a:t>
            </a:r>
            <a:r>
              <a:rPr lang="en-US" sz="2800" dirty="0">
                <a:solidFill>
                  <a:srgbClr val="FF0000"/>
                </a:solidFill>
                <a:latin typeface="Times New Roman" panose="02020603050405020304" pitchFamily="18" charset="0"/>
                <a:cs typeface="Times New Roman" panose="02020603050405020304" pitchFamily="18" charset="0"/>
              </a:rPr>
              <a:t>DIGRESSION</a:t>
            </a:r>
            <a:r>
              <a:rPr lang="en-US" sz="2800" dirty="0">
                <a:latin typeface="Times New Roman" panose="02020603050405020304" pitchFamily="18" charset="0"/>
                <a:cs typeface="Times New Roman" panose="02020603050405020304" pitchFamily="18" charset="0"/>
              </a:rPr>
              <a:t>).</a:t>
            </a:r>
          </a:p>
          <a:p>
            <a:pPr algn="just" rtl="0">
              <a:lnSpc>
                <a:spcPct val="150000"/>
              </a:lnSpc>
            </a:pPr>
            <a:r>
              <a:rPr lang="en-US" sz="2800" dirty="0">
                <a:latin typeface="Times New Roman" panose="02020603050405020304" pitchFamily="18" charset="0"/>
                <a:cs typeface="Times New Roman" panose="02020603050405020304" pitchFamily="18" charset="0"/>
              </a:rPr>
              <a:t>While reading a play, a reader comes across several sudden interruptions in the main action of the play, which: </a:t>
            </a:r>
            <a:r>
              <a:rPr lang="en-US" sz="2800" dirty="0">
                <a:solidFill>
                  <a:srgbClr val="FF0000"/>
                </a:solidFill>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provides him background information, </a:t>
            </a:r>
            <a:r>
              <a:rPr lang="en-US" sz="2800" dirty="0">
                <a:solidFill>
                  <a:srgbClr val="FF0000"/>
                </a:solidFill>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establish his interest, </a:t>
            </a:r>
            <a:r>
              <a:rPr lang="en-US" sz="2800" dirty="0">
                <a:solidFill>
                  <a:srgbClr val="FF0000"/>
                </a:solidFill>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describes a character’s motivation, and </a:t>
            </a:r>
            <a:r>
              <a:rPr lang="en-US" sz="2800" dirty="0">
                <a:solidFill>
                  <a:srgbClr val="FF0000"/>
                </a:solidFill>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builds suspense. These interruptions are called “digressions.” A digression is a stylistic device playwrights employ to create a temporary departure from the main subject of the scene, to focus on apparently unrelated topics, explaining background details. However, after this temporary shift, dramatists return to the main topic at the end of the event.  </a:t>
            </a:r>
          </a:p>
        </p:txBody>
      </p:sp>
    </p:spTree>
    <p:extLst>
      <p:ext uri="{BB962C8B-B14F-4D97-AF65-F5344CB8AC3E}">
        <p14:creationId xmlns:p14="http://schemas.microsoft.com/office/powerpoint/2010/main" val="337337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FEA68-B580-4E1A-A6B9-A3DC620E824B}"/>
              </a:ext>
            </a:extLst>
          </p:cNvPr>
          <p:cNvSpPr>
            <a:spLocks noGrp="1"/>
          </p:cNvSpPr>
          <p:nvPr>
            <p:ph idx="4294967295"/>
          </p:nvPr>
        </p:nvSpPr>
        <p:spPr>
          <a:xfrm>
            <a:off x="759655" y="900332"/>
            <a:ext cx="10747717" cy="5121056"/>
          </a:xfrm>
        </p:spPr>
        <p:txBody>
          <a:bodyPr>
            <a:normAutofit fontScale="92500"/>
          </a:bodyPr>
          <a:lstStyle/>
          <a:p>
            <a:pPr algn="just" rtl="0"/>
            <a:r>
              <a:rPr lang="en-US" sz="2800" dirty="0">
                <a:solidFill>
                  <a:srgbClr val="00B050"/>
                </a:solidFill>
                <a:latin typeface="Times New Roman" panose="02020603050405020304" pitchFamily="18" charset="0"/>
                <a:cs typeface="Times New Roman" panose="02020603050405020304" pitchFamily="18" charset="0"/>
              </a:rPr>
              <a:t>This digression here in Act I, Scene IV, serves the following aims:</a:t>
            </a:r>
          </a:p>
          <a:p>
            <a:pPr algn="just" rtl="0"/>
            <a:endParaRPr lang="en-US" sz="2800" dirty="0">
              <a:solidFill>
                <a:srgbClr val="00B050"/>
              </a:solidFill>
              <a:latin typeface="Times New Roman" panose="02020603050405020304" pitchFamily="18" charset="0"/>
              <a:cs typeface="Times New Roman" panose="02020603050405020304" pitchFamily="18" charset="0"/>
            </a:endParaRP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It leads Hamlet to wonder about the nature of man and why some particular fault or another can destroy or corrupt an otherwise good person. </a:t>
            </a:r>
          </a:p>
          <a:p>
            <a:pPr marL="514350" indent="-514350" algn="just" rtl="0">
              <a:buAutoNum type="arabicPeriod"/>
            </a:pPr>
            <a:endParaRPr lang="en-US" sz="2800" dirty="0">
              <a:latin typeface="Times New Roman" panose="02020603050405020304" pitchFamily="18" charset="0"/>
              <a:cs typeface="Times New Roman" panose="02020603050405020304" pitchFamily="18" charset="0"/>
            </a:endParaRP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Hamlet seeks  truth, and these kinds of thoughts reveal his tendency to infer conclusions from his observations. </a:t>
            </a:r>
          </a:p>
          <a:p>
            <a:pPr marL="514350" indent="-514350" algn="just" rtl="0">
              <a:buAutoNum type="arabicPeriod"/>
            </a:pPr>
            <a:endParaRPr lang="en-US" sz="2800" dirty="0">
              <a:latin typeface="Times New Roman" panose="02020603050405020304" pitchFamily="18" charset="0"/>
              <a:cs typeface="Times New Roman" panose="02020603050405020304" pitchFamily="18" charset="0"/>
            </a:endParaRP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It also tells us that Hamlet frequently moves from the specific to the general.</a:t>
            </a:r>
          </a:p>
        </p:txBody>
      </p:sp>
    </p:spTree>
    <p:extLst>
      <p:ext uri="{BB962C8B-B14F-4D97-AF65-F5344CB8AC3E}">
        <p14:creationId xmlns:p14="http://schemas.microsoft.com/office/powerpoint/2010/main" val="40069655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2465</TotalTime>
  <Words>995</Words>
  <Application>Microsoft Office PowerPoint</Application>
  <PresentationFormat>Widescreen</PresentationFormat>
  <Paragraphs>60</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Google Sans Display</vt:lpstr>
      <vt:lpstr>Times New Roman</vt:lpstr>
      <vt:lpstr>Organic</vt:lpstr>
      <vt:lpstr>Act I scene IV </vt:lpstr>
      <vt:lpstr>SYNOPSIS</vt:lpstr>
      <vt:lpstr>PowerPoint Presentation</vt:lpstr>
      <vt:lpstr>TIPS FOR ANALYSIS</vt:lpstr>
      <vt:lpstr>PowerPoint Presentation</vt:lpstr>
      <vt:lpstr> </vt:lpstr>
      <vt:lpstr> </vt:lpstr>
      <vt:lpstr>PowerPoint Presentation</vt:lpstr>
      <vt:lpstr>PowerPoint Presentation</vt:lpstr>
      <vt:lpstr>PowerPoint Presentation</vt:lpstr>
      <vt:lpstr>The spirit comes again!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dc:title>
  <dc:creator>amjed duleimy</dc:creator>
  <cp:lastModifiedBy>Lenovo</cp:lastModifiedBy>
  <cp:revision>76</cp:revision>
  <dcterms:created xsi:type="dcterms:W3CDTF">2014-02-18T16:09:59Z</dcterms:created>
  <dcterms:modified xsi:type="dcterms:W3CDTF">2020-03-24T14:09:28Z</dcterms:modified>
</cp:coreProperties>
</file>