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741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695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4467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283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9275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8911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6874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4674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6192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4213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272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26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853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973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857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78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74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E93D608-3B68-4E3F-A374-C1F45515165D}" type="datetimeFigureOut">
              <a:rPr lang="ar-IQ" smtClean="0"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DAA2-A249-4EB0-B098-690556FDFB1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999172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447800"/>
            <a:ext cx="8824913" cy="3328988"/>
          </a:xfrm>
        </p:spPr>
        <p:txBody>
          <a:bodyPr>
            <a:normAutofit/>
          </a:bodyPr>
          <a:lstStyle/>
          <a:p>
            <a:pPr algn="ctr" rtl="0"/>
            <a:r>
              <a:rPr lang="en-US" sz="5400" dirty="0" smtClean="0">
                <a:solidFill>
                  <a:srgbClr val="FF0000"/>
                </a:solidFill>
              </a:rPr>
              <a:t>HENRY HOWARD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 (Earl of Surrey)</a:t>
            </a:r>
            <a:endParaRPr lang="ar-IQ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6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0" y="1955656"/>
            <a:ext cx="8947150" cy="4195762"/>
          </a:xfrm>
        </p:spPr>
        <p:txBody>
          <a:bodyPr/>
          <a:lstStyle/>
          <a:p>
            <a:pPr algn="l" rtl="0"/>
            <a:r>
              <a:rPr lang="en-US" dirty="0"/>
              <a:t>5. hyperbaton(SOV</a:t>
            </a:r>
            <a:r>
              <a:rPr lang="en-US" dirty="0" smtClean="0"/>
              <a:t>).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6. anastrophe </a:t>
            </a:r>
            <a:r>
              <a:rPr lang="en-US" dirty="0" smtClean="0"/>
              <a:t>(Noun </a:t>
            </a:r>
            <a:r>
              <a:rPr lang="en-US" dirty="0"/>
              <a:t>+ </a:t>
            </a:r>
            <a:r>
              <a:rPr lang="en-US" dirty="0" smtClean="0"/>
              <a:t>Adjective).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7. the ending lines are in the expected syntax?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8</a:t>
            </a:r>
            <a:r>
              <a:rPr lang="en-US" dirty="0" smtClean="0"/>
              <a:t>. Contrast.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696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1. Life</a:t>
            </a:r>
            <a:endParaRPr lang="ar-IQ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sz="2400" dirty="0" smtClean="0"/>
              <a:t>1</a:t>
            </a:r>
            <a:r>
              <a:rPr lang="en-US" sz="2400" dirty="0"/>
              <a:t>. born 1517, </a:t>
            </a:r>
            <a:r>
              <a:rPr lang="en-US" sz="2400" dirty="0" err="1"/>
              <a:t>Hunsdon</a:t>
            </a:r>
            <a:r>
              <a:rPr lang="en-US" sz="2400" dirty="0"/>
              <a:t>, Hertfordshire, Eng.?—died Jan. 13, 1547, </a:t>
            </a:r>
            <a:r>
              <a:rPr lang="en-US" sz="2400" dirty="0" smtClean="0"/>
              <a:t>London.</a:t>
            </a:r>
          </a:p>
          <a:p>
            <a:pPr algn="l" rtl="0"/>
            <a:endParaRPr lang="en-US" dirty="0"/>
          </a:p>
          <a:p>
            <a:pPr algn="l" rtl="0"/>
            <a:r>
              <a:rPr lang="en-US" sz="2400" dirty="0" smtClean="0"/>
              <a:t>2</a:t>
            </a:r>
            <a:r>
              <a:rPr lang="en-US" sz="2400" dirty="0"/>
              <a:t>. The eldest son of Lord Thomas Howard, 3rd Duke of </a:t>
            </a:r>
            <a:r>
              <a:rPr lang="en-US" sz="2400" dirty="0" smtClean="0"/>
              <a:t>Norfolk.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3. A friend of Henry of Fitzroy, Duke of Richmond.</a:t>
            </a:r>
          </a:p>
          <a:p>
            <a:pPr algn="l" rtl="0"/>
            <a:endParaRPr lang="en-US" sz="2400" dirty="0"/>
          </a:p>
          <a:p>
            <a:pPr algn="just" rtl="0"/>
            <a:r>
              <a:rPr lang="en-US" sz="2400" dirty="0" smtClean="0"/>
              <a:t>4. did many campaigns and missions for the king, yet was executed due to his being loyal to Roman catholic church.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30910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F0"/>
                </a:solidFill>
              </a:rPr>
              <a:t>2. Contributions:</a:t>
            </a:r>
            <a:endParaRPr lang="ar-IQ" b="1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0"/>
            <a:r>
              <a:rPr lang="en-US" dirty="0"/>
              <a:t>1. He acknowledged Wyatt as a master and followed him in adapting Italian forms to English verse</a:t>
            </a:r>
            <a:r>
              <a:rPr lang="en-US" dirty="0" smtClean="0"/>
              <a:t>.</a:t>
            </a:r>
          </a:p>
          <a:p>
            <a:pPr algn="just" rtl="0"/>
            <a:endParaRPr lang="en-US" dirty="0"/>
          </a:p>
          <a:p>
            <a:pPr algn="just" rtl="0"/>
            <a:r>
              <a:rPr lang="en-US" dirty="0"/>
              <a:t>2. He translated a number of Petrarch’s sonnets already translated by Wyatt</a:t>
            </a:r>
            <a:r>
              <a:rPr lang="en-US" dirty="0" smtClean="0"/>
              <a:t>.</a:t>
            </a:r>
          </a:p>
          <a:p>
            <a:pPr algn="just" rtl="0"/>
            <a:endParaRPr lang="en-US" dirty="0"/>
          </a:p>
          <a:p>
            <a:pPr algn="just" rtl="0"/>
            <a:r>
              <a:rPr lang="en-US" dirty="0"/>
              <a:t>3. Surrey achieved a greater smoothness and firmness, qualities that were to be important in the evolution of the English </a:t>
            </a:r>
            <a:r>
              <a:rPr lang="en-US" dirty="0" smtClean="0"/>
              <a:t>sonnet.</a:t>
            </a:r>
          </a:p>
          <a:p>
            <a:pPr algn="just" rtl="0"/>
            <a:endParaRPr lang="en-US" dirty="0"/>
          </a:p>
          <a:p>
            <a:pPr algn="just" rtl="0"/>
            <a:r>
              <a:rPr lang="en-US" dirty="0"/>
              <a:t>4. Surrey was the first to develop the sonnet form used by William Shakespeare.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4116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844819"/>
            <a:ext cx="11623964" cy="4195762"/>
          </a:xfrm>
        </p:spPr>
        <p:txBody>
          <a:bodyPr/>
          <a:lstStyle/>
          <a:p>
            <a:pPr algn="l" rtl="0"/>
            <a:r>
              <a:rPr lang="en-US" dirty="0"/>
              <a:t>5. In his other short poems he wrote not only on the usual early Tudor themes of love and death but also of life in London, of friendship, and of youth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6. The love poems have little force except when, in two “Complaint[s] of the absence of her lover being upon the sea,” he wrote, unusual for his period, from the woman’s point of view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7. Surrey’s translation of Books II and IV of the </a:t>
            </a:r>
            <a:r>
              <a:rPr lang="en-US" b="1" i="1" dirty="0"/>
              <a:t>Aeneid</a:t>
            </a:r>
            <a:r>
              <a:rPr lang="en-US" dirty="0"/>
              <a:t>, published in 1557 as Certain </a:t>
            </a:r>
            <a:r>
              <a:rPr lang="en-US" dirty="0" err="1"/>
              <a:t>Bokes</a:t>
            </a:r>
            <a:r>
              <a:rPr lang="en-US" dirty="0"/>
              <a:t> of </a:t>
            </a:r>
            <a:r>
              <a:rPr lang="en-US" dirty="0" err="1"/>
              <a:t>Virgiles</a:t>
            </a:r>
            <a:r>
              <a:rPr lang="en-US" dirty="0"/>
              <a:t> </a:t>
            </a:r>
            <a:r>
              <a:rPr lang="en-US" dirty="0" err="1"/>
              <a:t>Aenaeis</a:t>
            </a:r>
            <a:r>
              <a:rPr lang="en-US" dirty="0"/>
              <a:t>, was the first use in English of blank verse, a style adopted from Italian verse.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0783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>
                <a:solidFill>
                  <a:schemeClr val="accent2"/>
                </a:solidFill>
              </a:rPr>
              <a:t>3. The Poem</a:t>
            </a:r>
            <a:r>
              <a:rPr lang="en-US" sz="3200" b="1" u="sng" dirty="0" smtClean="0">
                <a:solidFill>
                  <a:schemeClr val="accent2"/>
                </a:solidFill>
              </a:rPr>
              <a:t/>
            </a:r>
            <a:br>
              <a:rPr lang="en-US" sz="3200" b="1" u="sng" dirty="0" smtClean="0">
                <a:solidFill>
                  <a:schemeClr val="accent2"/>
                </a:solidFill>
              </a:rPr>
            </a:br>
            <a:r>
              <a:rPr lang="en-US" sz="3200" b="1" u="sng" dirty="0">
                <a:solidFill>
                  <a:schemeClr val="accent2"/>
                </a:solidFill>
              </a:rPr>
              <a:t>based on translation of Rima 310 by Petrarch</a:t>
            </a:r>
            <a:endParaRPr lang="ar-IQ" sz="3200" b="1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/>
              <a:t>WHEREIN EVERY THING RENEWS, SAVE ONLY THE LOVER.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</a:t>
            </a:r>
            <a:r>
              <a:rPr lang="en-US" sz="2400" dirty="0" err="1"/>
              <a:t>soote</a:t>
            </a:r>
            <a:r>
              <a:rPr lang="en-US" sz="2400" dirty="0"/>
              <a:t> season, that bud and bloom forth brings,</a:t>
            </a:r>
          </a:p>
          <a:p>
            <a:pPr algn="l" rtl="0"/>
            <a:r>
              <a:rPr lang="en-US" sz="2400" dirty="0"/>
              <a:t>With green hath clad the hill and eke the vale;</a:t>
            </a:r>
          </a:p>
          <a:p>
            <a:pPr algn="l" rtl="0"/>
            <a:r>
              <a:rPr lang="en-US" sz="2400" dirty="0"/>
              <a:t>The nightingale with feathers new she sings,</a:t>
            </a:r>
          </a:p>
          <a:p>
            <a:pPr algn="l" rtl="0"/>
            <a:r>
              <a:rPr lang="en-US" sz="2400" dirty="0"/>
              <a:t>The turtle to her make hath told her tale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661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51709" y="1872529"/>
            <a:ext cx="8947150" cy="419576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Summer is come, for every spray now springs,</a:t>
            </a:r>
          </a:p>
          <a:p>
            <a:pPr algn="l" rtl="0"/>
            <a:r>
              <a:rPr lang="en-US" sz="2800" dirty="0"/>
              <a:t>The hart hath hung his old head on the pale,</a:t>
            </a:r>
          </a:p>
          <a:p>
            <a:pPr algn="l" rtl="0"/>
            <a:r>
              <a:rPr lang="en-US" sz="2800" dirty="0"/>
              <a:t>The buck in brake his winter coat he flings,</a:t>
            </a:r>
          </a:p>
          <a:p>
            <a:pPr algn="l" rtl="0"/>
            <a:r>
              <a:rPr lang="en-US" sz="2800" dirty="0"/>
              <a:t>The fishes </a:t>
            </a:r>
            <a:r>
              <a:rPr lang="en-US" sz="2800" dirty="0" err="1"/>
              <a:t>flete</a:t>
            </a:r>
            <a:r>
              <a:rPr lang="en-US" sz="2800" dirty="0"/>
              <a:t> with new repaired scale;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229896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884218" y="1941802"/>
            <a:ext cx="8947150" cy="419576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adder all her slough away she slings</a:t>
            </a:r>
            <a:r>
              <a:rPr lang="en-US" sz="2800" dirty="0" smtClean="0"/>
              <a:t>;</a:t>
            </a:r>
          </a:p>
          <a:p>
            <a:pPr algn="l" rtl="0"/>
            <a:r>
              <a:rPr lang="en-US" sz="2800" dirty="0" smtClean="0"/>
              <a:t>The </a:t>
            </a:r>
            <a:r>
              <a:rPr lang="en-US" sz="2800" dirty="0"/>
              <a:t>swift swallow </a:t>
            </a:r>
            <a:r>
              <a:rPr lang="en-US" sz="2800" dirty="0" err="1"/>
              <a:t>pursueth</a:t>
            </a:r>
            <a:r>
              <a:rPr lang="en-US" sz="2800" dirty="0"/>
              <a:t> the </a:t>
            </a:r>
            <a:r>
              <a:rPr lang="en-US" sz="2800" dirty="0" err="1"/>
              <a:t>flyës</a:t>
            </a:r>
            <a:r>
              <a:rPr lang="en-US" sz="2800" dirty="0"/>
              <a:t> </a:t>
            </a:r>
            <a:r>
              <a:rPr lang="en-US" sz="2800" dirty="0" err="1"/>
              <a:t>smale</a:t>
            </a:r>
            <a:r>
              <a:rPr lang="en-US" sz="2800" dirty="0"/>
              <a:t>,</a:t>
            </a:r>
          </a:p>
          <a:p>
            <a:pPr algn="l" rtl="0"/>
            <a:r>
              <a:rPr lang="en-US" sz="2800" dirty="0"/>
              <a:t>The busy bee her honey now she </a:t>
            </a:r>
            <a:r>
              <a:rPr lang="en-US" sz="2800" dirty="0" err="1"/>
              <a:t>mings</a:t>
            </a:r>
            <a:r>
              <a:rPr lang="en-US" sz="2800" dirty="0"/>
              <a:t>--</a:t>
            </a:r>
          </a:p>
          <a:p>
            <a:pPr algn="l" rtl="0"/>
            <a:r>
              <a:rPr lang="en-US" sz="2800" dirty="0"/>
              <a:t>Winter is worn that was the flowers' bale.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81826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884219" y="1733983"/>
            <a:ext cx="8947150" cy="419576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And thus I see, among these pleasant </a:t>
            </a:r>
            <a:r>
              <a:rPr lang="en-US" sz="2800" dirty="0" smtClean="0"/>
              <a:t>things</a:t>
            </a:r>
          </a:p>
          <a:p>
            <a:pPr algn="l" rtl="0"/>
            <a:endParaRPr lang="en-US" sz="2800" dirty="0"/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Each care decays, and yet my sorrow springs.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4070096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ANALYSIS:</a:t>
            </a:r>
            <a:endParaRPr lang="ar-IQ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1. Rhyme scheme is</a:t>
            </a:r>
            <a:r>
              <a:rPr lang="en-US" dirty="0"/>
              <a:t>: </a:t>
            </a:r>
            <a:r>
              <a:rPr lang="en-US" dirty="0" err="1" smtClean="0"/>
              <a:t>abab-abab-abab-aa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2. Syllabic </a:t>
            </a:r>
            <a:r>
              <a:rPr lang="en-US" dirty="0" smtClean="0"/>
              <a:t>monotony.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3. a picturesque description of the English </a:t>
            </a:r>
            <a:r>
              <a:rPr lang="en-US" dirty="0" smtClean="0"/>
              <a:t>countryside.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4. Each item </a:t>
            </a:r>
            <a:r>
              <a:rPr lang="en-US" dirty="0" err="1"/>
              <a:t>symbolises</a:t>
            </a:r>
            <a:r>
              <a:rPr lang="en-US" dirty="0"/>
              <a:t> the shedding of the old and the regeneration of the </a:t>
            </a:r>
            <a:r>
              <a:rPr lang="en-US" dirty="0" smtClean="0"/>
              <a:t>new.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0457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487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Ion</vt:lpstr>
      <vt:lpstr>HENRY HOWARD  (Earl of Surrey)</vt:lpstr>
      <vt:lpstr>1. Life</vt:lpstr>
      <vt:lpstr>2. Contributions:</vt:lpstr>
      <vt:lpstr>PowerPoint Presentation</vt:lpstr>
      <vt:lpstr>3. The Poem based on translation of Rima 310 by Petrarch</vt:lpstr>
      <vt:lpstr>PowerPoint Presentation</vt:lpstr>
      <vt:lpstr>PowerPoint Presentation</vt:lpstr>
      <vt:lpstr>PowerPoint Presentation</vt:lpstr>
      <vt:lpstr>ANALYSIS: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HENRY HOWARD  (Earl of Surrey)</dc:title>
  <dc:creator>core</dc:creator>
  <cp:lastModifiedBy>Microsoft</cp:lastModifiedBy>
  <cp:revision>12</cp:revision>
  <dcterms:created xsi:type="dcterms:W3CDTF">2013-11-23T13:41:42Z</dcterms:created>
  <dcterms:modified xsi:type="dcterms:W3CDTF">2016-11-27T19:26:40Z</dcterms:modified>
</cp:coreProperties>
</file>