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7850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284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5554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4335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9710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827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35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242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041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806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281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001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036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292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01B309C-1A8D-4C4D-8132-2F26C04332F2}" type="datetimeFigureOut">
              <a:rPr lang="ar-IQ" smtClean="0"/>
              <a:t>01/10/1441</a:t>
            </a:fld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8518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1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741A8-E4B0-4562-BD99-78B9FD63A1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/>
              <a:t>Hamlet</a:t>
            </a:r>
            <a:br>
              <a:rPr lang="en-US" sz="6000" dirty="0"/>
            </a:br>
            <a:endParaRPr lang="ar-IQ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E71C6-F109-41F8-AB61-53AAABDAB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3727938"/>
            <a:ext cx="10572000" cy="1167619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Act 1/Scene 1</a:t>
            </a:r>
            <a:endParaRPr lang="ar-IQ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Dr. Amjed L.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Jababr</a:t>
            </a:r>
            <a:endParaRPr lang="ar-IQ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66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E66A8-79F0-48B6-B8EF-36C3375192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6436" y="464234"/>
            <a:ext cx="11211951" cy="5781821"/>
          </a:xfrm>
        </p:spPr>
        <p:txBody>
          <a:bodyPr>
            <a:normAutofit/>
          </a:bodyPr>
          <a:lstStyle/>
          <a:p>
            <a:pPr algn="l" rtl="0">
              <a:buAutoNum type="arabicPeriod"/>
            </a:pPr>
            <a:r>
              <a:rPr lang="en-US" sz="2400" dirty="0"/>
              <a:t>Scene 1 serves as the setting and introduction to the play with the functions of:</a:t>
            </a:r>
          </a:p>
          <a:p>
            <a:pPr marL="0" indent="0" algn="l" rtl="0">
              <a:buNone/>
            </a:pPr>
            <a:r>
              <a:rPr lang="en-US" sz="2400" dirty="0"/>
              <a:t>A: introducing some of the characters.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/>
              <a:t>B: preparing audience and readers to accept and understand Elizabethan beliefs.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/>
              <a:t>C: presenting the setting of the play (Time: winter, foggy midnight to prepare for the appearance of the ghost; place: castle battlements in Elsinore to signify war and troubles).</a:t>
            </a:r>
          </a:p>
          <a:p>
            <a:pPr algn="l" rtl="0">
              <a:buAutoNum type="arabicPeriod"/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5830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9D132-E4C6-4699-9E72-76166470CDB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6098" y="253218"/>
            <a:ext cx="11465170" cy="6189785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Elizabethan beliefs mentioned in Act I, Scene I are: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1. people were still believing in ghosts and spirits.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2. Latin is believed to exorcise spirits, so the guards thought that the ghost will speak to Horatio as they said “Thou art a scholar; speak to it, Horatio.” 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3. ghosts bring messages with their appearance, successive appearances denote the importance of their message, whereas appearances at intervals signify the minority of the message.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4. ghosts can only speak out their message to the person for whom the message was intended.</a:t>
            </a:r>
          </a:p>
        </p:txBody>
      </p:sp>
    </p:spTree>
    <p:extLst>
      <p:ext uri="{BB962C8B-B14F-4D97-AF65-F5344CB8AC3E}">
        <p14:creationId xmlns:p14="http://schemas.microsoft.com/office/powerpoint/2010/main" val="321902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E98B6-27A7-4F56-BBDF-29D6E84282E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3894" y="407964"/>
            <a:ext cx="11338561" cy="590843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5. the appearance of ghosts brings troubles.</a:t>
            </a:r>
            <a:endParaRPr lang="ar-IQ" sz="2400" dirty="0"/>
          </a:p>
          <a:p>
            <a:pPr marL="0" indent="0" algn="l" rtl="0">
              <a:buNone/>
            </a:pPr>
            <a:endParaRPr lang="en-US" sz="2400" dirty="0"/>
          </a:p>
          <a:p>
            <a:pPr algn="l" rtl="0"/>
            <a:r>
              <a:rPr lang="en-US" sz="2400" dirty="0"/>
              <a:t>6. ghosts have limitations and restrictions; they appear after midnight, and should disappear before dawn.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7. ghosts cannot open a conversation, therefore, the guards urged Horatio to start the conversation with the ghost by stating “Question it Horatio.”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8. “No fairy stakes” in line 163 refers to the Elizabethan belief that fairies steal children.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53580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67EDF-BF7F-4777-85B0-B5191C293B6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4910" y="548640"/>
            <a:ext cx="11169748" cy="578182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In this play, Horatio serves as a messenger to soldiers, spirits, and Hamlet.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This scene presents a contrast between the guards and Horatio in terms of superstitions, social hierarchy, and education.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By making the skeptical Horatio to believe in ghosts, Shakespeare validates the appearance of ghosts for guards and audience as well.</a:t>
            </a:r>
          </a:p>
          <a:p>
            <a:pPr algn="l" rtl="0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16181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1769F-BA97-4A6D-BC80-C21076D694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1691" y="196948"/>
            <a:ext cx="11493305" cy="6288258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The exchange between Horatio and the guards helps:</a:t>
            </a:r>
          </a:p>
          <a:p>
            <a:pPr algn="l" rtl="0"/>
            <a:r>
              <a:rPr lang="en-US" sz="2400" dirty="0"/>
              <a:t>1. the audience to understand and accept the appearance of the ghost.</a:t>
            </a:r>
          </a:p>
          <a:p>
            <a:pPr algn="l" rtl="0"/>
            <a:r>
              <a:rPr lang="en-US" sz="2400" dirty="0"/>
              <a:t>2. explaining what had happened between Denmark and Norway.</a:t>
            </a:r>
          </a:p>
          <a:p>
            <a:pPr algn="l" rtl="0"/>
            <a:r>
              <a:rPr lang="en-US" sz="2400" dirty="0"/>
              <a:t>3. presenting a logical reason for the appearance of the apparition in full armor (war).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Scene one brings the first mention of Revenge via the story of (Fortinbras).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Revenge tragedies were good money-makers.</a:t>
            </a:r>
          </a:p>
          <a:p>
            <a:pPr algn="l" rtl="0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54372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3DF8A-CF26-4DAB-8C47-90ECE9601CF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3556" y="604911"/>
            <a:ext cx="11493306" cy="5753685"/>
          </a:xfrm>
        </p:spPr>
        <p:txBody>
          <a:bodyPr>
            <a:normAutofit/>
          </a:bodyPr>
          <a:lstStyle/>
          <a:p>
            <a:pPr algn="just" rtl="0"/>
            <a:r>
              <a:rPr lang="en-US" sz="2400" dirty="0"/>
              <a:t>Revenge was considered prohibited act by the Catholic church, therefore, it is only through the death of the revenger could he be forgiven for committing such illegal and immoral act.</a:t>
            </a:r>
          </a:p>
          <a:p>
            <a:pPr algn="just" rtl="0"/>
            <a:endParaRPr lang="en-US" sz="2400" dirty="0"/>
          </a:p>
          <a:p>
            <a:pPr algn="just" rtl="0"/>
            <a:r>
              <a:rPr lang="en-US" sz="2400" dirty="0"/>
              <a:t>A literary allusion to Julius Caesar to bring out a foreshadowing through drawing a similarity between him and Hamlet’s father.</a:t>
            </a:r>
          </a:p>
          <a:p>
            <a:pPr algn="just" rtl="0"/>
            <a:endParaRPr lang="en-US" sz="2400" dirty="0"/>
          </a:p>
          <a:p>
            <a:pPr algn="just" rtl="0"/>
            <a:r>
              <a:rPr lang="en-US" sz="2400" dirty="0"/>
              <a:t>Another shadowing is when Horatio though that the appearance of the ghost in this specific physical complexion will bring troubles to Denmark.</a:t>
            </a:r>
          </a:p>
          <a:p>
            <a:pPr algn="just" rtl="0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589243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93AC28-8F3A-431F-B5DE-93B9F14AF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1659813"/>
          </a:xfrm>
        </p:spPr>
        <p:txBody>
          <a:bodyPr/>
          <a:lstStyle/>
          <a:p>
            <a:pPr algn="ctr"/>
            <a:r>
              <a:rPr lang="en-US" dirty="0"/>
              <a:t>Thanks for your Attention</a:t>
            </a:r>
            <a:endParaRPr lang="ar-IQ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506F53E-7336-439F-B560-46499FD314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5954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477</TotalTime>
  <Words>482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Quotable</vt:lpstr>
      <vt:lpstr>Hamlet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Hamlet</dc:title>
  <dc:creator>Lenovo</dc:creator>
  <cp:lastModifiedBy>Lenovo</cp:lastModifiedBy>
  <cp:revision>11</cp:revision>
  <dcterms:created xsi:type="dcterms:W3CDTF">2020-02-09T13:42:08Z</dcterms:created>
  <dcterms:modified xsi:type="dcterms:W3CDTF">2020-05-23T10:44:37Z</dcterms:modified>
</cp:coreProperties>
</file>