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914400" y="1676396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178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721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0" y="381003"/>
            <a:ext cx="2743200" cy="57150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0" y="381003"/>
            <a:ext cx="8026395" cy="57150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989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1" y="1981203"/>
            <a:ext cx="5384804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595" y="1981204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6197595" y="4114801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7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8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78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1" y="1981204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595" y="1981204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609601" y="4114801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7595" y="4114801"/>
            <a:ext cx="5384804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054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1" y="1981203"/>
            <a:ext cx="5384804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595" y="1981203"/>
            <a:ext cx="5384804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127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63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6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26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1" y="1981203"/>
            <a:ext cx="5384804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595" y="1981203"/>
            <a:ext cx="5384804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065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40321" y="365130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40321" y="1681160"/>
            <a:ext cx="5158312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40321" y="2505072"/>
            <a:ext cx="515831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721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2"/>
            <a:ext cx="518372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047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78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427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40321" y="457200"/>
            <a:ext cx="393276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722" y="987424"/>
            <a:ext cx="6172199" cy="48736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40321" y="2057400"/>
            <a:ext cx="393276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15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40321" y="457200"/>
            <a:ext cx="393276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722" y="987424"/>
            <a:ext cx="6172199" cy="4873623"/>
          </a:xfrm>
        </p:spPr>
        <p:txBody>
          <a:bodyPr/>
          <a:lstStyle>
            <a:lvl1pPr marL="0" indent="0">
              <a:buNone/>
              <a:defRPr lang="ar-IQ"/>
            </a:lvl1pPr>
          </a:lstStyle>
          <a:p>
            <a:pPr lvl="0"/>
            <a:r>
              <a:rPr lang="en-US" smtClean="0"/>
              <a:t>Click icon to add picture</a:t>
            </a:r>
            <a:endParaRPr lang="ar-IQ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40321" y="2057400"/>
            <a:ext cx="393276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ar-IQ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092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609600" y="381003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609600" y="1981203"/>
            <a:ext cx="109728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609600" y="6245223"/>
            <a:ext cx="2844795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" pitchFamily="34"/>
                <a:ea typeface=""/>
                <a:cs typeface=""/>
              </a:defRPr>
            </a:lvl1pPr>
          </a:lstStyle>
          <a:p>
            <a:fld id="{8C5CB23C-9D0C-49A2-A3F9-651755458708}" type="datetimeFigureOut">
              <a:rPr lang="ar-IQ" smtClean="0"/>
              <a:t>21/03/1435</a:t>
            </a:fld>
            <a:endParaRPr lang="ar-IQ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4165605" y="6245223"/>
            <a:ext cx="3860804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" pitchFamily="34"/>
                <a:ea typeface=""/>
                <a:cs typeface=""/>
              </a:defRPr>
            </a:lvl1pPr>
          </a:lstStyle>
          <a:p>
            <a:endParaRPr lang="ar-IQ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8737604" y="6245223"/>
            <a:ext cx="2844795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" pitchFamily="34"/>
                <a:ea typeface=""/>
                <a:cs typeface=""/>
              </a:defRPr>
            </a:lvl1pPr>
          </a:lstStyle>
          <a:p>
            <a:fld id="{BA621BA2-9A8C-4E86-95AD-0A21823595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386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1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CCFF99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1pPr>
    </p:titleStyle>
    <p:bodyStyle>
      <a:lvl1pPr marL="342900" marR="0" lvl="0" indent="-342900" algn="r" defTabSz="914400" rtl="1" eaLnBrk="1" fontAlgn="auto" hangingPunct="1">
        <a:lnSpc>
          <a:spcPct val="100000"/>
        </a:lnSpc>
        <a:spcBef>
          <a:spcPts val="800"/>
        </a:spcBef>
        <a:spcAft>
          <a:spcPts val="0"/>
        </a:spcAft>
        <a:buClr>
          <a:srgbClr val="009999"/>
        </a:buClr>
        <a:buSzPct val="65000"/>
        <a:buFont typeface="Wingdings" pitchFamily="2"/>
        <a:buChar char="n"/>
        <a:tabLst/>
        <a:defRPr lang="en-US" sz="3200" b="0" i="0" u="none" strike="noStrike" kern="120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1pPr>
      <a:lvl2pPr marL="742950" marR="0" lvl="1" indent="-285750" algn="r" defTabSz="914400" rtl="1" eaLnBrk="1" fontAlgn="auto" hangingPunct="1">
        <a:lnSpc>
          <a:spcPct val="100000"/>
        </a:lnSpc>
        <a:spcBef>
          <a:spcPts val="700"/>
        </a:spcBef>
        <a:spcAft>
          <a:spcPts val="0"/>
        </a:spcAft>
        <a:buClr>
          <a:srgbClr val="CCCC00"/>
        </a:buClr>
        <a:buSzPct val="65000"/>
        <a:buFont typeface="Wingdings" pitchFamily="2"/>
        <a:buChar char="n"/>
        <a:tabLst/>
        <a:defRPr lang="en-US" sz="2800" b="0" i="0" u="none" strike="noStrike" kern="120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2pPr>
      <a:lvl3pPr marL="1143000" marR="0" lvl="2" indent="-228600" algn="r" defTabSz="914400" rtl="1" eaLnBrk="1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09999"/>
        </a:buClr>
        <a:buSzPct val="65000"/>
        <a:buFont typeface="Wingdings" pitchFamily="2"/>
        <a:buChar char="n"/>
        <a:tabLst/>
        <a:defRPr lang="en-US" sz="2400" b="0" i="0" u="none" strike="noStrike" kern="120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3pPr>
      <a:lvl4pPr marL="1600200" marR="0" lvl="3" indent="-228600" algn="r" defTabSz="914400" rtl="1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CCCC00"/>
        </a:buClr>
        <a:buSzPct val="65000"/>
        <a:buFont typeface="Wingdings" pitchFamily="2"/>
        <a:buChar char="n"/>
        <a:tabLst/>
        <a:defRPr lang="en-US" sz="2000" b="0" i="0" u="none" strike="noStrike" kern="120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4pPr>
      <a:lvl5pPr marL="2057400" marR="0" lvl="4" indent="-228600" algn="r" defTabSz="914400" rtl="1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009999"/>
        </a:buClr>
        <a:buSzPct val="65000"/>
        <a:buFont typeface="Wingdings" pitchFamily="2"/>
        <a:buChar char="n"/>
        <a:tabLst/>
        <a:defRPr lang="en-US" sz="2000" b="0" i="0" u="none" strike="noStrike" kern="120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Tahoma"/>
          <a:ea typeface=""/>
          <a:cs typeface="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676400"/>
            <a:ext cx="10363200" cy="1828800"/>
          </a:xfrm>
        </p:spPr>
        <p:txBody>
          <a:bodyPr/>
          <a:lstStyle/>
          <a:p>
            <a:pPr rtl="0"/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EDMUND SPENSER</a:t>
            </a:r>
            <a:b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1552-1599</a:t>
            </a:r>
            <a:endParaRPr lang="ar-IQ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0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Till then I wander careful, comfortless,	</a:t>
            </a:r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secret sorrow, and sad pensiveness.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532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TIPS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1. </a:t>
            </a:r>
            <a:r>
              <a:rPr lang="en-US" dirty="0"/>
              <a:t>The poem  chronicles his courtship with his wife Elizabeth </a:t>
            </a:r>
            <a:r>
              <a:rPr lang="en-US" dirty="0" smtClean="0"/>
              <a:t>Boyle.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2</a:t>
            </a:r>
            <a:r>
              <a:rPr lang="en-US" dirty="0"/>
              <a:t>. Petrarch wrote his sonnets about women that he would never be able to obtain, while Spenser wrote about a single woman whom he did marry.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Ursa</a:t>
            </a:r>
            <a:r>
              <a:rPr lang="en-US" dirty="0"/>
              <a:t> Major </a:t>
            </a:r>
            <a:r>
              <a:rPr lang="en-US" dirty="0" smtClean="0"/>
              <a:t>(Great </a:t>
            </a:r>
            <a:r>
              <a:rPr lang="en-US" dirty="0" smtClean="0"/>
              <a:t>Bear</a:t>
            </a:r>
            <a:r>
              <a:rPr lang="en-US" dirty="0" smtClean="0"/>
              <a:t>), and Greek </a:t>
            </a:r>
            <a:r>
              <a:rPr lang="en-US" dirty="0"/>
              <a:t>mythology.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110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4. </a:t>
            </a:r>
            <a:r>
              <a:rPr lang="en-US" dirty="0" smtClean="0"/>
              <a:t>concatenation </a:t>
            </a:r>
            <a:r>
              <a:rPr lang="en-US" dirty="0"/>
              <a:t>at lines 4-5 and 8-9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       A/ </a:t>
            </a:r>
            <a:r>
              <a:rPr lang="en-US" dirty="0" smtClean="0"/>
              <a:t>the </a:t>
            </a:r>
            <a:r>
              <a:rPr lang="en-US" dirty="0"/>
              <a:t>quatrains can be linked by subject </a:t>
            </a:r>
            <a:r>
              <a:rPr lang="en-US" dirty="0" smtClean="0"/>
              <a:t>matter.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B</a:t>
            </a:r>
            <a:r>
              <a:rPr lang="en-US" dirty="0"/>
              <a:t>/ add emotional tension and psychological </a:t>
            </a:r>
            <a:r>
              <a:rPr lang="en-US" dirty="0" smtClean="0"/>
              <a:t>revelation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5. Turning point (9).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6</a:t>
            </a:r>
            <a:r>
              <a:rPr lang="en-US" dirty="0"/>
              <a:t>. The rhyme scheme is </a:t>
            </a:r>
            <a:r>
              <a:rPr lang="en-US" dirty="0" err="1" smtClean="0"/>
              <a:t>ababbcbccdcdee</a:t>
            </a:r>
            <a:r>
              <a:rPr lang="en-US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771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of Speech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1. simile.</a:t>
            </a:r>
          </a:p>
          <a:p>
            <a:pPr algn="l" rtl="0"/>
            <a:r>
              <a:rPr lang="en-US" dirty="0" smtClean="0"/>
              <a:t>2. personification.</a:t>
            </a:r>
          </a:p>
          <a:p>
            <a:pPr algn="l" rtl="0"/>
            <a:r>
              <a:rPr lang="en-US" dirty="0" smtClean="0"/>
              <a:t>3. Alliteration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034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1. LIFE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1. </a:t>
            </a:r>
            <a:r>
              <a:rPr lang="en-US" dirty="0" smtClean="0"/>
              <a:t>Born </a:t>
            </a:r>
            <a:r>
              <a:rPr lang="en-US" dirty="0"/>
              <a:t>in London in or about 1552, was the son of a poor </a:t>
            </a:r>
            <a:r>
              <a:rPr lang="en-US" dirty="0" smtClean="0"/>
              <a:t>tailor.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2</a:t>
            </a:r>
            <a:r>
              <a:rPr lang="en-US" dirty="0"/>
              <a:t>. He studied a humanist curriculum that included the study of English language and </a:t>
            </a:r>
            <a:r>
              <a:rPr lang="en-US" dirty="0" smtClean="0"/>
              <a:t>literature.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3</a:t>
            </a:r>
            <a:r>
              <a:rPr lang="en-US" dirty="0"/>
              <a:t>. spent time in the service of the highly influential Earl of Leicester (Robert </a:t>
            </a:r>
            <a:r>
              <a:rPr lang="en-US" dirty="0" smtClean="0"/>
              <a:t>Dudley, Puritan Head).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996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4</a:t>
            </a:r>
            <a:r>
              <a:rPr lang="en-US" dirty="0"/>
              <a:t>. in 1580 he was named secretary to Lord Grey, the new Lord Deputy of Ireland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5. courting </a:t>
            </a:r>
            <a:r>
              <a:rPr lang="en-US" dirty="0"/>
              <a:t>and marrying </a:t>
            </a:r>
            <a:r>
              <a:rPr lang="en-US" dirty="0" smtClean="0"/>
              <a:t>Elizabeth </a:t>
            </a:r>
            <a:r>
              <a:rPr lang="en-US" dirty="0"/>
              <a:t>Boyle, an Anglo-Irish </a:t>
            </a:r>
            <a:r>
              <a:rPr lang="en-US" dirty="0" smtClean="0"/>
              <a:t>woman in 1594.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6. named sheriff of Cork, revolution broke out, his home burned, fled to England, death in 1599.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19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and Contribution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1</a:t>
            </a:r>
            <a:r>
              <a:rPr lang="en-US" dirty="0"/>
              <a:t>. H</a:t>
            </a:r>
            <a:r>
              <a:rPr lang="en-US" dirty="0" smtClean="0"/>
              <a:t>is </a:t>
            </a:r>
            <a:r>
              <a:rPr lang="en-US" dirty="0"/>
              <a:t>work reflects the religious, humanistic, and nationalistic ideals of Elizabethan England. His contributions to English </a:t>
            </a:r>
            <a:r>
              <a:rPr lang="en-US" dirty="0" smtClean="0"/>
              <a:t>literature are in </a:t>
            </a:r>
            <a:r>
              <a:rPr lang="en-US" dirty="0"/>
              <a:t>the form of an enlarged poetic vocabulary, a flexible verse style, and a rich fusing of the philosophic and literary currents of the English </a:t>
            </a:r>
            <a:r>
              <a:rPr lang="en-US" dirty="0" smtClean="0"/>
              <a:t>Renaissance.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 smtClean="0"/>
              <a:t>2. Spenserian stanza.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31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3. The </a:t>
            </a:r>
            <a:r>
              <a:rPr lang="en-US" dirty="0" err="1"/>
              <a:t>Shepheardes</a:t>
            </a:r>
            <a:r>
              <a:rPr lang="en-US" dirty="0"/>
              <a:t> </a:t>
            </a:r>
            <a:r>
              <a:rPr lang="en-US" dirty="0" err="1" smtClean="0"/>
              <a:t>Calender</a:t>
            </a:r>
            <a:r>
              <a:rPr lang="en-US" dirty="0" smtClean="0"/>
              <a:t>, political and religious problems.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4. The Faerie </a:t>
            </a:r>
            <a:r>
              <a:rPr lang="en-US" dirty="0" err="1" smtClean="0"/>
              <a:t>Queene</a:t>
            </a:r>
            <a:r>
              <a:rPr lang="en-US" dirty="0"/>
              <a:t>, </a:t>
            </a:r>
            <a:r>
              <a:rPr lang="en-US" dirty="0" smtClean="0"/>
              <a:t>combined </a:t>
            </a:r>
            <a:r>
              <a:rPr lang="en-US" dirty="0"/>
              <a:t>elements of a chivalric romance, a handbook of manners and morals, and an epic poem about the </a:t>
            </a:r>
            <a:r>
              <a:rPr lang="en-US" dirty="0" smtClean="0"/>
              <a:t>history </a:t>
            </a:r>
            <a:r>
              <a:rPr lang="en-US" dirty="0"/>
              <a:t>and character of a </a:t>
            </a:r>
            <a:r>
              <a:rPr lang="en-US" dirty="0" smtClean="0"/>
              <a:t>nation, also an allegory.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80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5. Complaints: Sundry Small Poems of the World's </a:t>
            </a:r>
            <a:r>
              <a:rPr lang="en-US" dirty="0" smtClean="0"/>
              <a:t>Vanity.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6</a:t>
            </a:r>
            <a:r>
              <a:rPr lang="en-US" dirty="0"/>
              <a:t>. “Amoretti</a:t>
            </a:r>
            <a:r>
              <a:rPr lang="en-US" dirty="0" smtClean="0"/>
              <a:t>”.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7. “Epithalamion</a:t>
            </a:r>
            <a:r>
              <a:rPr lang="en-US" dirty="0" smtClean="0"/>
              <a:t>”.</a:t>
            </a: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912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“Like as a Ship”</a:t>
            </a:r>
            <a:br>
              <a:rPr lang="en-US" dirty="0" smtClean="0"/>
            </a:br>
            <a:r>
              <a:rPr lang="en-US" dirty="0" smtClean="0"/>
              <a:t>Amoretti, xxxiv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algn="l" rtl="0"/>
            <a:r>
              <a:rPr lang="en-US" dirty="0"/>
              <a:t>LIKE as a ship, that through the ocean wide,	</a:t>
            </a:r>
          </a:p>
          <a:p>
            <a:pPr algn="l" rtl="0"/>
            <a:r>
              <a:rPr lang="en-US" dirty="0"/>
              <a:t>By conduct of some star, doth make her way;	</a:t>
            </a:r>
          </a:p>
          <a:p>
            <a:pPr algn="l" rtl="0"/>
            <a:r>
              <a:rPr lang="en-US" dirty="0"/>
              <a:t>When as a storm hath </a:t>
            </a:r>
            <a:r>
              <a:rPr lang="en-US" dirty="0" err="1"/>
              <a:t>dim’d</a:t>
            </a:r>
            <a:r>
              <a:rPr lang="en-US" dirty="0"/>
              <a:t> her trusty guide	</a:t>
            </a:r>
          </a:p>
          <a:p>
            <a:pPr algn="l" rtl="0"/>
            <a:r>
              <a:rPr lang="en-US" dirty="0"/>
              <a:t>Out of her course doth wander far astray!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269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So </a:t>
            </a:r>
            <a:r>
              <a:rPr lang="en-US" dirty="0"/>
              <a:t>I, whose star, that wont with her bright ray	        </a:t>
            </a:r>
          </a:p>
          <a:p>
            <a:pPr algn="l" rtl="0"/>
            <a:r>
              <a:rPr lang="en-US" dirty="0"/>
              <a:t>Me to direct, with clouds is over-cast,	</a:t>
            </a:r>
          </a:p>
          <a:p>
            <a:pPr algn="l" rtl="0"/>
            <a:r>
              <a:rPr lang="en-US" dirty="0"/>
              <a:t>Do wander now, in darkness and dismay,	</a:t>
            </a:r>
          </a:p>
          <a:p>
            <a:pPr algn="l" rtl="0"/>
            <a:r>
              <a:rPr lang="en-US" dirty="0"/>
              <a:t>Through hidden perils round about me placed;	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937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/>
              <a:t>Yet hope I well that, when this storm is past,	</a:t>
            </a:r>
          </a:p>
          <a:p>
            <a:pPr algn="l" rtl="0"/>
            <a:r>
              <a:rPr lang="en-US" dirty="0"/>
              <a:t>My </a:t>
            </a:r>
            <a:r>
              <a:rPr lang="en-US" dirty="0" err="1"/>
              <a:t>Helice</a:t>
            </a:r>
            <a:r>
              <a:rPr lang="en-US" dirty="0"/>
              <a:t>, the loadstar of my life,	</a:t>
            </a:r>
          </a:p>
          <a:p>
            <a:pPr algn="l" rtl="0"/>
            <a:r>
              <a:rPr lang="en-US" dirty="0"/>
              <a:t>Will shine again, and look on me at last,	</a:t>
            </a:r>
          </a:p>
          <a:p>
            <a:pPr algn="l" rtl="0"/>
            <a:r>
              <a:rPr lang="en-US" dirty="0"/>
              <a:t>With lovely light to clear my cloudy grief,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24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troductiontotheRomanticAgeofEnglishLitera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roductiontotheRomanticAgeofEnglishLiterature" id="{5E81DA6C-73D7-435E-A22D-BBD143C1D504}" vid="{7FF36E79-B1EE-43C0-9F2F-A764E2A3CB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IntroductiontotheRomanticAgeofEnglishLiterature</Template>
  <TotalTime>189</TotalTime>
  <Words>415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IntroductiontotheRomanticAgeofEnglishLiterature</vt:lpstr>
      <vt:lpstr>EDMUND SPENSER 1552-1599</vt:lpstr>
      <vt:lpstr>1. LIFE</vt:lpstr>
      <vt:lpstr>PowerPoint Presentation</vt:lpstr>
      <vt:lpstr>Works and Contribution</vt:lpstr>
      <vt:lpstr>PowerPoint Presentation</vt:lpstr>
      <vt:lpstr>PowerPoint Presentation</vt:lpstr>
      <vt:lpstr>“Like as a Ship” Amoretti, xxxiv</vt:lpstr>
      <vt:lpstr>PowerPoint Presentation</vt:lpstr>
      <vt:lpstr>PowerPoint Presentation</vt:lpstr>
      <vt:lpstr>PowerPoint Presentation</vt:lpstr>
      <vt:lpstr>ANALYSIS TIPS</vt:lpstr>
      <vt:lpstr>PowerPoint Presentation</vt:lpstr>
      <vt:lpstr>Figures of Speech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EDMUND SPENSER</dc:title>
  <dc:creator>amjed duleimy</dc:creator>
  <cp:lastModifiedBy>amjed duleimy</cp:lastModifiedBy>
  <cp:revision>12</cp:revision>
  <dcterms:created xsi:type="dcterms:W3CDTF">2014-01-15T15:33:18Z</dcterms:created>
  <dcterms:modified xsi:type="dcterms:W3CDTF">2014-01-22T18:13:17Z</dcterms:modified>
</cp:coreProperties>
</file>