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9D62F38C-3352-4865-91C5-E049629F36C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62F38C-3352-4865-91C5-E049629F36C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62F38C-3352-4865-91C5-E049629F36C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D2C706A5-82D1-4B0A-8E93-3BBC84D28955}"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9D62F38C-3352-4865-91C5-E049629F36C9}"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C706A5-82D1-4B0A-8E93-3BBC84D28955}" type="datetimeFigureOut">
              <a:rPr lang="ar-IQ" smtClean="0"/>
              <a:pPr/>
              <a:t>06/05/1444</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62F38C-3352-4865-91C5-E049629F36C9}"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Shakespearean Sonnets</a:t>
            </a:r>
            <a:r>
              <a:rPr lang="ar-IQ" dirty="0"/>
              <a:t>ٍ</a:t>
            </a:r>
          </a:p>
        </p:txBody>
      </p:sp>
      <p:sp>
        <p:nvSpPr>
          <p:cNvPr id="3" name="عنوان فرعي 2"/>
          <p:cNvSpPr>
            <a:spLocks noGrp="1"/>
          </p:cNvSpPr>
          <p:nvPr>
            <p:ph type="subTitle" idx="1"/>
          </p:nvPr>
        </p:nvSpPr>
        <p:spPr/>
        <p:txBody>
          <a:bodyPr>
            <a:normAutofit fontScale="77500" lnSpcReduction="20000"/>
          </a:bodyPr>
          <a:lstStyle/>
          <a:p>
            <a:r>
              <a:rPr lang="en-US" dirty="0"/>
              <a:t>They were first published in 1609 and were considered among the supreme love poetry of the world.                                                  </a:t>
            </a:r>
          </a:p>
          <a:p>
            <a:r>
              <a:rPr lang="en-US" dirty="0"/>
              <a:t>Shakespeare did not invent the form, it was Henry Howard , the Earl of Surrey , who first used it . Yet , because of what Shakespeare  was able to make of it  , it is called after him.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Structure</a:t>
            </a:r>
            <a:endParaRPr lang="ar-IQ" dirty="0"/>
          </a:p>
        </p:txBody>
      </p:sp>
      <p:sp>
        <p:nvSpPr>
          <p:cNvPr id="3" name="عنصر نائب للمحتوى 2"/>
          <p:cNvSpPr>
            <a:spLocks noGrp="1"/>
          </p:cNvSpPr>
          <p:nvPr>
            <p:ph idx="1"/>
          </p:nvPr>
        </p:nvSpPr>
        <p:spPr/>
        <p:txBody>
          <a:bodyPr>
            <a:normAutofit/>
          </a:bodyPr>
          <a:lstStyle/>
          <a:p>
            <a:pPr algn="ctr"/>
            <a:r>
              <a:rPr lang="en-US" sz="2000" dirty="0"/>
              <a:t>The sonnets are almost constructed from 3 quatrains and a final couplet . The rhyme scheme is </a:t>
            </a:r>
            <a:r>
              <a:rPr lang="en-US" sz="2000" b="1" dirty="0" err="1"/>
              <a:t>ababcdcdefefgg</a:t>
            </a:r>
            <a:r>
              <a:rPr lang="en-US" sz="2000" b="1" dirty="0"/>
              <a:t>.</a:t>
            </a:r>
            <a:r>
              <a:rPr lang="en-US" sz="2000" dirty="0"/>
              <a:t> Often , the beginning of the 3</a:t>
            </a:r>
            <a:r>
              <a:rPr lang="en-US" sz="2000" baseline="30000" dirty="0"/>
              <a:t>rd</a:t>
            </a:r>
            <a:r>
              <a:rPr lang="en-US" sz="2000" dirty="0"/>
              <a:t> quatrain marks the </a:t>
            </a:r>
            <a:r>
              <a:rPr lang="en-US" sz="2000" b="1" dirty="0"/>
              <a:t>Volta </a:t>
            </a:r>
            <a:r>
              <a:rPr lang="en-US" sz="2000" dirty="0"/>
              <a:t>in which the poet’s mood shifts , and the poet expresses a revelation or epiphany.</a:t>
            </a:r>
            <a:endParaRPr lang="ar-IQ" sz="20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About the sonnets</a:t>
            </a:r>
            <a:endParaRPr lang="ar-IQ" dirty="0"/>
          </a:p>
        </p:txBody>
      </p:sp>
      <p:sp>
        <p:nvSpPr>
          <p:cNvPr id="3" name="عنصر نائب للمحتوى 2"/>
          <p:cNvSpPr>
            <a:spLocks noGrp="1"/>
          </p:cNvSpPr>
          <p:nvPr>
            <p:ph idx="1"/>
          </p:nvPr>
        </p:nvSpPr>
        <p:spPr/>
        <p:txBody>
          <a:bodyPr/>
          <a:lstStyle/>
          <a:p>
            <a:pPr algn="l"/>
            <a:r>
              <a:rPr lang="en-US" sz="2000" dirty="0"/>
              <a:t>They are 154 divided into two groups : the first 126 addressed to a young man and the last 28sonnets are addressed to a woman . The subjects of the sonnets are usually referred to as </a:t>
            </a:r>
            <a:r>
              <a:rPr lang="en-US" sz="2000" b="1" dirty="0"/>
              <a:t>the Fair Youth , the Rival Poet , and the Dark Lady.                                                                                              </a:t>
            </a:r>
          </a:p>
          <a:p>
            <a:pPr algn="l"/>
            <a:r>
              <a:rPr lang="en-US" sz="2000" dirty="0"/>
              <a:t>The speaker expresses admiration for the Fair Youth’s beauty  , and has an affair with the Dark Lady . It is not known whether the characters are fiction or autobiographical.     </a:t>
            </a:r>
          </a:p>
          <a:p>
            <a:pPr algn="just"/>
            <a:r>
              <a:rPr lang="en-US" sz="2000" dirty="0"/>
              <a:t>                                                       The </a:t>
            </a:r>
            <a:r>
              <a:rPr lang="en-US" sz="2000" b="1" dirty="0"/>
              <a:t> Fair Youth </a:t>
            </a:r>
            <a:r>
              <a:rPr lang="en-US" sz="2000" dirty="0"/>
              <a:t>is unnamed young     </a:t>
            </a:r>
            <a:r>
              <a:rPr lang="ar-IQ" sz="2000" dirty="0"/>
              <a:t>  </a:t>
            </a:r>
            <a:r>
              <a:rPr lang="en-US" sz="2000" dirty="0"/>
              <a:t>man to whom the first 126 sonnets are addressed..Some </a:t>
            </a:r>
            <a:r>
              <a:rPr lang="ar-IQ" sz="2000" dirty="0"/>
              <a:t>  </a:t>
            </a:r>
            <a:r>
              <a:rPr lang="en-US" sz="2000" dirty="0"/>
              <a:t>commentators , noting the romantic &amp; loving language Shakespeare used in the sequence of sonnets , have suggested a sexual relation between them ; others have read the relationship as a platonic love.</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About the Sonnets</a:t>
            </a:r>
            <a:endParaRPr lang="ar-IQ" dirty="0"/>
          </a:p>
        </p:txBody>
      </p:sp>
      <p:sp>
        <p:nvSpPr>
          <p:cNvPr id="3" name="عنصر نائب للمحتوى 2"/>
          <p:cNvSpPr>
            <a:spLocks noGrp="1"/>
          </p:cNvSpPr>
          <p:nvPr>
            <p:ph idx="1"/>
          </p:nvPr>
        </p:nvSpPr>
        <p:spPr/>
        <p:txBody>
          <a:bodyPr>
            <a:normAutofit/>
          </a:bodyPr>
          <a:lstStyle/>
          <a:p>
            <a:r>
              <a:rPr lang="en-US" sz="2000" dirty="0"/>
              <a:t>The earliest poems in the sequence recommend the benefits of </a:t>
            </a:r>
            <a:r>
              <a:rPr lang="ar-IQ" sz="2000" dirty="0"/>
              <a:t>  </a:t>
            </a:r>
          </a:p>
          <a:p>
            <a:r>
              <a:rPr lang="en-US" sz="2000" dirty="0"/>
              <a:t>marriage and children (</a:t>
            </a:r>
            <a:r>
              <a:rPr lang="en-US" sz="2000" b="1" dirty="0"/>
              <a:t>procreation) .</a:t>
            </a:r>
            <a:r>
              <a:rPr lang="en-US" sz="2000" dirty="0"/>
              <a:t>With the famous </a:t>
            </a:r>
            <a:r>
              <a:rPr lang="en-US" sz="2000" b="1" dirty="0"/>
              <a:t>sonnet   18 ,</a:t>
            </a:r>
            <a:r>
              <a:rPr lang="en-US" sz="2000" dirty="0"/>
              <a:t>the poet rejects this argument for procreation  . The Fair Youth’s beauty is made immortal in his poetry. Sonnet 20 explicitly laments </a:t>
            </a:r>
            <a:r>
              <a:rPr lang="ar-IQ" sz="2000" dirty="0"/>
              <a:t> </a:t>
            </a:r>
            <a:r>
              <a:rPr lang="en-US" sz="2000" dirty="0"/>
              <a:t>that the young man is not a woman .Much of the subsequent sonnets describe the ups and downs of the relationship culminating with an affair between the poet and the Dark Lady . The relationship seems to end with the Fair Youth succumbs to the lady’s charm .Many attempts have been made to identify the young man as suggested by the initials </a:t>
            </a:r>
            <a:r>
              <a:rPr lang="ar-IQ" sz="2000" dirty="0"/>
              <a:t> </a:t>
            </a:r>
            <a:r>
              <a:rPr lang="en-US" sz="2000" dirty="0"/>
              <a:t>“</a:t>
            </a:r>
            <a:r>
              <a:rPr lang="en-US" sz="2000" dirty="0" err="1"/>
              <a:t>Mr</a:t>
            </a:r>
            <a:r>
              <a:rPr lang="en-US" sz="2000" dirty="0"/>
              <a:t> . W.H “ used in the dedication of the sonnets . Shakespeare’s one –time patron , Henry </a:t>
            </a:r>
            <a:r>
              <a:rPr lang="en-US" sz="2000" dirty="0" err="1"/>
              <a:t>Wriothesley</a:t>
            </a:r>
            <a:r>
              <a:rPr lang="en-US" sz="2000" dirty="0"/>
              <a:t>  , 3</a:t>
            </a:r>
            <a:r>
              <a:rPr lang="en-US" sz="2000" baseline="30000" dirty="0"/>
              <a:t>rd</a:t>
            </a:r>
            <a:r>
              <a:rPr lang="en-US" sz="2000" dirty="0"/>
              <a:t> Earl of Southampton and Shakespeare's later patron , William Herbert , 3</a:t>
            </a:r>
            <a:r>
              <a:rPr lang="en-US" sz="2000" baseline="30000" dirty="0"/>
              <a:t>rd</a:t>
            </a:r>
            <a:r>
              <a:rPr lang="en-US" sz="2000" dirty="0"/>
              <a:t> Earl of Pembroke, are commonly suggested.                                                                            </a:t>
            </a:r>
            <a:endParaRPr lang="ar-IQ" sz="20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The Dark Lady</a:t>
            </a:r>
            <a:endParaRPr lang="ar-IQ" dirty="0"/>
          </a:p>
        </p:txBody>
      </p:sp>
      <p:sp>
        <p:nvSpPr>
          <p:cNvPr id="3" name="عنصر نائب للمحتوى 2"/>
          <p:cNvSpPr>
            <a:spLocks noGrp="1"/>
          </p:cNvSpPr>
          <p:nvPr>
            <p:ph idx="1"/>
          </p:nvPr>
        </p:nvSpPr>
        <p:spPr/>
        <p:txBody>
          <a:bodyPr>
            <a:normAutofit/>
          </a:bodyPr>
          <a:lstStyle/>
          <a:p>
            <a:r>
              <a:rPr lang="en-US" sz="2000" dirty="0"/>
              <a:t>The Dark Lady sequence ( </a:t>
            </a:r>
            <a:r>
              <a:rPr lang="en-US" sz="2000" b="1" dirty="0"/>
              <a:t>sonnet127-154) </a:t>
            </a:r>
            <a:r>
              <a:rPr lang="en-US" sz="2000" dirty="0"/>
              <a:t>are distinguished from Fair Youth sequence by being sexual in passion. The Dark Lady is so called because she has black hair and a dun </a:t>
            </a:r>
            <a:r>
              <a:rPr lang="en-US" sz="2000" dirty="0" err="1"/>
              <a:t>coloured</a:t>
            </a:r>
            <a:r>
              <a:rPr lang="en-US" sz="2000" dirty="0"/>
              <a:t> skin. Attempts have been made to identify this woman with a historical individual : Lucy Negro , Mary </a:t>
            </a:r>
            <a:r>
              <a:rPr lang="en-US" sz="2000" dirty="0" err="1"/>
              <a:t>Fitton</a:t>
            </a:r>
            <a:r>
              <a:rPr lang="en-US" sz="2000" dirty="0"/>
              <a:t>  , Emilia Lanier , Elizabeth </a:t>
            </a:r>
            <a:r>
              <a:rPr lang="en-US" sz="2000" dirty="0" err="1"/>
              <a:t>Wriothesley</a:t>
            </a:r>
            <a:r>
              <a:rPr lang="en-US" sz="2000" dirty="0"/>
              <a:t> , and others have been suggested.                                                                      </a:t>
            </a:r>
            <a:endParaRPr lang="ar-IQ"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a:t>The Rival Poet</a:t>
            </a:r>
            <a:endParaRPr lang="ar-IQ" b="1" dirty="0"/>
          </a:p>
        </p:txBody>
      </p:sp>
      <p:sp>
        <p:nvSpPr>
          <p:cNvPr id="3" name="عنصر نائب للمحتوى 2"/>
          <p:cNvSpPr>
            <a:spLocks noGrp="1"/>
          </p:cNvSpPr>
          <p:nvPr>
            <p:ph idx="1"/>
          </p:nvPr>
        </p:nvSpPr>
        <p:spPr/>
        <p:txBody>
          <a:bodyPr>
            <a:normAutofit/>
          </a:bodyPr>
          <a:lstStyle/>
          <a:p>
            <a:pPr algn="l"/>
            <a:r>
              <a:rPr lang="en-US" sz="2000" dirty="0"/>
              <a:t>His identity remains a mystery , among varied candidates are Christopher Marlowe , George Chapman , or an amalgamation of several contemporaries.  However, there is no hard evidence that the character had a real life counterpart . The speaker sees the rival as a </a:t>
            </a:r>
            <a:r>
              <a:rPr lang="ar-IQ" sz="2000" dirty="0"/>
              <a:t>  </a:t>
            </a:r>
            <a:r>
              <a:rPr lang="en-US" sz="2000" dirty="0"/>
              <a:t>competition for fame , coin &amp; patronage.  The sonnets most commonly identified as the Rival poet group exist within the Fair Youth sequence in sonnets </a:t>
            </a:r>
            <a:r>
              <a:rPr lang="en-US" sz="2000" b="1" dirty="0"/>
              <a:t>78-86.                                                                                                 </a:t>
            </a:r>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Themes</a:t>
            </a:r>
            <a:endParaRPr lang="ar-IQ" dirty="0"/>
          </a:p>
        </p:txBody>
      </p:sp>
      <p:sp>
        <p:nvSpPr>
          <p:cNvPr id="3" name="عنصر نائب للمحتوى 2"/>
          <p:cNvSpPr>
            <a:spLocks noGrp="1"/>
          </p:cNvSpPr>
          <p:nvPr>
            <p:ph idx="1"/>
          </p:nvPr>
        </p:nvSpPr>
        <p:spPr/>
        <p:txBody>
          <a:bodyPr>
            <a:normAutofit/>
          </a:bodyPr>
          <a:lstStyle/>
          <a:p>
            <a:r>
              <a:rPr lang="en-US" sz="2000" dirty="0"/>
              <a:t>They are not all love poems ; the themes of friendship , death , time , rivalry , beauty in art , nature of beauty , the function &amp; style of poetry ,ambition , fame and other personal affairs are introduced and examined too.                                                                                           </a:t>
            </a:r>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Devices</a:t>
            </a:r>
            <a:endParaRPr lang="ar-IQ" dirty="0"/>
          </a:p>
        </p:txBody>
      </p:sp>
      <p:sp>
        <p:nvSpPr>
          <p:cNvPr id="3" name="عنصر نائب للمحتوى 2"/>
          <p:cNvSpPr>
            <a:spLocks noGrp="1"/>
          </p:cNvSpPr>
          <p:nvPr>
            <p:ph idx="1"/>
          </p:nvPr>
        </p:nvSpPr>
        <p:spPr/>
        <p:txBody>
          <a:bodyPr/>
          <a:lstStyle/>
          <a:p>
            <a:r>
              <a:rPr lang="en-US" sz="2000" dirty="0"/>
              <a:t>The effectiveness of the sonnets comes from the rich imagery which depends much on metaphors than on similes. Usually ,the theme is developed through complex metaphors which are interwoven and subtly connected. Imageries are derived from all fields of human knowledge not merely from abstract ideas or intellectual conceits.  </a:t>
            </a:r>
            <a:endParaRPr lang="ar-IQ"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650</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Constantia</vt:lpstr>
      <vt:lpstr>Majalla UI</vt:lpstr>
      <vt:lpstr>Traditional Arabic</vt:lpstr>
      <vt:lpstr>Wingdings 2</vt:lpstr>
      <vt:lpstr>تدفق</vt:lpstr>
      <vt:lpstr>Shakespearean Sonnetsٍ</vt:lpstr>
      <vt:lpstr>Structure</vt:lpstr>
      <vt:lpstr>About the sonnets</vt:lpstr>
      <vt:lpstr>About the Sonnets</vt:lpstr>
      <vt:lpstr>The Dark Lady</vt:lpstr>
      <vt:lpstr>The Rival Poet</vt:lpstr>
      <vt:lpstr>Themes</vt:lpstr>
      <vt:lpstr>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Shakespearean Sonnetsٍ</dc:title>
  <dc:creator>dijla 2014</dc:creator>
  <cp:lastModifiedBy>Lenovo</cp:lastModifiedBy>
  <cp:revision>15</cp:revision>
  <dcterms:created xsi:type="dcterms:W3CDTF">2016-03-21T16:02:24Z</dcterms:created>
  <dcterms:modified xsi:type="dcterms:W3CDTF">2022-11-29T17:38:54Z</dcterms:modified>
</cp:coreProperties>
</file>