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E28D9-F4FF-4A42-B39E-78EC4ECAFC4E}" type="datetimeFigureOut">
              <a:rPr lang="ar-IQ" smtClean="0"/>
              <a:pPr/>
              <a:t>06/05/1444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EFC4-C9F2-42DC-A03E-346433A6446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E28D9-F4FF-4A42-B39E-78EC4ECAFC4E}" type="datetimeFigureOut">
              <a:rPr lang="ar-IQ" smtClean="0"/>
              <a:pPr/>
              <a:t>06/05/1444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EFC4-C9F2-42DC-A03E-346433A6446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E28D9-F4FF-4A42-B39E-78EC4ECAFC4E}" type="datetimeFigureOut">
              <a:rPr lang="ar-IQ" smtClean="0"/>
              <a:pPr/>
              <a:t>06/05/1444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EFC4-C9F2-42DC-A03E-346433A6446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E28D9-F4FF-4A42-B39E-78EC4ECAFC4E}" type="datetimeFigureOut">
              <a:rPr lang="ar-IQ" smtClean="0"/>
              <a:pPr/>
              <a:t>06/05/1444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EFC4-C9F2-42DC-A03E-346433A6446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E28D9-F4FF-4A42-B39E-78EC4ECAFC4E}" type="datetimeFigureOut">
              <a:rPr lang="ar-IQ" smtClean="0"/>
              <a:pPr/>
              <a:t>06/05/1444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EFC4-C9F2-42DC-A03E-346433A6446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E28D9-F4FF-4A42-B39E-78EC4ECAFC4E}" type="datetimeFigureOut">
              <a:rPr lang="ar-IQ" smtClean="0"/>
              <a:pPr/>
              <a:t>06/05/1444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EFC4-C9F2-42DC-A03E-346433A6446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E28D9-F4FF-4A42-B39E-78EC4ECAFC4E}" type="datetimeFigureOut">
              <a:rPr lang="ar-IQ" smtClean="0"/>
              <a:pPr/>
              <a:t>06/05/1444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EFC4-C9F2-42DC-A03E-346433A6446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E28D9-F4FF-4A42-B39E-78EC4ECAFC4E}" type="datetimeFigureOut">
              <a:rPr lang="ar-IQ" smtClean="0"/>
              <a:pPr/>
              <a:t>06/05/1444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EFC4-C9F2-42DC-A03E-346433A6446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E28D9-F4FF-4A42-B39E-78EC4ECAFC4E}" type="datetimeFigureOut">
              <a:rPr lang="ar-IQ" smtClean="0"/>
              <a:pPr/>
              <a:t>06/05/1444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EFC4-C9F2-42DC-A03E-346433A6446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E28D9-F4FF-4A42-B39E-78EC4ECAFC4E}" type="datetimeFigureOut">
              <a:rPr lang="ar-IQ" smtClean="0"/>
              <a:pPr/>
              <a:t>06/05/1444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EFC4-C9F2-42DC-A03E-346433A6446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E28D9-F4FF-4A42-B39E-78EC4ECAFC4E}" type="datetimeFigureOut">
              <a:rPr lang="ar-IQ" smtClean="0"/>
              <a:pPr/>
              <a:t>06/05/1444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EFC4-C9F2-42DC-A03E-346433A6446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E28D9-F4FF-4A42-B39E-78EC4ECAFC4E}" type="datetimeFigureOut">
              <a:rPr lang="ar-IQ" smtClean="0"/>
              <a:pPr/>
              <a:t>06/05/1444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CEFC4-C9F2-42DC-A03E-346433A64465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Spenser’s “ Like as a Ship”</a:t>
            </a:r>
            <a:endParaRPr lang="ar-IQ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It is an adaptation of Petrarch’s “ </a:t>
            </a:r>
            <a:r>
              <a:rPr lang="en-US" sz="2400" dirty="0" err="1"/>
              <a:t>Rima</a:t>
            </a:r>
            <a:r>
              <a:rPr lang="en-US" sz="2400" dirty="0"/>
              <a:t> “189, becomes sonnet 34 of Spenser’s “ Amoretti” ( a collection of poems written after his marriage to his second wife , Elizabeth </a:t>
            </a:r>
            <a:r>
              <a:rPr lang="en-US" sz="2400" dirty="0" err="1"/>
              <a:t>Bolye</a:t>
            </a:r>
            <a:r>
              <a:rPr lang="en-US" sz="2400" dirty="0"/>
              <a:t> at the age of 56).</a:t>
            </a:r>
            <a:endParaRPr lang="ar-IQ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Spenser’s “ Like as a Ship”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dirty="0"/>
              <a:t>It chronicles his courtship with his wife , Elizabeth . While Petrarch wrote his sonnets about women he was never able to obtain, Spenser wrote about a single woman he did marry.</a:t>
            </a:r>
          </a:p>
          <a:p>
            <a:pPr algn="l"/>
            <a:r>
              <a:rPr lang="en-US" sz="2400" dirty="0"/>
              <a:t>Sonnet 34 , appears to describe a break in  his relationship with his wife  and how he is left  astray waiting for her forgiveness. Spenser uses the analogy of a ship losing its way, during a storm , to convey the separation between him and his wife.                                                                                          </a:t>
            </a:r>
            <a:endParaRPr lang="ar-IQ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 1-4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en-US" sz="2400" dirty="0"/>
              <a:t>A  ship travelling through a large ocean , with no land in sight , uses the stars to guide her (personification ) , but when the stormy             </a:t>
            </a:r>
            <a:r>
              <a:rPr lang="ar-IQ" sz="2400" dirty="0"/>
              <a:t> </a:t>
            </a:r>
            <a:r>
              <a:rPr lang="en-US" sz="2400" dirty="0"/>
              <a:t>clouds block the star’s light , the ship will be left astray.                     </a:t>
            </a:r>
          </a:p>
          <a:p>
            <a:pPr algn="l"/>
            <a:r>
              <a:rPr lang="en-US" sz="2400" dirty="0"/>
              <a:t>We learn that the thing , being compared to the ship , is the speaker ( the poet ). The ship , we are told , had been guided by a star until a storm ( argument ) developed. , blocking the ship’s view of the star and leading the ship to wander far astray. To the speaker , she is the lodestar of his life , the fixed point by which the speaker is able to make sense of purpose in life. Astrology plays a big part in </a:t>
            </a:r>
            <a:r>
              <a:rPr lang="ar-IQ" sz="2400" dirty="0"/>
              <a:t> </a:t>
            </a:r>
            <a:r>
              <a:rPr lang="en-US" sz="2400" dirty="0"/>
              <a:t>the poem and in navigation.                                                                                        </a:t>
            </a:r>
          </a:p>
          <a:p>
            <a:pPr algn="l"/>
            <a:r>
              <a:rPr lang="en-US" sz="2400" dirty="0"/>
              <a:t>    The brightest star is the North star  ; however , the poet is not referring to that star in this poem . Instead, he is referring to </a:t>
            </a:r>
            <a:r>
              <a:rPr lang="en-US" sz="2400" dirty="0" err="1"/>
              <a:t>Ursa</a:t>
            </a:r>
            <a:r>
              <a:rPr lang="en-US" sz="2400" dirty="0"/>
              <a:t> Major ( Great Bear )                                                                                 </a:t>
            </a:r>
            <a:endParaRPr lang="ar-IQ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 5- 8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sz="2400" dirty="0"/>
              <a:t>Now, he wanders around in darkness because his guiding light has been concealed by the dark clouds of the storm. Without her light , he is left vulnerable to the hidden changes round him . The storm has left the poet without his beloved to guide </a:t>
            </a:r>
            <a:r>
              <a:rPr lang="ar-IQ" sz="2400" dirty="0"/>
              <a:t>          </a:t>
            </a:r>
            <a:r>
              <a:rPr lang="en-US" sz="2400" dirty="0"/>
              <a:t>him.  He misses her bright ray , personality , or soul . He  is consumed with sadness that he has lost his way , and is left defenseless.                                                                                        </a:t>
            </a:r>
            <a:endParaRPr lang="ar-IQ" sz="2400" dirty="0"/>
          </a:p>
          <a:p>
            <a:pPr algn="l"/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 9-12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dirty="0"/>
              <a:t>Still, he hopes that when the storm passes , his beloved’s light will  shine on him again and guide him back to the port so that they could be together once again .  He calls her </a:t>
            </a:r>
            <a:r>
              <a:rPr lang="en-US" sz="2400" dirty="0" err="1"/>
              <a:t>Helice</a:t>
            </a:r>
            <a:r>
              <a:rPr lang="en-US" sz="2400" dirty="0"/>
              <a:t> ,   also known as </a:t>
            </a:r>
            <a:r>
              <a:rPr lang="en-US" sz="2400" dirty="0" err="1"/>
              <a:t>Callisto</a:t>
            </a:r>
            <a:r>
              <a:rPr lang="en-US" sz="2400" dirty="0"/>
              <a:t> , a wood nymph turned into </a:t>
            </a:r>
            <a:r>
              <a:rPr lang="en-US" sz="2400" dirty="0" err="1"/>
              <a:t>Ursa</a:t>
            </a:r>
            <a:r>
              <a:rPr lang="en-US" sz="2400" dirty="0"/>
              <a:t> Major ( Myth).                                                         </a:t>
            </a:r>
            <a:endParaRPr lang="ar-IQ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 13-14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dirty="0"/>
              <a:t>These last two lines are known as the rhyming couplet , which sums up the entire poem in as few words as possible.                 Spenser is telling his beloved that until she forgives him , he will wander aimlessly all alone with sorrowful thoughts.</a:t>
            </a:r>
            <a:endParaRPr lang="ar-IQ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Use of Alliteration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1800" dirty="0"/>
              <a:t>It gives lift and deflation which is in harmony with the poet’s mood.                </a:t>
            </a:r>
          </a:p>
          <a:p>
            <a:pPr algn="l"/>
            <a:r>
              <a:rPr lang="en-US" sz="1800" dirty="0"/>
              <a:t>At first , when the poet talks about feeling like a ship in a storm , he uses :           </a:t>
            </a:r>
            <a:r>
              <a:rPr lang="en-US" sz="1800" b="1" dirty="0"/>
              <a:t>darkness … dismay , perils …. Placed .                                                                  </a:t>
            </a:r>
          </a:p>
          <a:p>
            <a:pPr algn="l"/>
            <a:r>
              <a:rPr lang="en-US" sz="1800" b="1" dirty="0"/>
              <a:t>The repetition of the consonants creates a deflating sound like an air escaping from a balloon which is suggestive of the poet’s depression.                               </a:t>
            </a:r>
          </a:p>
          <a:p>
            <a:pPr algn="l"/>
            <a:endParaRPr lang="en-US" sz="1800" b="1" dirty="0"/>
          </a:p>
          <a:p>
            <a:pPr algn="l"/>
            <a:r>
              <a:rPr lang="en-US" sz="1800" b="1" dirty="0"/>
              <a:t>At the turn of the poem , the alliteration changes to a repeated \l\ in lovely , light , clear , cloudy , careful , comfortless which suggests the poet’s feeling of love and creates a sense of lightness and love .                                                            </a:t>
            </a:r>
          </a:p>
          <a:p>
            <a:pPr algn="l"/>
            <a:r>
              <a:rPr lang="en-US" sz="1800" b="1" dirty="0"/>
              <a:t>In the final couplet , the repetition of \s\ suggests a subtle sense of deflation which once again shows the poet’s current sad mood.                                    </a:t>
            </a:r>
            <a:endParaRPr lang="ar-IQ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639</Words>
  <Application>Microsoft Office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سمة Office</vt:lpstr>
      <vt:lpstr>Spenser’s “ Like as a Ship”</vt:lpstr>
      <vt:lpstr>Spenser’s “ Like as a Ship”</vt:lpstr>
      <vt:lpstr>L 1-4</vt:lpstr>
      <vt:lpstr>L 5- 8</vt:lpstr>
      <vt:lpstr>L 9-12</vt:lpstr>
      <vt:lpstr>L 13-14</vt:lpstr>
      <vt:lpstr>The Use of Alliteration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Spenser’s “ Like as a Ship”</dc:title>
  <dc:creator>Dell</dc:creator>
  <cp:lastModifiedBy>Lenovo</cp:lastModifiedBy>
  <cp:revision>15</cp:revision>
  <cp:lastPrinted>2017-11-14T07:33:18Z</cp:lastPrinted>
  <dcterms:created xsi:type="dcterms:W3CDTF">2014-12-05T15:10:51Z</dcterms:created>
  <dcterms:modified xsi:type="dcterms:W3CDTF">2022-11-29T17:36:40Z</dcterms:modified>
</cp:coreProperties>
</file>