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6DD819D6-D39A-407B-900C-64084D15D66B}" type="datetimeFigureOut">
              <a:rPr lang="ar-IQ" smtClean="0"/>
              <a:pPr/>
              <a:t>06/05/1444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0CB9EED-72FB-4EC0-9BCD-2B09DDA81BDE}"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D819D6-D39A-407B-900C-64084D15D66B}" type="datetimeFigureOut">
              <a:rPr lang="ar-IQ" smtClean="0"/>
              <a:pPr/>
              <a:t>06/05/1444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CB9EED-72FB-4EC0-9BCD-2B09DDA81BDE}"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dirty="0"/>
              <a:t>“Spring” by Henry Howard</a:t>
            </a:r>
            <a:endParaRPr lang="ar-IQ" b="1" dirty="0"/>
          </a:p>
        </p:txBody>
      </p:sp>
      <p:sp>
        <p:nvSpPr>
          <p:cNvPr id="3" name="عنوان فرعي 2"/>
          <p:cNvSpPr>
            <a:spLocks noGrp="1"/>
          </p:cNvSpPr>
          <p:nvPr>
            <p:ph type="subTitle" idx="1"/>
          </p:nvPr>
        </p:nvSpPr>
        <p:spPr/>
        <p:txBody>
          <a:bodyPr>
            <a:normAutofit fontScale="92500"/>
          </a:bodyPr>
          <a:lstStyle/>
          <a:p>
            <a:r>
              <a:rPr lang="ar-IQ" sz="2400" b="1" dirty="0"/>
              <a:t> </a:t>
            </a:r>
            <a:r>
              <a:rPr lang="en-US" sz="2400" b="1" dirty="0"/>
              <a:t> </a:t>
            </a:r>
          </a:p>
          <a:p>
            <a:r>
              <a:rPr lang="en-US" sz="2400" b="1" dirty="0"/>
              <a:t>The title , “Spring “ , refers to the sweetest season of the year .The poem is full of imageries to show us the rebirth of nature and beauty in spring.</a:t>
            </a:r>
            <a:endParaRPr lang="ar-IQ"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The Structure</a:t>
            </a:r>
            <a:endParaRPr lang="ar-IQ" dirty="0"/>
          </a:p>
        </p:txBody>
      </p:sp>
      <p:sp>
        <p:nvSpPr>
          <p:cNvPr id="3" name="عنصر نائب للمحتوى 2"/>
          <p:cNvSpPr>
            <a:spLocks noGrp="1"/>
          </p:cNvSpPr>
          <p:nvPr>
            <p:ph idx="1"/>
          </p:nvPr>
        </p:nvSpPr>
        <p:spPr/>
        <p:txBody>
          <a:bodyPr>
            <a:normAutofit/>
          </a:bodyPr>
          <a:lstStyle/>
          <a:p>
            <a:pPr algn="l"/>
            <a:r>
              <a:rPr lang="en-US" sz="1600" dirty="0"/>
              <a:t>The poem is an English sonnet. It consists  of fourteen lines divided into an opening </a:t>
            </a:r>
            <a:r>
              <a:rPr lang="en-US" sz="1600" b="1" dirty="0"/>
              <a:t>Quatrain( the coming of spring)</a:t>
            </a:r>
            <a:r>
              <a:rPr lang="en-US" sz="1600" dirty="0"/>
              <a:t> , followed by an </a:t>
            </a:r>
            <a:r>
              <a:rPr lang="en-US" sz="1600" b="1" dirty="0"/>
              <a:t>Octave (8 lines) </a:t>
            </a:r>
            <a:r>
              <a:rPr lang="en-US" sz="1600" dirty="0"/>
              <a:t>, and </a:t>
            </a:r>
            <a:r>
              <a:rPr lang="en-US" sz="1600" b="1" dirty="0"/>
              <a:t> Rhyming Couplet.  </a:t>
            </a:r>
            <a:r>
              <a:rPr lang="en-US" sz="1600" dirty="0"/>
              <a:t>There is </a:t>
            </a:r>
            <a:r>
              <a:rPr lang="en-US" sz="1600" b="1" dirty="0"/>
              <a:t>Volta or turn ( L  5) </a:t>
            </a:r>
            <a:r>
              <a:rPr lang="en-US" sz="1600" dirty="0"/>
              <a:t>When the topic shifts to discuss the coming of summer . The rhyme scheme is </a:t>
            </a:r>
            <a:r>
              <a:rPr lang="en-US" sz="1600" b="1" dirty="0" err="1"/>
              <a:t>abab</a:t>
            </a:r>
            <a:r>
              <a:rPr lang="en-US" sz="1600" b="1" dirty="0"/>
              <a:t> </a:t>
            </a:r>
            <a:r>
              <a:rPr lang="en-US" sz="1600" b="1" dirty="0" err="1"/>
              <a:t>abababab</a:t>
            </a:r>
            <a:r>
              <a:rPr lang="en-US" sz="1600" b="1" dirty="0"/>
              <a:t> </a:t>
            </a:r>
            <a:r>
              <a:rPr lang="en-US" sz="1600" b="1" dirty="0" err="1"/>
              <a:t>aa</a:t>
            </a:r>
            <a:r>
              <a:rPr lang="en-US" sz="1600" dirty="0"/>
              <a:t> .   </a:t>
            </a:r>
          </a:p>
          <a:p>
            <a:pPr algn="l"/>
            <a:r>
              <a:rPr lang="en-US" sz="1600" b="1" dirty="0"/>
              <a:t>Volta : the place at which a distinct turn to thoughts occurs( a transition point commonly used in a sonnet as between the octave and the sestet of a Petrarch an sonnet.</a:t>
            </a:r>
            <a:r>
              <a:rPr lang="en-US" sz="1600" dirty="0"/>
              <a:t>                                                    </a:t>
            </a:r>
            <a:r>
              <a:rPr lang="en-US" sz="1400" dirty="0"/>
              <a:t> </a:t>
            </a:r>
            <a:endParaRPr lang="ar-IQ"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The Opening Quatrain</a:t>
            </a:r>
            <a:endParaRPr lang="ar-IQ" dirty="0"/>
          </a:p>
        </p:txBody>
      </p:sp>
      <p:sp>
        <p:nvSpPr>
          <p:cNvPr id="3" name="عنصر نائب للمحتوى 2"/>
          <p:cNvSpPr>
            <a:spLocks noGrp="1"/>
          </p:cNvSpPr>
          <p:nvPr>
            <p:ph idx="1"/>
          </p:nvPr>
        </p:nvSpPr>
        <p:spPr/>
        <p:txBody>
          <a:bodyPr>
            <a:normAutofit/>
          </a:bodyPr>
          <a:lstStyle/>
          <a:p>
            <a:pPr algn="l"/>
            <a:r>
              <a:rPr lang="en-US" sz="1600" dirty="0"/>
              <a:t>The sweetest season , spring , brings buds and blooms. The hills and valleys are all covered with </a:t>
            </a:r>
            <a:r>
              <a:rPr lang="ar-IQ" sz="1600" dirty="0"/>
              <a:t>  </a:t>
            </a:r>
            <a:r>
              <a:rPr lang="en-US" sz="1600" dirty="0"/>
              <a:t>green grass which reflects the </a:t>
            </a:r>
            <a:r>
              <a:rPr lang="en-US" sz="1600" b="1" dirty="0"/>
              <a:t>renewal  of beauty in </a:t>
            </a:r>
            <a:r>
              <a:rPr lang="en-US" sz="1600" dirty="0"/>
              <a:t>spring</a:t>
            </a:r>
            <a:r>
              <a:rPr lang="en-US" sz="1600" b="1" dirty="0"/>
              <a:t>. The </a:t>
            </a:r>
            <a:r>
              <a:rPr lang="en-US" sz="1600" dirty="0"/>
              <a:t>nightingale happily sings        (</a:t>
            </a:r>
            <a:r>
              <a:rPr lang="en-US" sz="1600" b="1" dirty="0"/>
              <a:t>Personification) </a:t>
            </a:r>
            <a:r>
              <a:rPr lang="en-US" sz="1600" dirty="0"/>
              <a:t>with</a:t>
            </a:r>
            <a:r>
              <a:rPr lang="en-US" sz="1600" b="1" dirty="0"/>
              <a:t> </a:t>
            </a:r>
            <a:r>
              <a:rPr lang="en-US" sz="1600" dirty="0"/>
              <a:t>new</a:t>
            </a:r>
            <a:r>
              <a:rPr lang="en-US" sz="1600" b="1" dirty="0"/>
              <a:t> </a:t>
            </a:r>
            <a:r>
              <a:rPr lang="en-US" sz="1600" dirty="0"/>
              <a:t>feathers</a:t>
            </a:r>
            <a:r>
              <a:rPr lang="en-US" sz="1600" b="1" dirty="0"/>
              <a:t> , </a:t>
            </a:r>
            <a:r>
              <a:rPr lang="en-US" sz="1600" dirty="0"/>
              <a:t>and</a:t>
            </a:r>
            <a:r>
              <a:rPr lang="en-US" sz="1600" b="1" dirty="0"/>
              <a:t> </a:t>
            </a:r>
            <a:r>
              <a:rPr lang="en-US" sz="1600" dirty="0"/>
              <a:t>the  turtle tells her mate a tale (</a:t>
            </a:r>
            <a:r>
              <a:rPr lang="en-US" sz="1600" b="1" dirty="0"/>
              <a:t>Personification).                          </a:t>
            </a: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The Octave</a:t>
            </a:r>
            <a:endParaRPr lang="ar-IQ" dirty="0"/>
          </a:p>
        </p:txBody>
      </p:sp>
      <p:sp>
        <p:nvSpPr>
          <p:cNvPr id="3" name="عنصر نائب للمحتوى 2"/>
          <p:cNvSpPr>
            <a:spLocks noGrp="1"/>
          </p:cNvSpPr>
          <p:nvPr>
            <p:ph idx="1"/>
          </p:nvPr>
        </p:nvSpPr>
        <p:spPr/>
        <p:txBody>
          <a:bodyPr>
            <a:normAutofit/>
          </a:bodyPr>
          <a:lstStyle/>
          <a:p>
            <a:pPr algn="l"/>
            <a:r>
              <a:rPr lang="en-US" sz="1600" dirty="0"/>
              <a:t>There is </a:t>
            </a:r>
            <a:r>
              <a:rPr lang="en-US" sz="1600" b="1" dirty="0"/>
              <a:t>Volta </a:t>
            </a:r>
            <a:r>
              <a:rPr lang="en-US" sz="1600" dirty="0"/>
              <a:t>when the poet turns to describe the . coming of summer , which is also a season of warmth and activity , causing every spray to spring.(</a:t>
            </a:r>
            <a:r>
              <a:rPr lang="en-US" sz="1600" b="1" dirty="0"/>
              <a:t>Pun )</a:t>
            </a:r>
          </a:p>
          <a:p>
            <a:pPr algn="l"/>
            <a:r>
              <a:rPr lang="en-US" sz="1600" b="1" dirty="0"/>
              <a:t>Pun : </a:t>
            </a:r>
            <a:r>
              <a:rPr lang="en-US" sz="1600" dirty="0"/>
              <a:t>a play on words which have the same sounds but different meanings.</a:t>
            </a:r>
          </a:p>
          <a:p>
            <a:pPr algn="l"/>
            <a:r>
              <a:rPr lang="en-US" sz="1600" dirty="0"/>
              <a:t>The hart or stag  hangs his last year’s antlers on the pale (picket ) and now has new ones.  Also , the buck flings his old wintry coat with the coming of summer.</a:t>
            </a:r>
          </a:p>
          <a:p>
            <a:pPr algn="l"/>
            <a:r>
              <a:rPr lang="en-US" sz="1600" dirty="0"/>
              <a:t>Again we see how creatures in nature are renewing their beauty and are active once more.</a:t>
            </a:r>
            <a:endParaRPr lang="ar-IQ"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The Octave</a:t>
            </a:r>
            <a:endParaRPr lang="ar-IQ" dirty="0"/>
          </a:p>
        </p:txBody>
      </p:sp>
      <p:sp>
        <p:nvSpPr>
          <p:cNvPr id="3" name="عنصر نائب للمحتوى 2"/>
          <p:cNvSpPr>
            <a:spLocks noGrp="1"/>
          </p:cNvSpPr>
          <p:nvPr>
            <p:ph idx="1"/>
          </p:nvPr>
        </p:nvSpPr>
        <p:spPr/>
        <p:txBody>
          <a:bodyPr>
            <a:normAutofit/>
          </a:bodyPr>
          <a:lstStyle/>
          <a:p>
            <a:pPr algn="l"/>
            <a:r>
              <a:rPr lang="en-US" sz="1600" dirty="0"/>
              <a:t>The fishes , as well, float with new scales (renewal of beauty) .The adder sloughs her old skin and the swallow is fast pursuing the flies while the bee is </a:t>
            </a:r>
            <a:r>
              <a:rPr lang="ar-IQ" sz="1600" dirty="0"/>
              <a:t>    </a:t>
            </a:r>
            <a:r>
              <a:rPr lang="en-US" sz="1600" dirty="0"/>
              <a:t>busy mixing honey (personification).   Winter , which  was such an evil to flowers causing them destruction , is now over ( metaphor)                                                  </a:t>
            </a:r>
            <a:endParaRPr lang="ar-IQ"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The Rhyming Couplet</a:t>
            </a:r>
            <a:endParaRPr lang="ar-IQ" dirty="0"/>
          </a:p>
        </p:txBody>
      </p:sp>
      <p:sp>
        <p:nvSpPr>
          <p:cNvPr id="3" name="عنصر نائب للمحتوى 2"/>
          <p:cNvSpPr>
            <a:spLocks noGrp="1"/>
          </p:cNvSpPr>
          <p:nvPr>
            <p:ph idx="1"/>
          </p:nvPr>
        </p:nvSpPr>
        <p:spPr/>
        <p:txBody>
          <a:bodyPr>
            <a:normAutofit/>
          </a:bodyPr>
          <a:lstStyle/>
          <a:p>
            <a:pPr algn="l"/>
            <a:r>
              <a:rPr lang="en-US" sz="1600" dirty="0"/>
              <a:t>The poet shows his sadness for not being part of the happy world and the creatures around .They are happy and free of worry unlike the poet who is sad for being rejected by his beloved  (Contrast ) .  His sorrow then springs , like a fountain , in spring ( pun ).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419</Words>
  <Application>Microsoft Office PowerPoint</Application>
  <PresentationFormat>On-screen Show (4:3)</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سمة Office</vt:lpstr>
      <vt:lpstr>“Spring” by Henry Howard</vt:lpstr>
      <vt:lpstr>The Structure</vt:lpstr>
      <vt:lpstr>The Opening Quatrain</vt:lpstr>
      <vt:lpstr>The Octave</vt:lpstr>
      <vt:lpstr>The Octave</vt:lpstr>
      <vt:lpstr>The Rhyming Couplet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by Henry Howard</dc:title>
  <dc:creator>Dell</dc:creator>
  <cp:lastModifiedBy>Lenovo</cp:lastModifiedBy>
  <cp:revision>19</cp:revision>
  <dcterms:created xsi:type="dcterms:W3CDTF">2014-11-23T17:34:28Z</dcterms:created>
  <dcterms:modified xsi:type="dcterms:W3CDTF">2022-11-29T17:36:03Z</dcterms:modified>
</cp:coreProperties>
</file>