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3" r:id="rId2"/>
    <p:sldId id="257" r:id="rId3"/>
    <p:sldId id="258" r:id="rId4"/>
    <p:sldId id="272" r:id="rId5"/>
    <p:sldId id="260" r:id="rId6"/>
    <p:sldId id="271" r:id="rId7"/>
    <p:sldId id="263" r:id="rId8"/>
    <p:sldId id="264" r:id="rId9"/>
    <p:sldId id="265" r:id="rId10"/>
    <p:sldId id="266" r:id="rId11"/>
    <p:sldId id="267" r:id="rId12"/>
    <p:sldId id="270"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12/08/1443</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81167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12/08/1443</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715740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12/08/1443</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3423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12/08/1443</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372185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12/08/1443</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565358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12/08/1443</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359037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12/08/1443</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51300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12/08/1443</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016725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12/08/1443</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72567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12/08/1443</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88369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12/08/1443</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315662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12/08/1443</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2866722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a:solidFill>
                  <a:srgbClr val="073E87"/>
                </a:solidFill>
              </a:rPr>
              <a:t>م. م. عمر غافل </a:t>
            </a:r>
            <a:r>
              <a:rPr lang="ar-IQ" sz="3200" dirty="0" smtClean="0">
                <a:solidFill>
                  <a:srgbClr val="073E87"/>
                </a:solidFill>
              </a:rPr>
              <a:t>حجي</a:t>
            </a:r>
          </a:p>
          <a:p>
            <a:pPr marL="0" lvl="0" indent="0" algn="ctr">
              <a:buClr>
                <a:srgbClr val="31B6FD"/>
              </a:buClr>
              <a:buNone/>
            </a:pPr>
            <a:r>
              <a:rPr lang="ar-IQ" sz="3200" dirty="0" smtClean="0">
                <a:solidFill>
                  <a:srgbClr val="073E87"/>
                </a:solidFill>
              </a:rPr>
              <a:t>م/ السكان والغذاء</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الدراسة المسائية</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2021 </a:t>
            </a:r>
            <a:r>
              <a:rPr lang="ar-IQ" sz="3200" dirty="0" smtClean="0">
                <a:solidFill>
                  <a:srgbClr val="073E87"/>
                </a:solidFill>
                <a:ea typeface="+mn-ea"/>
              </a:rPr>
              <a:t>–</a:t>
            </a:r>
            <a:r>
              <a:rPr lang="ar-IQ" sz="3200" dirty="0" smtClean="0">
                <a:solidFill>
                  <a:srgbClr val="073E87"/>
                </a:solidFill>
                <a:ea typeface="+mn-ea"/>
              </a:rPr>
              <a:t>2022 </a:t>
            </a:r>
            <a:r>
              <a:rPr lang="ar-IQ" sz="3200" dirty="0" smtClean="0">
                <a:solidFill>
                  <a:srgbClr val="073E87"/>
                </a:solidFill>
                <a:ea typeface="+mn-ea"/>
              </a:rPr>
              <a:t/>
            </a:r>
            <a:br>
              <a:rPr lang="ar-IQ" sz="3200" dirty="0" smtClean="0">
                <a:solidFill>
                  <a:srgbClr val="073E87"/>
                </a:solidFill>
                <a:ea typeface="+mn-ea"/>
              </a:rPr>
            </a:br>
            <a:r>
              <a:rPr lang="ar-IQ" sz="3200" dirty="0" smtClean="0">
                <a:solidFill>
                  <a:srgbClr val="073E87"/>
                </a:solidFill>
                <a:ea typeface="+mn-ea"/>
              </a:rPr>
              <a:t>3/16/ 2022</a:t>
            </a: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496565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772816"/>
            <a:ext cx="8640960" cy="4968552"/>
          </a:xfrm>
        </p:spPr>
        <p:txBody>
          <a:bodyPr>
            <a:normAutofit lnSpcReduction="10000"/>
          </a:bodyPr>
          <a:lstStyle/>
          <a:p>
            <a:pPr marL="514350" indent="-514350">
              <a:buFont typeface="+mj-lt"/>
              <a:buAutoNum type="arabicPeriod"/>
            </a:pPr>
            <a:r>
              <a:rPr lang="ar-IQ" dirty="0" smtClean="0"/>
              <a:t>ال</a:t>
            </a:r>
            <a:r>
              <a:rPr lang="ar-IQ" sz="2800" dirty="0" smtClean="0"/>
              <a:t>مصابون اصابة بالغة والين سيمتون بغض النظر عن العلاج.</a:t>
            </a:r>
          </a:p>
          <a:p>
            <a:pPr marL="514350" indent="-514350">
              <a:buFont typeface="+mj-lt"/>
              <a:buAutoNum type="arabicPeriod"/>
            </a:pPr>
            <a:r>
              <a:rPr lang="ar-IQ" sz="2800" dirty="0" smtClean="0"/>
              <a:t>المصابون الذين سيبقون على قيد الحياة بدون علاج.</a:t>
            </a:r>
          </a:p>
          <a:p>
            <a:pPr marL="514350" indent="-514350">
              <a:buFont typeface="+mj-lt"/>
              <a:buAutoNum type="arabicPeriod"/>
            </a:pPr>
            <a:r>
              <a:rPr lang="ar-IQ" sz="2800" dirty="0" smtClean="0"/>
              <a:t>المصابون الذين سيعيشون اذا تلقوا العلاج بالشكل الصحيح.</a:t>
            </a:r>
          </a:p>
          <a:p>
            <a:pPr marL="0" indent="0">
              <a:buNone/>
            </a:pPr>
            <a:r>
              <a:rPr lang="ar-IQ" sz="2800" dirty="0" smtClean="0"/>
              <a:t>اقترح </a:t>
            </a:r>
            <a:r>
              <a:rPr lang="ar-IQ" sz="2800" dirty="0" err="1" smtClean="0"/>
              <a:t>بادول</a:t>
            </a:r>
            <a:r>
              <a:rPr lang="ar-IQ" sz="2800" dirty="0" smtClean="0"/>
              <a:t> ان يستعمل هذا النظام لتصنيف الدول الجائعة في العالم الى الفئات الثلاثة الاتية:</a:t>
            </a:r>
          </a:p>
          <a:p>
            <a:pPr marL="514350" indent="-514350">
              <a:buFont typeface="+mj-lt"/>
              <a:buAutoNum type="arabicParenR"/>
            </a:pPr>
            <a:r>
              <a:rPr lang="ar-IQ" sz="2800" dirty="0" smtClean="0"/>
              <a:t>الدول التي لا يمكن انقاذها بسبب النمو السكاني وعدم وجود امكانيات زراعية.</a:t>
            </a:r>
          </a:p>
          <a:p>
            <a:pPr marL="514350" indent="-514350">
              <a:buFont typeface="+mj-lt"/>
              <a:buAutoNum type="arabicParenR"/>
            </a:pPr>
            <a:r>
              <a:rPr lang="ar-IQ" sz="2800" dirty="0" smtClean="0"/>
              <a:t>الدول التي لديها امكانيات وعملات اجنبية ويمكنها مواجهة النمو السكاني.</a:t>
            </a:r>
          </a:p>
          <a:p>
            <a:pPr marL="514350" indent="-514350">
              <a:buFont typeface="+mj-lt"/>
              <a:buAutoNum type="arabicParenR"/>
            </a:pPr>
            <a:r>
              <a:rPr lang="ar-IQ" sz="2800" dirty="0" smtClean="0"/>
              <a:t>الدول التي تعاني من عدم توازن بين النمو السكاني وتوافر الغذاء والتي يمكن معالجتها اذا اعطيت المعونات الكافية.</a:t>
            </a:r>
            <a:endParaRPr lang="ar-IQ" sz="2800" dirty="0"/>
          </a:p>
        </p:txBody>
      </p:sp>
      <p:sp>
        <p:nvSpPr>
          <p:cNvPr id="2" name="عنوان 1"/>
          <p:cNvSpPr>
            <a:spLocks noGrp="1"/>
          </p:cNvSpPr>
          <p:nvPr>
            <p:ph type="title"/>
          </p:nvPr>
        </p:nvSpPr>
        <p:spPr>
          <a:xfrm>
            <a:off x="251520" y="116632"/>
            <a:ext cx="8640960" cy="1301006"/>
          </a:xfrm>
        </p:spPr>
        <p:txBody>
          <a:bodyPr>
            <a:noAutofit/>
          </a:bodyPr>
          <a:lstStyle/>
          <a:p>
            <a:pPr marL="342900" lvl="0" indent="-342900">
              <a:spcBef>
                <a:spcPct val="20000"/>
              </a:spcBef>
            </a:pPr>
            <a:r>
              <a:rPr lang="ar-IQ" sz="3200" dirty="0">
                <a:solidFill>
                  <a:prstClr val="black"/>
                </a:solidFill>
                <a:effectLst>
                  <a:outerShdw blurRad="38100" dist="38100" dir="2700000" algn="tl">
                    <a:srgbClr val="000000">
                      <a:alpha val="43137"/>
                    </a:srgbClr>
                  </a:outerShdw>
                </a:effectLst>
                <a:ea typeface="+mn-ea"/>
                <a:cs typeface="Arial"/>
              </a:rPr>
              <a:t>اقترح المؤلفان الفكرة العسكرية التي تصنف المصابين في الحرب الى ثلاث فئات من اجل تقدير الاولوية لمن يعطى </a:t>
            </a:r>
            <a:r>
              <a:rPr lang="ar-IQ" sz="3200" dirty="0" smtClean="0">
                <a:solidFill>
                  <a:prstClr val="black"/>
                </a:solidFill>
                <a:effectLst>
                  <a:outerShdw blurRad="38100" dist="38100" dir="2700000" algn="tl">
                    <a:srgbClr val="000000">
                      <a:alpha val="43137"/>
                    </a:srgbClr>
                  </a:outerShdw>
                </a:effectLst>
                <a:ea typeface="+mn-ea"/>
                <a:cs typeface="Arial"/>
              </a:rPr>
              <a:t>العلاج اولا </a:t>
            </a:r>
            <a:endParaRPr lang="ar-IQ"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56066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5" y="2132856"/>
            <a:ext cx="8208912" cy="4248471"/>
          </a:xfrm>
        </p:spPr>
        <p:txBody>
          <a:bodyPr>
            <a:noAutofit/>
          </a:bodyPr>
          <a:lstStyle/>
          <a:p>
            <a:pPr algn="just"/>
            <a:r>
              <a:rPr lang="ar-IQ" sz="3200" dirty="0" smtClean="0"/>
              <a:t>قدم </a:t>
            </a:r>
            <a:r>
              <a:rPr lang="ar-IQ" sz="3200" dirty="0" err="1" smtClean="0"/>
              <a:t>جاريث</a:t>
            </a:r>
            <a:r>
              <a:rPr lang="ar-IQ" sz="3200" dirty="0" smtClean="0"/>
              <a:t> </a:t>
            </a:r>
            <a:r>
              <a:rPr lang="ar-IQ" sz="3200" dirty="0" err="1" smtClean="0"/>
              <a:t>هاردن</a:t>
            </a:r>
            <a:r>
              <a:rPr lang="ar-IQ" sz="3200" dirty="0" smtClean="0"/>
              <a:t> عالم احياء مقارنة بين الدول الغنية والدول الفقيرة باستعمال قوارب النجاة, الدول المتقدمة هي قوارب النجاة محملة بالحد الاقصى وان اضافة المزيد قد يهدد القارب بالغرق, الفقراء بالطبع يجاهدون من اجل ركوب قوارب النجاة ونتيجة لهذا يجب دفعهم بعيدا اذا ارادت الدول الغنية الاستمرار في البقاء.</a:t>
            </a:r>
          </a:p>
          <a:p>
            <a:pPr algn="just"/>
            <a:r>
              <a:rPr lang="ar-IQ" sz="3200" dirty="0" smtClean="0"/>
              <a:t>وبعبارة اخرى من وجهة نظر </a:t>
            </a:r>
            <a:r>
              <a:rPr lang="ar-IQ" sz="3200" dirty="0" err="1" smtClean="0"/>
              <a:t>هاردن</a:t>
            </a:r>
            <a:r>
              <a:rPr lang="ar-IQ" sz="3200" dirty="0" smtClean="0"/>
              <a:t> ان اطعام الناس في الدول الجائعة يهدد الاشخاص في قوارب النجاة </a:t>
            </a:r>
            <a:r>
              <a:rPr lang="ar-IQ" sz="2800" dirty="0" smtClean="0"/>
              <a:t>.</a:t>
            </a:r>
            <a:endParaRPr lang="ar-IQ" sz="2800" dirty="0"/>
          </a:p>
        </p:txBody>
      </p:sp>
      <p:sp>
        <p:nvSpPr>
          <p:cNvPr id="2" name="عنوان 1"/>
          <p:cNvSpPr>
            <a:spLocks noGrp="1"/>
          </p:cNvSpPr>
          <p:nvPr>
            <p:ph type="title"/>
          </p:nvPr>
        </p:nvSpPr>
        <p:spPr/>
        <p:txBody>
          <a:bodyPr>
            <a:normAutofit/>
          </a:bodyPr>
          <a:lstStyle/>
          <a:p>
            <a:r>
              <a:rPr lang="ar-IQ" sz="4800" dirty="0" smtClean="0"/>
              <a:t>الراي الثاني</a:t>
            </a:r>
            <a:endParaRPr lang="ar-IQ" sz="4800" dirty="0"/>
          </a:p>
        </p:txBody>
      </p:sp>
    </p:spTree>
    <p:extLst>
      <p:ext uri="{BB962C8B-B14F-4D97-AF65-F5344CB8AC3E}">
        <p14:creationId xmlns:p14="http://schemas.microsoft.com/office/powerpoint/2010/main" val="1934568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5386610"/>
          </a:xfrm>
          <a:solidFill>
            <a:schemeClr val="accent3">
              <a:lumMod val="40000"/>
              <a:lumOff val="60000"/>
            </a:schemeClr>
          </a:solidFill>
        </p:spPr>
        <p:txBody>
          <a:bodyPr/>
          <a:lstStyle/>
          <a:p>
            <a:r>
              <a:rPr lang="ar-IQ" dirty="0" smtClean="0">
                <a:solidFill>
                  <a:schemeClr val="bg2">
                    <a:lumMod val="50000"/>
                  </a:schemeClr>
                </a:solidFill>
              </a:rPr>
              <a:t>المصدر: طه حمادي الحديثي, جغرافية السكان, ص306- 309.</a:t>
            </a:r>
            <a:r>
              <a:rPr lang="ar-IQ" dirty="0" smtClean="0"/>
              <a:t/>
            </a:r>
            <a:br>
              <a:rPr lang="ar-IQ" dirty="0" smtClean="0"/>
            </a:br>
            <a:r>
              <a:rPr lang="ar-IQ" dirty="0" smtClean="0">
                <a:solidFill>
                  <a:srgbClr val="C00000"/>
                </a:solidFill>
              </a:rPr>
              <a:t/>
            </a:r>
            <a:br>
              <a:rPr lang="ar-IQ" dirty="0" smtClean="0">
                <a:solidFill>
                  <a:srgbClr val="C00000"/>
                </a:solidFill>
              </a:rPr>
            </a:br>
            <a:r>
              <a:rPr lang="ar-IQ" dirty="0" smtClean="0">
                <a:solidFill>
                  <a:srgbClr val="C00000"/>
                </a:solidFill>
              </a:rPr>
              <a:t>اعداد: م. م. عمر غافل حجي</a:t>
            </a:r>
            <a:br>
              <a:rPr lang="ar-IQ" dirty="0" smtClean="0">
                <a:solidFill>
                  <a:srgbClr val="C00000"/>
                </a:solidFill>
              </a:rPr>
            </a:br>
            <a:r>
              <a:rPr lang="ar-IQ" dirty="0" smtClean="0">
                <a:solidFill>
                  <a:srgbClr val="C00000"/>
                </a:solidFill>
              </a:rPr>
              <a:t/>
            </a:r>
            <a:br>
              <a:rPr lang="ar-IQ" dirty="0" smtClean="0">
                <a:solidFill>
                  <a:srgbClr val="C00000"/>
                </a:solidFill>
              </a:rPr>
            </a:br>
            <a:r>
              <a:rPr lang="ar-IQ" dirty="0" smtClean="0">
                <a:solidFill>
                  <a:srgbClr val="C00000"/>
                </a:solidFill>
                <a:latin typeface="Andalus" pitchFamily="18" charset="-78"/>
                <a:cs typeface="Andalus" pitchFamily="18" charset="-78"/>
              </a:rPr>
              <a:t>اتمنى لكم النجاح الدائم </a:t>
            </a:r>
            <a:br>
              <a:rPr lang="ar-IQ" dirty="0" smtClean="0">
                <a:solidFill>
                  <a:srgbClr val="C00000"/>
                </a:solidFill>
                <a:latin typeface="Andalus" pitchFamily="18" charset="-78"/>
                <a:cs typeface="Andalus" pitchFamily="18" charset="-78"/>
              </a:rPr>
            </a:br>
            <a:r>
              <a:rPr lang="ar-IQ" dirty="0" smtClean="0">
                <a:solidFill>
                  <a:srgbClr val="C00000"/>
                </a:solidFill>
                <a:latin typeface="Andalus" pitchFamily="18" charset="-78"/>
                <a:cs typeface="Andalus" pitchFamily="18" charset="-78"/>
              </a:rPr>
              <a:t>ودمتم بخير</a:t>
            </a:r>
            <a:endParaRPr lang="ar-IQ" dirty="0">
              <a:solidFill>
                <a:srgbClr val="C00000"/>
              </a:solidFill>
              <a:latin typeface="Andalus" pitchFamily="18" charset="-78"/>
              <a:cs typeface="Andalus" pitchFamily="18" charset="-78"/>
            </a:endParaRPr>
          </a:p>
        </p:txBody>
      </p:sp>
    </p:spTree>
    <p:extLst>
      <p:ext uri="{BB962C8B-B14F-4D97-AF65-F5344CB8AC3E}">
        <p14:creationId xmlns:p14="http://schemas.microsoft.com/office/powerpoint/2010/main" val="537672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1124744"/>
            <a:ext cx="8640960" cy="5544616"/>
          </a:xfrm>
        </p:spPr>
        <p:txBody>
          <a:bodyPr>
            <a:noAutofit/>
          </a:bodyPr>
          <a:lstStyle/>
          <a:p>
            <a:pPr algn="just"/>
            <a:r>
              <a:rPr lang="ar-IQ" sz="3200" dirty="0" smtClean="0"/>
              <a:t>زاد اهتمام الباحثين بدراسة العلاقة بين السكان والغذاء خلال العصر الحديث بسبب الارتفاع في عدد السكان بمعدلات تفوق الزيادة في الموارد المتماثلة في موارد الغذاء, وهو ما اشار اليه توماس </a:t>
            </a:r>
            <a:r>
              <a:rPr lang="ar-IQ" sz="3200" dirty="0" err="1" smtClean="0"/>
              <a:t>مالثوس</a:t>
            </a:r>
            <a:r>
              <a:rPr lang="ar-IQ" sz="3200" dirty="0" smtClean="0"/>
              <a:t> في مقالة بعنوان مبدأ السكان اذ كان فحواها ان قدرة التزايد السكاني اكثر بكثير من قدرة الارض على انتاج وسائل العيش ( الغذاء ) فالسكان يتزايدون بمتواليات هندسية في حين يتزايد الغذاء بمتواليات عددية, وان الزيادة المستمرة للسكان ستؤدي الى زيادة الضغط على الموارد مما يترتب عليه انخفاض قدرة الارض الانتاجية مما يؤدي الى تفاقم مشكلات الجوع ونقص التغذية.</a:t>
            </a:r>
          </a:p>
          <a:p>
            <a:pPr algn="just"/>
            <a:r>
              <a:rPr lang="ar-IQ" sz="3200" dirty="0" smtClean="0"/>
              <a:t>ولزيادة قدرة الارض الانتاجية لا بد من استعمال عدد من الطرق </a:t>
            </a:r>
            <a:endParaRPr lang="ar-IQ" sz="3200" dirty="0"/>
          </a:p>
        </p:txBody>
      </p:sp>
      <p:sp>
        <p:nvSpPr>
          <p:cNvPr id="2" name="عنوان 1"/>
          <p:cNvSpPr>
            <a:spLocks noGrp="1"/>
          </p:cNvSpPr>
          <p:nvPr>
            <p:ph type="title"/>
          </p:nvPr>
        </p:nvSpPr>
        <p:spPr>
          <a:xfrm>
            <a:off x="457200" y="116632"/>
            <a:ext cx="8229600" cy="648072"/>
          </a:xfrm>
        </p:spPr>
        <p:txBody>
          <a:bodyPr>
            <a:normAutofit fontScale="90000"/>
          </a:bodyPr>
          <a:lstStyle/>
          <a:p>
            <a:r>
              <a:rPr lang="ar-IQ" dirty="0" smtClean="0"/>
              <a:t>السكان والغذاء</a:t>
            </a:r>
            <a:endParaRPr lang="ar-IQ" dirty="0"/>
          </a:p>
        </p:txBody>
      </p:sp>
    </p:spTree>
    <p:extLst>
      <p:ext uri="{BB962C8B-B14F-4D97-AF65-F5344CB8AC3E}">
        <p14:creationId xmlns:p14="http://schemas.microsoft.com/office/powerpoint/2010/main" val="3177336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348880"/>
            <a:ext cx="8229600" cy="3777283"/>
          </a:xfrm>
        </p:spPr>
        <p:txBody>
          <a:bodyPr>
            <a:normAutofit/>
          </a:bodyPr>
          <a:lstStyle/>
          <a:p>
            <a:pPr marL="514350" indent="-514350">
              <a:buFont typeface="+mj-lt"/>
              <a:buAutoNum type="arabicPeriod"/>
            </a:pPr>
            <a:r>
              <a:rPr lang="ar-IQ" sz="2800" b="1" dirty="0" smtClean="0"/>
              <a:t>الاسمدة الكيماوية.</a:t>
            </a:r>
          </a:p>
          <a:p>
            <a:pPr marL="514350" indent="-514350">
              <a:buFont typeface="+mj-lt"/>
              <a:buAutoNum type="arabicPeriod"/>
            </a:pPr>
            <a:r>
              <a:rPr lang="ar-IQ" sz="2800" b="1" dirty="0" smtClean="0"/>
              <a:t>المبيدات الحشرية ومبيدات الاعشاب الضارة.</a:t>
            </a:r>
          </a:p>
          <a:p>
            <a:pPr marL="514350" indent="-514350">
              <a:buFont typeface="+mj-lt"/>
              <a:buAutoNum type="arabicPeriod"/>
            </a:pPr>
            <a:r>
              <a:rPr lang="ar-IQ" sz="2800" b="1" dirty="0" smtClean="0"/>
              <a:t>الري.</a:t>
            </a:r>
          </a:p>
          <a:p>
            <a:pPr marL="514350" indent="-514350">
              <a:buFont typeface="+mj-lt"/>
              <a:buAutoNum type="arabicPeriod"/>
            </a:pPr>
            <a:r>
              <a:rPr lang="ar-IQ" sz="2800" b="1" dirty="0" smtClean="0"/>
              <a:t>التطوير الوراثي للنباتات والحيوانات.</a:t>
            </a:r>
            <a:endParaRPr lang="ar-IQ" sz="2800" b="1" dirty="0"/>
          </a:p>
        </p:txBody>
      </p:sp>
      <p:sp>
        <p:nvSpPr>
          <p:cNvPr id="2" name="عنوان 1"/>
          <p:cNvSpPr>
            <a:spLocks noGrp="1"/>
          </p:cNvSpPr>
          <p:nvPr>
            <p:ph type="title"/>
          </p:nvPr>
        </p:nvSpPr>
        <p:spPr/>
        <p:txBody>
          <a:bodyPr/>
          <a:lstStyle/>
          <a:p>
            <a:r>
              <a:rPr lang="ar-IQ" dirty="0" smtClean="0"/>
              <a:t>طرق زيادة انتاج المحاصيل الزراعية</a:t>
            </a:r>
            <a:endParaRPr lang="ar-IQ" dirty="0"/>
          </a:p>
        </p:txBody>
      </p:sp>
    </p:spTree>
    <p:extLst>
      <p:ext uri="{BB962C8B-B14F-4D97-AF65-F5344CB8AC3E}">
        <p14:creationId xmlns:p14="http://schemas.microsoft.com/office/powerpoint/2010/main" val="340552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just"/>
            <a:r>
              <a:rPr lang="ar-IQ" dirty="0" smtClean="0"/>
              <a:t>ان استعمال الاسمدة في زيادة الانتاج الزراعي ليست شيئا حديثا فقد استعمل الفلاحون بقايا الحيوانات منذ قرون, وان استعمال الاسمدة الكيماوية بدأ منذ اخر العقود الاربعة الماضية وخاصة في الدول المتقدمة.</a:t>
            </a:r>
          </a:p>
          <a:p>
            <a:pPr algn="just"/>
            <a:r>
              <a:rPr lang="ar-IQ" dirty="0" smtClean="0"/>
              <a:t>ان استعمال الاسمدة يؤدي الى تحسن الانتاج بصورة جيدة وهي متوافرة في الدول المتقدمة اما الدول النامية فأنها تفتقر الى الاموال الكافية لدعم برامج التنمية الزراعية وذلك بدعم المزارع بالأسمدة وخاصة بعد ارتفاع اسعارها مما يعد عائقا بوجه زيادة الانتاج الزراعي.</a:t>
            </a:r>
            <a:endParaRPr lang="ar-IQ" dirty="0"/>
          </a:p>
        </p:txBody>
      </p:sp>
      <p:sp>
        <p:nvSpPr>
          <p:cNvPr id="2" name="عنوان 1"/>
          <p:cNvSpPr>
            <a:spLocks noGrp="1"/>
          </p:cNvSpPr>
          <p:nvPr>
            <p:ph type="title"/>
          </p:nvPr>
        </p:nvSpPr>
        <p:spPr/>
        <p:txBody>
          <a:bodyPr>
            <a:normAutofit/>
          </a:bodyPr>
          <a:lstStyle/>
          <a:p>
            <a:pPr marL="514350" lvl="0" indent="-514350">
              <a:spcBef>
                <a:spcPct val="20000"/>
              </a:spcBef>
            </a:pPr>
            <a:r>
              <a:rPr lang="ar-IQ" sz="3200" b="1" dirty="0" smtClean="0">
                <a:solidFill>
                  <a:prstClr val="black"/>
                </a:solidFill>
                <a:ea typeface="+mn-ea"/>
                <a:cs typeface="Arial"/>
              </a:rPr>
              <a:t>1- الاسمدة </a:t>
            </a:r>
            <a:r>
              <a:rPr lang="ar-IQ" sz="3200" b="1" dirty="0">
                <a:solidFill>
                  <a:prstClr val="black"/>
                </a:solidFill>
                <a:ea typeface="+mn-ea"/>
                <a:cs typeface="Arial"/>
              </a:rPr>
              <a:t>الكيماوية</a:t>
            </a:r>
            <a:r>
              <a:rPr lang="ar-IQ" sz="3200" b="1" dirty="0" smtClean="0">
                <a:solidFill>
                  <a:prstClr val="black"/>
                </a:solidFill>
                <a:ea typeface="+mn-ea"/>
                <a:cs typeface="Arial"/>
              </a:rPr>
              <a:t>.</a:t>
            </a:r>
            <a:endParaRPr lang="ar-IQ" dirty="0"/>
          </a:p>
        </p:txBody>
      </p:sp>
    </p:spTree>
    <p:extLst>
      <p:ext uri="{BB962C8B-B14F-4D97-AF65-F5344CB8AC3E}">
        <p14:creationId xmlns:p14="http://schemas.microsoft.com/office/powerpoint/2010/main" val="3325840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algn="just"/>
            <a:r>
              <a:rPr lang="ar-IQ" dirty="0" smtClean="0"/>
              <a:t>تشير التقديرات الى ان نصف الانتاج الزراعي يفقد بسبب الحيوانات والحشرات الجائعة وان السيطرة على الحشرات باستعمال المبيدات سيقلل من هذا الفقد.</a:t>
            </a:r>
          </a:p>
          <a:p>
            <a:pPr algn="just"/>
            <a:r>
              <a:rPr lang="ar-IQ" dirty="0" smtClean="0"/>
              <a:t>كما ان الاعشاب الضارة هي خطر اخر في وجه تحسن الغذاء اذ تتنافس مع المحاصيل على اشعة الشمس والغذاء لذا فان السيطرة عليها هي خطوة اخرى لتحسين الغذاء.</a:t>
            </a:r>
          </a:p>
          <a:p>
            <a:pPr algn="just"/>
            <a:r>
              <a:rPr lang="ar-IQ" dirty="0" smtClean="0"/>
              <a:t>وان السيطرة على الحشرات والاعشاب الضارة بالمبيدات قد يخلف ازمة بيئية نظرا لبقاء تلك المواد الكيماوية في البيئة وبعضها ينتقل عن طريق السلسلة الغذائية.</a:t>
            </a:r>
            <a:endParaRPr lang="ar-IQ" dirty="0"/>
          </a:p>
        </p:txBody>
      </p:sp>
      <p:sp>
        <p:nvSpPr>
          <p:cNvPr id="2" name="عنوان 1"/>
          <p:cNvSpPr>
            <a:spLocks noGrp="1"/>
          </p:cNvSpPr>
          <p:nvPr>
            <p:ph type="title"/>
          </p:nvPr>
        </p:nvSpPr>
        <p:spPr/>
        <p:txBody>
          <a:bodyPr>
            <a:normAutofit/>
          </a:bodyPr>
          <a:lstStyle/>
          <a:p>
            <a:pPr marL="514350" lvl="0" indent="-514350">
              <a:spcBef>
                <a:spcPct val="20000"/>
              </a:spcBef>
            </a:pPr>
            <a:r>
              <a:rPr lang="ar-IQ" sz="3200" b="1" dirty="0" smtClean="0">
                <a:solidFill>
                  <a:prstClr val="black"/>
                </a:solidFill>
                <a:ea typeface="+mn-ea"/>
                <a:cs typeface="Arial"/>
              </a:rPr>
              <a:t>2- المبيدات </a:t>
            </a:r>
            <a:r>
              <a:rPr lang="ar-IQ" sz="3200" b="1" dirty="0">
                <a:solidFill>
                  <a:prstClr val="black"/>
                </a:solidFill>
                <a:ea typeface="+mn-ea"/>
                <a:cs typeface="Arial"/>
              </a:rPr>
              <a:t>الحشرية ومبيدات الاعشاب الضارة</a:t>
            </a:r>
            <a:r>
              <a:rPr lang="ar-IQ" sz="3200" b="1" dirty="0" smtClean="0">
                <a:solidFill>
                  <a:prstClr val="black"/>
                </a:solidFill>
                <a:ea typeface="+mn-ea"/>
                <a:cs typeface="Arial"/>
              </a:rPr>
              <a:t>.</a:t>
            </a:r>
            <a:endParaRPr lang="ar-IQ" dirty="0"/>
          </a:p>
        </p:txBody>
      </p:sp>
    </p:spTree>
    <p:extLst>
      <p:ext uri="{BB962C8B-B14F-4D97-AF65-F5344CB8AC3E}">
        <p14:creationId xmlns:p14="http://schemas.microsoft.com/office/powerpoint/2010/main" val="347631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just"/>
            <a:r>
              <a:rPr lang="ar-IQ" dirty="0" smtClean="0"/>
              <a:t>على الرغم من وجود مساحات واسعة من العالم تسقط عليها امطار كافية لإنتاج المحاصيل, ومع وجود مناطق اكثرا اكتظاظا بالسكان موجودة في مناطق جافة  وبعض منها فقيرة لا تستطيع شراء مواد غذائية من مناطق اخرى ومن هنا تظهر مدى الحاجة الى وسائل الري وخاصة وسائل الري الحديثة (الري </a:t>
            </a:r>
            <a:r>
              <a:rPr lang="ar-IQ" dirty="0" err="1" smtClean="0"/>
              <a:t>بالمرشات</a:t>
            </a:r>
            <a:r>
              <a:rPr lang="ar-IQ" dirty="0" smtClean="0"/>
              <a:t> والري بالتنقيط) اذ يأتي نصف انتاج الغذاء في العالم من المساحات الزراعية المروية ولهذا تظهر الحاجة الى التوسع في الري ولكن هنالك حدود لهذا التوسع بسبب التوزيع المتباين للمياه وارتفاع تكاليف بناء السدود ومشاريع الري الكبيرة.</a:t>
            </a:r>
            <a:endParaRPr lang="ar-IQ" dirty="0"/>
          </a:p>
        </p:txBody>
      </p:sp>
      <p:sp>
        <p:nvSpPr>
          <p:cNvPr id="2" name="عنوان 1"/>
          <p:cNvSpPr>
            <a:spLocks noGrp="1"/>
          </p:cNvSpPr>
          <p:nvPr>
            <p:ph type="title"/>
          </p:nvPr>
        </p:nvSpPr>
        <p:spPr/>
        <p:txBody>
          <a:bodyPr/>
          <a:lstStyle/>
          <a:p>
            <a:r>
              <a:rPr lang="ar-IQ" dirty="0" smtClean="0"/>
              <a:t>3- الري</a:t>
            </a:r>
            <a:endParaRPr lang="ar-IQ" dirty="0"/>
          </a:p>
        </p:txBody>
      </p:sp>
    </p:spTree>
    <p:extLst>
      <p:ext uri="{BB962C8B-B14F-4D97-AF65-F5344CB8AC3E}">
        <p14:creationId xmlns:p14="http://schemas.microsoft.com/office/powerpoint/2010/main" val="194623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algn="just"/>
            <a:r>
              <a:rPr lang="ar-IQ" dirty="0" smtClean="0"/>
              <a:t>منذ بداية الثورة الزراعية والانسان يكافح من اجل زيادة وتحسين انواع المحاصيل الزراعية النباتية والحيوانية وقد نجح في ذلك مما ساعد في تحسين الوضع </a:t>
            </a:r>
            <a:r>
              <a:rPr lang="ar-IQ" dirty="0" err="1" smtClean="0"/>
              <a:t>التغذوي</a:t>
            </a:r>
            <a:r>
              <a:rPr lang="ar-IQ" dirty="0" smtClean="0"/>
              <a:t> للسكان.</a:t>
            </a:r>
          </a:p>
          <a:p>
            <a:pPr algn="just"/>
            <a:r>
              <a:rPr lang="ar-IQ" dirty="0" smtClean="0"/>
              <a:t>وافي السنوات الاخيرة حدثت بعض الثورات التي ادت الى اكتشافات في التطوير الوراثي للكثير من النباتات والتي يمن ان تعدل لتتحمل ظروف البرد والجفاف مما يؤدي الى زيادة الانتاج.</a:t>
            </a:r>
          </a:p>
          <a:p>
            <a:pPr algn="just"/>
            <a:r>
              <a:rPr lang="ar-IQ" dirty="0" smtClean="0"/>
              <a:t>كما ان تطوير الارز والقمح بما يسمى بالأنواع العجيبة  اذ ان لهذه الانواع سيقان اقصر واقوى من الانواع التقليدية وتستجيب بسرعة للأسمدة الكيماوية.</a:t>
            </a:r>
            <a:endParaRPr lang="ar-IQ" dirty="0"/>
          </a:p>
        </p:txBody>
      </p:sp>
      <p:sp>
        <p:nvSpPr>
          <p:cNvPr id="2" name="عنوان 1"/>
          <p:cNvSpPr>
            <a:spLocks noGrp="1"/>
          </p:cNvSpPr>
          <p:nvPr>
            <p:ph type="title"/>
          </p:nvPr>
        </p:nvSpPr>
        <p:spPr/>
        <p:txBody>
          <a:bodyPr>
            <a:normAutofit/>
          </a:bodyPr>
          <a:lstStyle/>
          <a:p>
            <a:pPr marL="514350" lvl="0" indent="-514350">
              <a:spcBef>
                <a:spcPct val="20000"/>
              </a:spcBef>
            </a:pPr>
            <a:r>
              <a:rPr lang="ar-IQ" sz="3200" b="1" dirty="0" smtClean="0">
                <a:solidFill>
                  <a:prstClr val="black"/>
                </a:solidFill>
                <a:ea typeface="+mn-ea"/>
                <a:cs typeface="Arial"/>
              </a:rPr>
              <a:t>4- التطوير </a:t>
            </a:r>
            <a:r>
              <a:rPr lang="ar-IQ" sz="3200" b="1" dirty="0">
                <a:solidFill>
                  <a:prstClr val="black"/>
                </a:solidFill>
                <a:ea typeface="+mn-ea"/>
                <a:cs typeface="Arial"/>
              </a:rPr>
              <a:t>الوراثي للنباتات والحيوانات</a:t>
            </a:r>
            <a:r>
              <a:rPr lang="ar-IQ" sz="3200" b="1" dirty="0" smtClean="0">
                <a:solidFill>
                  <a:prstClr val="black"/>
                </a:solidFill>
                <a:ea typeface="+mn-ea"/>
                <a:cs typeface="Arial"/>
              </a:rPr>
              <a:t>.</a:t>
            </a:r>
            <a:endParaRPr lang="ar-IQ" dirty="0"/>
          </a:p>
        </p:txBody>
      </p:sp>
    </p:spTree>
    <p:extLst>
      <p:ext uri="{BB962C8B-B14F-4D97-AF65-F5344CB8AC3E}">
        <p14:creationId xmlns:p14="http://schemas.microsoft.com/office/powerpoint/2010/main" val="3804872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3" y="2492896"/>
            <a:ext cx="8064896" cy="3633267"/>
          </a:xfrm>
        </p:spPr>
        <p:txBody>
          <a:bodyPr>
            <a:normAutofit/>
          </a:bodyPr>
          <a:lstStyle/>
          <a:p>
            <a:pPr algn="just"/>
            <a:r>
              <a:rPr lang="ar-IQ" sz="2800" dirty="0" smtClean="0"/>
              <a:t>على الرغم من الزيادات الملحوظة في الانتاج الزراعي الي حصلت نتيجة للتطورات التقنية في الري والهندسة الجينية والاسمدة الكيماوية الا ان مازال يظهر بين الدارسين مخاوف من الافكار </a:t>
            </a:r>
            <a:r>
              <a:rPr lang="ar-IQ" sz="2800" dirty="0" err="1" smtClean="0"/>
              <a:t>المالثوسية</a:t>
            </a:r>
            <a:r>
              <a:rPr lang="ar-IQ" sz="2800" dirty="0" smtClean="0"/>
              <a:t>, ومع ذلك هنالك من يشعر ان استمرار التقدم سيبقى النمو في انتاج الغذاء اكبر من النمو السكاني</a:t>
            </a:r>
            <a:r>
              <a:rPr lang="ar-IQ" dirty="0" smtClean="0"/>
              <a:t>. </a:t>
            </a:r>
          </a:p>
          <a:p>
            <a:pPr marL="0" indent="0" algn="just">
              <a:buNone/>
            </a:pPr>
            <a:endParaRPr lang="ar-IQ" dirty="0" smtClean="0"/>
          </a:p>
          <a:p>
            <a:pPr algn="just"/>
            <a:r>
              <a:rPr lang="ar-IQ" b="1" dirty="0" smtClean="0"/>
              <a:t>هنالك اراء بشأن نمو السكان والغذاء</a:t>
            </a:r>
            <a:endParaRPr lang="ar-IQ" b="1" dirty="0"/>
          </a:p>
        </p:txBody>
      </p:sp>
      <p:sp>
        <p:nvSpPr>
          <p:cNvPr id="2" name="عنوان 1"/>
          <p:cNvSpPr>
            <a:spLocks noGrp="1"/>
          </p:cNvSpPr>
          <p:nvPr>
            <p:ph type="title"/>
          </p:nvPr>
        </p:nvSpPr>
        <p:spPr/>
        <p:txBody>
          <a:bodyPr/>
          <a:lstStyle/>
          <a:p>
            <a:r>
              <a:rPr lang="ar-IQ" dirty="0" smtClean="0"/>
              <a:t>الغذاء والناس</a:t>
            </a:r>
            <a:endParaRPr lang="ar-IQ" dirty="0"/>
          </a:p>
        </p:txBody>
      </p:sp>
    </p:spTree>
    <p:extLst>
      <p:ext uri="{BB962C8B-B14F-4D97-AF65-F5344CB8AC3E}">
        <p14:creationId xmlns:p14="http://schemas.microsoft.com/office/powerpoint/2010/main" val="2735766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988840"/>
            <a:ext cx="8640960" cy="4536504"/>
          </a:xfrm>
        </p:spPr>
        <p:txBody>
          <a:bodyPr>
            <a:normAutofit/>
          </a:bodyPr>
          <a:lstStyle/>
          <a:p>
            <a:r>
              <a:rPr lang="ar-IQ" sz="3200" dirty="0" smtClean="0"/>
              <a:t>قبل حوالي عقدين كتب وليم وبول بادوك في طبعة جديدة لكتابهم ما يلي: قاطرة تسير بسرعة كبيرة على القضبان وعند المنعطف انزلاق ارضي غطى القضبان لا شيء يستطيع ايقاف القاطرة في الوقت المناسب الكارثة حتمية كان من الممكن تحذير القاطرة ووقفها قبل الوصول الى المنعطف واتخاذ التدابير اللازمة لمنع الانزلاق.</a:t>
            </a:r>
          </a:p>
          <a:p>
            <a:r>
              <a:rPr lang="ar-IQ" sz="3200" dirty="0" smtClean="0"/>
              <a:t>القاطرة المتهورة هي النمو السكاني والانزلاق الارضي على القضبان هو الانتاج الزراعي. </a:t>
            </a:r>
            <a:endParaRPr lang="ar-IQ" sz="3200" dirty="0"/>
          </a:p>
        </p:txBody>
      </p:sp>
      <p:sp>
        <p:nvSpPr>
          <p:cNvPr id="2" name="عنوان 1"/>
          <p:cNvSpPr>
            <a:spLocks noGrp="1"/>
          </p:cNvSpPr>
          <p:nvPr>
            <p:ph type="title"/>
          </p:nvPr>
        </p:nvSpPr>
        <p:spPr>
          <a:xfrm>
            <a:off x="467544" y="404664"/>
            <a:ext cx="8229600" cy="764704"/>
          </a:xfrm>
        </p:spPr>
        <p:txBody>
          <a:bodyPr>
            <a:normAutofit/>
          </a:bodyPr>
          <a:lstStyle/>
          <a:p>
            <a:r>
              <a:rPr lang="ar-IQ" dirty="0" smtClean="0"/>
              <a:t>الراي الاول </a:t>
            </a:r>
            <a:endParaRPr lang="ar-IQ" dirty="0"/>
          </a:p>
        </p:txBody>
      </p:sp>
    </p:spTree>
    <p:extLst>
      <p:ext uri="{BB962C8B-B14F-4D97-AF65-F5344CB8AC3E}">
        <p14:creationId xmlns:p14="http://schemas.microsoft.com/office/powerpoint/2010/main" val="3630528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TotalTime>
  <Words>803</Words>
  <Application>Microsoft Office PowerPoint</Application>
  <PresentationFormat>عرض على الشاشة (3:4)‏</PresentationFormat>
  <Paragraphs>44</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شكل موجة</vt:lpstr>
      <vt:lpstr>وزارة التعليم العالي والبحث العلمي جامعة ديالى  كلية التربية للعلوم الانسانية قسم الجغرافية  الدراسة المسائية العام 2021 –2022  3/16/ 2022</vt:lpstr>
      <vt:lpstr>السكان والغذاء</vt:lpstr>
      <vt:lpstr>طرق زيادة انتاج المحاصيل الزراعية</vt:lpstr>
      <vt:lpstr>1- الاسمدة الكيماوية.</vt:lpstr>
      <vt:lpstr>2- المبيدات الحشرية ومبيدات الاعشاب الضارة.</vt:lpstr>
      <vt:lpstr>3- الري</vt:lpstr>
      <vt:lpstr>4- التطوير الوراثي للنباتات والحيوانات.</vt:lpstr>
      <vt:lpstr>الغذاء والناس</vt:lpstr>
      <vt:lpstr>الراي الاول </vt:lpstr>
      <vt:lpstr>اقترح المؤلفان الفكرة العسكرية التي تصنف المصابين في الحرب الى ثلاث فئات من اجل تقدير الاولوية لمن يعطى العلاج اولا </vt:lpstr>
      <vt:lpstr>الراي الثاني</vt:lpstr>
      <vt:lpstr>المصدر: طه حمادي الحديثي, جغرافية السكان, ص306- 309.  اعداد: م. م. عمر غافل حجي  اتمنى لكم النجاح الدائم  ودمتم بخير</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assal</dc:creator>
  <cp:lastModifiedBy>assal</cp:lastModifiedBy>
  <cp:revision>12</cp:revision>
  <dcterms:created xsi:type="dcterms:W3CDTF">2020-06-21T14:20:42Z</dcterms:created>
  <dcterms:modified xsi:type="dcterms:W3CDTF">2022-03-15T17:18:16Z</dcterms:modified>
</cp:coreProperties>
</file>