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59" r:id="rId6"/>
    <p:sldId id="261" r:id="rId7"/>
    <p:sldId id="263" r:id="rId8"/>
    <p:sldId id="262"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DFCFBE6-D8F5-4B17-A169-B55179A2194B}" type="datetimeFigureOut">
              <a:rPr lang="ar-IQ" smtClean="0"/>
              <a:t>09/07/1442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4169558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DFCFBE6-D8F5-4B17-A169-B55179A2194B}" type="datetimeFigureOut">
              <a:rPr lang="ar-IQ" smtClean="0"/>
              <a:t>09/07/1442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262637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DFCFBE6-D8F5-4B17-A169-B55179A2194B}" type="datetimeFigureOut">
              <a:rPr lang="ar-IQ" smtClean="0"/>
              <a:t>09/07/1442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2422716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DFCFBE6-D8F5-4B17-A169-B55179A2194B}" type="datetimeFigureOut">
              <a:rPr lang="ar-IQ" smtClean="0"/>
              <a:t>09/07/1442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229927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DFCFBE6-D8F5-4B17-A169-B55179A2194B}" type="datetimeFigureOut">
              <a:rPr lang="ar-IQ" smtClean="0"/>
              <a:t>09/07/1442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2400404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DFCFBE6-D8F5-4B17-A169-B55179A2194B}" type="datetimeFigureOut">
              <a:rPr lang="ar-IQ" smtClean="0"/>
              <a:t>09/07/1442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1689767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DFCFBE6-D8F5-4B17-A169-B55179A2194B}" type="datetimeFigureOut">
              <a:rPr lang="ar-IQ" smtClean="0"/>
              <a:t>09/07/1442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4000767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DFCFBE6-D8F5-4B17-A169-B55179A2194B}" type="datetimeFigureOut">
              <a:rPr lang="ar-IQ" smtClean="0"/>
              <a:t>09/07/1442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434155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DFCFBE6-D8F5-4B17-A169-B55179A2194B}" type="datetimeFigureOut">
              <a:rPr lang="ar-IQ" smtClean="0"/>
              <a:t>09/07/1442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1606839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DFCFBE6-D8F5-4B17-A169-B55179A2194B}" type="datetimeFigureOut">
              <a:rPr lang="ar-IQ" smtClean="0"/>
              <a:t>09/07/1442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101109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DFCFBE6-D8F5-4B17-A169-B55179A2194B}" type="datetimeFigureOut">
              <a:rPr lang="ar-IQ" smtClean="0"/>
              <a:t>09/07/1442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4212136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DFCFBE6-D8F5-4B17-A169-B55179A2194B}" type="datetimeFigureOut">
              <a:rPr lang="ar-IQ" smtClean="0"/>
              <a:t>09/07/1442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DE26FBC-FE1E-46AA-BE6B-A6C62B37B6CB}" type="slidenum">
              <a:rPr lang="ar-IQ" smtClean="0"/>
              <a:t>‹#›</a:t>
            </a:fld>
            <a:endParaRPr lang="ar-IQ"/>
          </a:p>
        </p:txBody>
      </p:sp>
    </p:spTree>
    <p:extLst>
      <p:ext uri="{BB962C8B-B14F-4D97-AF65-F5344CB8AC3E}">
        <p14:creationId xmlns:p14="http://schemas.microsoft.com/office/powerpoint/2010/main" val="1416099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جامعة ديالى </a:t>
            </a:r>
            <a:br>
              <a:rPr lang="ar-IQ" dirty="0" smtClean="0"/>
            </a:br>
            <a:r>
              <a:rPr lang="ar-IQ" dirty="0" smtClean="0"/>
              <a:t>كلية التربية للعلوم الانسانية </a:t>
            </a:r>
            <a:br>
              <a:rPr lang="ar-IQ" dirty="0" smtClean="0"/>
            </a:br>
            <a:r>
              <a:rPr lang="ar-IQ" dirty="0" smtClean="0"/>
              <a:t>قسم الجغرافية</a:t>
            </a:r>
            <a:endParaRPr lang="ar-IQ" dirty="0"/>
          </a:p>
        </p:txBody>
      </p:sp>
      <p:sp>
        <p:nvSpPr>
          <p:cNvPr id="3" name="عنوان فرعي 2"/>
          <p:cNvSpPr>
            <a:spLocks noGrp="1"/>
          </p:cNvSpPr>
          <p:nvPr>
            <p:ph type="subTitle" idx="1"/>
          </p:nvPr>
        </p:nvSpPr>
        <p:spPr/>
        <p:txBody>
          <a:bodyPr>
            <a:normAutofit fontScale="85000" lnSpcReduction="20000"/>
          </a:bodyPr>
          <a:lstStyle/>
          <a:p>
            <a:r>
              <a:rPr lang="ar-IQ" dirty="0" smtClean="0"/>
              <a:t>محاضرات الموارد الطبيعية </a:t>
            </a:r>
          </a:p>
          <a:p>
            <a:r>
              <a:rPr lang="ar-IQ" smtClean="0"/>
              <a:t>المرحلة </a:t>
            </a:r>
            <a:r>
              <a:rPr lang="ar-IQ" smtClean="0"/>
              <a:t>الثالثة للدراسة </a:t>
            </a:r>
            <a:r>
              <a:rPr lang="ar-IQ" dirty="0" smtClean="0"/>
              <a:t>الصباحية والمسائية </a:t>
            </a:r>
          </a:p>
          <a:p>
            <a:r>
              <a:rPr lang="ar-IQ" dirty="0" err="1" smtClean="0"/>
              <a:t>م.م</a:t>
            </a:r>
            <a:r>
              <a:rPr lang="ar-IQ" dirty="0" smtClean="0"/>
              <a:t>. </a:t>
            </a:r>
            <a:r>
              <a:rPr lang="ar-IQ" dirty="0" smtClean="0"/>
              <a:t>سهاد شلاش خلف</a:t>
            </a:r>
            <a:endParaRPr lang="ar-IQ" dirty="0" smtClean="0"/>
          </a:p>
          <a:p>
            <a:r>
              <a:rPr lang="ar-IQ" dirty="0" err="1" smtClean="0"/>
              <a:t>م.م</a:t>
            </a:r>
            <a:r>
              <a:rPr lang="ar-IQ" dirty="0" smtClean="0"/>
              <a:t>. مروة سالم</a:t>
            </a:r>
            <a:endParaRPr lang="ar-IQ" dirty="0"/>
          </a:p>
        </p:txBody>
      </p:sp>
    </p:spTree>
    <p:extLst>
      <p:ext uri="{BB962C8B-B14F-4D97-AF65-F5344CB8AC3E}">
        <p14:creationId xmlns:p14="http://schemas.microsoft.com/office/powerpoint/2010/main" val="37165111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55000" lnSpcReduction="20000"/>
          </a:bodyPr>
          <a:lstStyle/>
          <a:p>
            <a:pPr rtl="0"/>
            <a:r>
              <a:rPr lang="ar-IQ" sz="4400" b="1" dirty="0" smtClean="0"/>
              <a:t>الغلاف الغازي</a:t>
            </a:r>
            <a:r>
              <a:rPr lang="en-US" sz="4400" dirty="0"/>
              <a:t> </a:t>
            </a:r>
          </a:p>
          <a:p>
            <a:pPr rtl="0"/>
            <a:r>
              <a:rPr lang="ar-IQ" sz="4400" dirty="0">
                <a:solidFill>
                  <a:srgbClr val="FF0000"/>
                </a:solidFill>
              </a:rPr>
              <a:t>يقصد بالغلاف الغازي :الهواء المحيط بالكرة </a:t>
            </a:r>
            <a:r>
              <a:rPr lang="ar-IQ" sz="4400" dirty="0" smtClean="0">
                <a:solidFill>
                  <a:srgbClr val="FF0000"/>
                </a:solidFill>
              </a:rPr>
              <a:t>الارضية وهو </a:t>
            </a:r>
            <a:r>
              <a:rPr lang="ar-IQ" sz="4400" dirty="0">
                <a:solidFill>
                  <a:srgbClr val="FF0000"/>
                </a:solidFill>
              </a:rPr>
              <a:t>خليط من عدة غازات مختلفة وبخار الماء وذرات المواد الصلبة المتطايرة الدقيقة جدا وبنسب متفاوتة</a:t>
            </a:r>
            <a:r>
              <a:rPr lang="ar-IQ" sz="4400" dirty="0"/>
              <a:t> </a:t>
            </a:r>
            <a:r>
              <a:rPr lang="en-US" sz="4400" dirty="0"/>
              <a:t> </a:t>
            </a:r>
          </a:p>
          <a:p>
            <a:pPr rtl="0"/>
            <a:r>
              <a:rPr lang="ar-IQ" sz="4400" dirty="0"/>
              <a:t>1- طبقات الغلاف الغازي </a:t>
            </a:r>
            <a:r>
              <a:rPr lang="en-US" sz="4400" dirty="0"/>
              <a:t> </a:t>
            </a:r>
          </a:p>
          <a:p>
            <a:pPr rtl="0"/>
            <a:r>
              <a:rPr lang="ar-IQ" sz="4400" dirty="0">
                <a:solidFill>
                  <a:srgbClr val="FF0000"/>
                </a:solidFill>
              </a:rPr>
              <a:t>يقسم الغلاف الغازي الى طبقتين رئيسيتين </a:t>
            </a:r>
            <a:r>
              <a:rPr lang="ar-IQ" sz="4400" dirty="0"/>
              <a:t>،تنقسم كل منهما الى طبقات </a:t>
            </a:r>
            <a:r>
              <a:rPr lang="ar-IQ" sz="4400" dirty="0" smtClean="0"/>
              <a:t>ثانوية</a:t>
            </a:r>
            <a:r>
              <a:rPr lang="en-US" sz="4400" dirty="0"/>
              <a:t> </a:t>
            </a:r>
          </a:p>
          <a:p>
            <a:pPr rtl="0"/>
            <a:r>
              <a:rPr lang="ar-IQ" sz="4400" b="1" dirty="0">
                <a:solidFill>
                  <a:srgbClr val="FF0000"/>
                </a:solidFill>
              </a:rPr>
              <a:t> (أ) الطبقة  العليا</a:t>
            </a:r>
            <a:endParaRPr lang="en-US" sz="4400" dirty="0">
              <a:solidFill>
                <a:srgbClr val="FF0000"/>
              </a:solidFill>
            </a:endParaRPr>
          </a:p>
          <a:p>
            <a:pPr rtl="0"/>
            <a:r>
              <a:rPr lang="ar-IQ" sz="4400" dirty="0"/>
              <a:t>وتسمى بالطبقة غير  المتجانسة حيث </a:t>
            </a:r>
            <a:r>
              <a:rPr lang="ar-IQ" sz="4400" dirty="0" smtClean="0"/>
              <a:t>لا تتوزع </a:t>
            </a:r>
            <a:r>
              <a:rPr lang="ar-IQ" sz="4400" dirty="0"/>
              <a:t>طبقاتها بصورة منتظمة وتقع الى  </a:t>
            </a:r>
            <a:endParaRPr lang="en-US" sz="4400" dirty="0"/>
          </a:p>
          <a:p>
            <a:pPr rtl="0"/>
            <a:r>
              <a:rPr lang="ar-IQ" sz="4400" dirty="0"/>
              <a:t>الاعلى من الطبقة السفلى وتمتد الى الفضاء </a:t>
            </a:r>
            <a:r>
              <a:rPr lang="ar-IQ" sz="4400" dirty="0" smtClean="0"/>
              <a:t>الخارجي</a:t>
            </a:r>
            <a:r>
              <a:rPr lang="ar-IQ" sz="4400" dirty="0"/>
              <a:t> </a:t>
            </a:r>
            <a:endParaRPr lang="en-US" sz="4400" dirty="0"/>
          </a:p>
          <a:p>
            <a:pPr rtl="0"/>
            <a:r>
              <a:rPr lang="ar-IQ" sz="4400" b="1" dirty="0">
                <a:solidFill>
                  <a:srgbClr val="FF0000"/>
                </a:solidFill>
              </a:rPr>
              <a:t>(ب) الطبقة السفلى</a:t>
            </a:r>
            <a:r>
              <a:rPr lang="ar-IQ" sz="4400" b="1" dirty="0"/>
              <a:t> </a:t>
            </a:r>
            <a:endParaRPr lang="en-US" sz="4400" b="1" dirty="0"/>
          </a:p>
          <a:p>
            <a:pPr rtl="0"/>
            <a:r>
              <a:rPr lang="ar-IQ" sz="4400" dirty="0"/>
              <a:t>وتسمى بالطبقة المتجانسة  لانتظام  توزيع طبقاتها وترتفع لمسافة 80كم </a:t>
            </a:r>
            <a:r>
              <a:rPr lang="ar-IQ" sz="4400" dirty="0" smtClean="0"/>
              <a:t>عن سطح  الارض</a:t>
            </a:r>
            <a:endParaRPr lang="en-US" sz="4400" dirty="0"/>
          </a:p>
        </p:txBody>
      </p:sp>
    </p:spTree>
    <p:extLst>
      <p:ext uri="{BB962C8B-B14F-4D97-AF65-F5344CB8AC3E}">
        <p14:creationId xmlns:p14="http://schemas.microsoft.com/office/powerpoint/2010/main" val="3176377648"/>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rtl="0"/>
            <a:r>
              <a:rPr lang="ar-IQ" dirty="0" smtClean="0">
                <a:solidFill>
                  <a:srgbClr val="FF0000"/>
                </a:solidFill>
              </a:rPr>
              <a:t>وتقسم الطبقة السفلى للغلاف الغازي الى ثلاثة طبقات ثانوية وهي </a:t>
            </a:r>
            <a:r>
              <a:rPr lang="ar-IQ" dirty="0" err="1" smtClean="0"/>
              <a:t>التروبوسفير</a:t>
            </a:r>
            <a:r>
              <a:rPr lang="ar-IQ" dirty="0" smtClean="0"/>
              <a:t> </a:t>
            </a:r>
            <a:r>
              <a:rPr lang="ar-IQ" dirty="0" err="1" smtClean="0"/>
              <a:t>والستروسفير</a:t>
            </a:r>
            <a:r>
              <a:rPr lang="ar-IQ" dirty="0" smtClean="0"/>
              <a:t> </a:t>
            </a:r>
            <a:r>
              <a:rPr lang="ar-IQ" dirty="0" err="1" smtClean="0"/>
              <a:t>والميزوسفير</a:t>
            </a:r>
            <a:r>
              <a:rPr lang="ar-IQ" dirty="0" smtClean="0"/>
              <a:t> </a:t>
            </a:r>
            <a:endParaRPr lang="en-US" dirty="0" smtClean="0"/>
          </a:p>
          <a:p>
            <a:pPr rtl="0"/>
            <a:r>
              <a:rPr lang="ar-IQ" dirty="0" smtClean="0">
                <a:solidFill>
                  <a:srgbClr val="FF0000"/>
                </a:solidFill>
              </a:rPr>
              <a:t>1</a:t>
            </a:r>
            <a:r>
              <a:rPr lang="ar-IQ" b="1" dirty="0" smtClean="0">
                <a:solidFill>
                  <a:srgbClr val="FF0000"/>
                </a:solidFill>
              </a:rPr>
              <a:t>- طبقة </a:t>
            </a:r>
            <a:r>
              <a:rPr lang="ar-IQ" b="1" dirty="0" err="1" smtClean="0">
                <a:solidFill>
                  <a:srgbClr val="FF0000"/>
                </a:solidFill>
              </a:rPr>
              <a:t>التروبوسفير</a:t>
            </a:r>
            <a:r>
              <a:rPr lang="ar-IQ" b="1" dirty="0" smtClean="0">
                <a:solidFill>
                  <a:srgbClr val="FF0000"/>
                </a:solidFill>
              </a:rPr>
              <a:t> </a:t>
            </a:r>
            <a:r>
              <a:rPr lang="ar-IQ" dirty="0" smtClean="0">
                <a:solidFill>
                  <a:srgbClr val="FF0000"/>
                </a:solidFill>
              </a:rPr>
              <a:t> </a:t>
            </a:r>
            <a:endParaRPr lang="en-US" dirty="0" smtClean="0">
              <a:solidFill>
                <a:srgbClr val="FF0000"/>
              </a:solidFill>
            </a:endParaRPr>
          </a:p>
          <a:p>
            <a:pPr rtl="0"/>
            <a:r>
              <a:rPr lang="ar-IQ" dirty="0" smtClean="0"/>
              <a:t>وهي الطبقة السفلى من الغلاف الغازي والملامسة لسطح الارض ،وتتناقص درجات الحرارة فيها كلما ارتفعنا عن سطح الارض ويكون </a:t>
            </a:r>
            <a:r>
              <a:rPr lang="ar-IQ" dirty="0" err="1" smtClean="0"/>
              <a:t>التروبووز</a:t>
            </a:r>
            <a:r>
              <a:rPr lang="ar-IQ" dirty="0" smtClean="0"/>
              <a:t> الحد الاعلى </a:t>
            </a:r>
            <a:r>
              <a:rPr lang="ar-IQ" dirty="0" err="1" smtClean="0"/>
              <a:t>لهذة</a:t>
            </a:r>
            <a:r>
              <a:rPr lang="ar-IQ" dirty="0" smtClean="0"/>
              <a:t> الطبقة ويقع على ارتفاع 17كم من سطح الارض عند خط الاستواء وعلى ارتفاع 6كم عن سطح الارض ،اما في مناطق العروض الوسطى فتختلف ارتفاع </a:t>
            </a:r>
            <a:r>
              <a:rPr lang="ar-IQ" dirty="0" err="1" smtClean="0"/>
              <a:t>التروبوز</a:t>
            </a:r>
            <a:r>
              <a:rPr lang="ar-IQ" dirty="0" smtClean="0"/>
              <a:t> حسب الحالة الجوية فعند حدوث ضغط عال يصل </a:t>
            </a:r>
            <a:r>
              <a:rPr lang="ar-IQ" dirty="0" err="1" smtClean="0"/>
              <a:t>ارتفاعة</a:t>
            </a:r>
            <a:r>
              <a:rPr lang="ar-IQ" dirty="0" smtClean="0"/>
              <a:t> 1321كم ،اما في حالة حدوث ضغط واطئ </a:t>
            </a:r>
            <a:r>
              <a:rPr lang="ar-IQ" dirty="0" err="1" smtClean="0"/>
              <a:t>فينحفض</a:t>
            </a:r>
            <a:r>
              <a:rPr lang="ar-IQ" dirty="0" smtClean="0"/>
              <a:t> الى ارتفاع 7كم وتكون درجة الحرارة في طبقة </a:t>
            </a:r>
            <a:r>
              <a:rPr lang="ar-IQ" dirty="0" err="1" smtClean="0"/>
              <a:t>التروبوسفير</a:t>
            </a:r>
            <a:r>
              <a:rPr lang="ar-IQ" dirty="0" smtClean="0"/>
              <a:t> عند خط الاستواء اوطئ مما هي علية عند </a:t>
            </a:r>
            <a:r>
              <a:rPr lang="ar-IQ" dirty="0" err="1" smtClean="0"/>
              <a:t>القطبينوتشمل</a:t>
            </a:r>
            <a:r>
              <a:rPr lang="ar-IQ" dirty="0" smtClean="0"/>
              <a:t> </a:t>
            </a:r>
            <a:r>
              <a:rPr lang="ar-IQ" dirty="0" err="1" smtClean="0"/>
              <a:t>هذة</a:t>
            </a:r>
            <a:r>
              <a:rPr lang="ar-IQ" dirty="0" smtClean="0"/>
              <a:t> الطبقة 90%من كتلة الغلاف الغازي</a:t>
            </a:r>
            <a:endParaRPr lang="en-US" dirty="0" smtClean="0"/>
          </a:p>
          <a:p>
            <a:endParaRPr lang="ar-IQ" dirty="0" smtClean="0"/>
          </a:p>
          <a:p>
            <a:endParaRPr lang="ar-IQ" dirty="0"/>
          </a:p>
        </p:txBody>
      </p:sp>
    </p:spTree>
    <p:extLst>
      <p:ext uri="{BB962C8B-B14F-4D97-AF65-F5344CB8AC3E}">
        <p14:creationId xmlns:p14="http://schemas.microsoft.com/office/powerpoint/2010/main" val="2144153793"/>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b="1" dirty="0" smtClean="0">
                <a:solidFill>
                  <a:srgbClr val="FF0000"/>
                </a:solidFill>
              </a:rPr>
              <a:t>2- </a:t>
            </a:r>
            <a:r>
              <a:rPr lang="ar-IQ" b="1" dirty="0">
                <a:solidFill>
                  <a:srgbClr val="FF0000"/>
                </a:solidFill>
              </a:rPr>
              <a:t>طبقة </a:t>
            </a:r>
            <a:r>
              <a:rPr lang="ar-IQ" b="1" dirty="0" err="1" smtClean="0">
                <a:solidFill>
                  <a:srgbClr val="FF0000"/>
                </a:solidFill>
              </a:rPr>
              <a:t>الستراتوسفير</a:t>
            </a:r>
            <a:r>
              <a:rPr lang="ar-IQ" dirty="0"/>
              <a:t> </a:t>
            </a:r>
            <a:endParaRPr lang="en-US" dirty="0"/>
          </a:p>
          <a:p>
            <a:pPr rtl="0"/>
            <a:r>
              <a:rPr lang="ar-IQ" dirty="0"/>
              <a:t>وتقع الى الاعلى من حد </a:t>
            </a:r>
            <a:r>
              <a:rPr lang="ar-IQ" dirty="0" err="1"/>
              <a:t>التروبوز</a:t>
            </a:r>
            <a:r>
              <a:rPr lang="ar-IQ" dirty="0"/>
              <a:t> ويصل ارتفاعها الى علو 50كم من سطح الارض كما ترتفع درجة الحرارة قليلا في </a:t>
            </a:r>
            <a:r>
              <a:rPr lang="ar-IQ" dirty="0" err="1"/>
              <a:t>هذة</a:t>
            </a:r>
            <a:r>
              <a:rPr lang="ar-IQ" dirty="0"/>
              <a:t> الطبقة مقارنة بدرجات الحرارة في </a:t>
            </a:r>
            <a:r>
              <a:rPr lang="ar-IQ" dirty="0" err="1"/>
              <a:t>التروبوز</a:t>
            </a:r>
            <a:r>
              <a:rPr lang="ar-IQ" dirty="0"/>
              <a:t> </a:t>
            </a:r>
            <a:endParaRPr lang="en-US" dirty="0"/>
          </a:p>
          <a:p>
            <a:pPr rtl="0"/>
            <a:r>
              <a:rPr lang="ar-IQ" dirty="0"/>
              <a:t>وتصل الى الصفر المئوي ويتركز الاوزون في هذه الطبقة الذي يقوم بامتصاص الاشعة الفوق البنفسجية الصادة عن الشمس فتصل نسبة ضئيلة منه الى جو الارض وبكمية </a:t>
            </a:r>
            <a:r>
              <a:rPr lang="ar-IQ" dirty="0" err="1"/>
              <a:t>لاتؤثر</a:t>
            </a:r>
            <a:r>
              <a:rPr lang="ar-IQ" dirty="0"/>
              <a:t> على الكائنات الحية ولذلك فأن أي خلل في طبقة الاوزون هذه سيؤدي الى تغيير بيئة الانسان والى الاعلى منها يوجد حدا </a:t>
            </a:r>
            <a:r>
              <a:rPr lang="ar-IQ" dirty="0" err="1"/>
              <a:t>الستراتوبوز</a:t>
            </a:r>
            <a:r>
              <a:rPr lang="ar-IQ" dirty="0"/>
              <a:t> الذي يفصلها عن طبقة </a:t>
            </a:r>
            <a:r>
              <a:rPr lang="ar-IQ" dirty="0" err="1" smtClean="0"/>
              <a:t>المبزوسفيرالتي</a:t>
            </a:r>
            <a:r>
              <a:rPr lang="ar-IQ" dirty="0" smtClean="0"/>
              <a:t> </a:t>
            </a:r>
            <a:r>
              <a:rPr lang="ar-IQ" dirty="0"/>
              <a:t>تليها</a:t>
            </a:r>
            <a:r>
              <a:rPr lang="ar-IQ" dirty="0" smtClean="0"/>
              <a:t>.</a:t>
            </a:r>
            <a:r>
              <a:rPr lang="ar-IQ" b="1" dirty="0"/>
              <a:t> </a:t>
            </a:r>
            <a:endParaRPr lang="ar-IQ" b="1" dirty="0" smtClean="0"/>
          </a:p>
          <a:p>
            <a:pPr rtl="0"/>
            <a:endParaRPr lang="ar-IQ" b="1" dirty="0"/>
          </a:p>
          <a:p>
            <a:pPr rtl="0"/>
            <a:r>
              <a:rPr lang="ar-IQ" b="1" dirty="0" smtClean="0">
                <a:solidFill>
                  <a:srgbClr val="FF0000"/>
                </a:solidFill>
              </a:rPr>
              <a:t>3-طبقة </a:t>
            </a:r>
            <a:r>
              <a:rPr lang="ar-IQ" b="1" dirty="0" err="1">
                <a:solidFill>
                  <a:srgbClr val="FF0000"/>
                </a:solidFill>
              </a:rPr>
              <a:t>المبزوسفي</a:t>
            </a:r>
            <a:r>
              <a:rPr lang="ar-IQ" b="1" dirty="0" err="1"/>
              <a:t>ر</a:t>
            </a:r>
            <a:endParaRPr lang="en-US" dirty="0"/>
          </a:p>
          <a:p>
            <a:pPr rtl="0"/>
            <a:r>
              <a:rPr lang="ar-IQ" dirty="0" smtClean="0"/>
              <a:t>وتقع </a:t>
            </a:r>
            <a:r>
              <a:rPr lang="ar-IQ" dirty="0"/>
              <a:t>الى الاعلى من حد </a:t>
            </a:r>
            <a:r>
              <a:rPr lang="ar-IQ" dirty="0" err="1"/>
              <a:t>الستراتوبوز</a:t>
            </a:r>
            <a:r>
              <a:rPr lang="ar-IQ" dirty="0"/>
              <a:t> وتمتد الى </a:t>
            </a:r>
            <a:r>
              <a:rPr lang="ar-IQ" dirty="0" err="1"/>
              <a:t>مايقارب</a:t>
            </a:r>
            <a:r>
              <a:rPr lang="ar-IQ" dirty="0"/>
              <a:t> من 85كم عن سطح </a:t>
            </a:r>
            <a:endParaRPr lang="en-US" dirty="0"/>
          </a:p>
          <a:p>
            <a:pPr rtl="0"/>
            <a:r>
              <a:rPr lang="ar-IQ" dirty="0"/>
              <a:t>الارض ،وتنخفض درجات الحرارة في هذه الطبقة بسرعة كلما ابتعدنا عن سطح الارض الى حد </a:t>
            </a:r>
            <a:r>
              <a:rPr lang="ar-IQ" dirty="0" err="1"/>
              <a:t>المبزوبوز</a:t>
            </a:r>
            <a:r>
              <a:rPr lang="ar-IQ" dirty="0"/>
              <a:t> الذي يكون حدودها العليا والذي يفصلها عن طبقات الجو العليا </a:t>
            </a:r>
            <a:r>
              <a:rPr lang="ar-IQ" dirty="0" smtClean="0"/>
              <a:t>.</a:t>
            </a:r>
            <a:endParaRPr lang="en-US" dirty="0"/>
          </a:p>
        </p:txBody>
      </p:sp>
    </p:spTree>
    <p:extLst>
      <p:ext uri="{BB962C8B-B14F-4D97-AF65-F5344CB8AC3E}">
        <p14:creationId xmlns:p14="http://schemas.microsoft.com/office/powerpoint/2010/main" val="4003586718"/>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rtl="0"/>
            <a:r>
              <a:rPr lang="ar-IQ" dirty="0"/>
              <a:t> </a:t>
            </a:r>
            <a:endParaRPr lang="en-US" dirty="0"/>
          </a:p>
          <a:p>
            <a:pPr rtl="0"/>
            <a:r>
              <a:rPr lang="ar-IQ" dirty="0">
                <a:solidFill>
                  <a:srgbClr val="FF0000"/>
                </a:solidFill>
              </a:rPr>
              <a:t>اما طبقات الجو العليا للغلاف الغازي فتنقسم الى الطبقات التالية</a:t>
            </a:r>
            <a:endParaRPr lang="en-US" dirty="0">
              <a:solidFill>
                <a:srgbClr val="FF0000"/>
              </a:solidFill>
            </a:endParaRPr>
          </a:p>
          <a:p>
            <a:pPr rtl="0"/>
            <a:r>
              <a:rPr lang="ar-IQ" b="1" dirty="0" smtClean="0">
                <a:solidFill>
                  <a:srgbClr val="FF0000"/>
                </a:solidFill>
              </a:rPr>
              <a:t>1-طبقة </a:t>
            </a:r>
            <a:r>
              <a:rPr lang="ar-IQ" b="1" dirty="0" err="1" smtClean="0">
                <a:solidFill>
                  <a:srgbClr val="FF0000"/>
                </a:solidFill>
              </a:rPr>
              <a:t>الترموسفير</a:t>
            </a:r>
            <a:r>
              <a:rPr lang="ar-IQ" dirty="0"/>
              <a:t> </a:t>
            </a:r>
            <a:endParaRPr lang="en-US" dirty="0"/>
          </a:p>
          <a:p>
            <a:pPr rtl="0"/>
            <a:r>
              <a:rPr lang="ar-IQ" dirty="0"/>
              <a:t> وتزداد درجة الحرارة فيها مع الارتفاع عن سطح الارض حيث تصل الى </a:t>
            </a:r>
            <a:r>
              <a:rPr lang="ar-IQ" dirty="0" err="1"/>
              <a:t>مايقرب</a:t>
            </a:r>
            <a:r>
              <a:rPr lang="ar-IQ" dirty="0"/>
              <a:t> من 1000م ويسمى حدها الاعلى </a:t>
            </a:r>
            <a:r>
              <a:rPr lang="ar-IQ" dirty="0" err="1"/>
              <a:t>الترموبوز</a:t>
            </a:r>
            <a:r>
              <a:rPr lang="ar-IQ" dirty="0"/>
              <a:t> كما يعرف قسمها الاسفل </a:t>
            </a:r>
            <a:r>
              <a:rPr lang="ar-IQ" dirty="0" err="1"/>
              <a:t>الايونوسفير</a:t>
            </a:r>
            <a:r>
              <a:rPr lang="ar-IQ" dirty="0"/>
              <a:t> </a:t>
            </a:r>
            <a:endParaRPr lang="en-US" dirty="0"/>
          </a:p>
          <a:p>
            <a:pPr rtl="0"/>
            <a:r>
              <a:rPr lang="ar-IQ" dirty="0"/>
              <a:t>الذي تنعكس منه الموجات </a:t>
            </a:r>
            <a:r>
              <a:rPr lang="ar-IQ" dirty="0" err="1"/>
              <a:t>الاسلكية</a:t>
            </a:r>
            <a:r>
              <a:rPr lang="ar-IQ" dirty="0"/>
              <a:t> القصيرة نحو الارض .</a:t>
            </a:r>
            <a:endParaRPr lang="en-US" dirty="0"/>
          </a:p>
          <a:p>
            <a:pPr rtl="0"/>
            <a:r>
              <a:rPr lang="ar-IQ" b="1" dirty="0">
                <a:solidFill>
                  <a:srgbClr val="FF0000"/>
                </a:solidFill>
              </a:rPr>
              <a:t>2- طبقة </a:t>
            </a:r>
            <a:r>
              <a:rPr lang="ar-IQ" b="1" dirty="0" err="1" smtClean="0">
                <a:solidFill>
                  <a:srgbClr val="FF0000"/>
                </a:solidFill>
              </a:rPr>
              <a:t>الابكوسفير</a:t>
            </a:r>
            <a:r>
              <a:rPr lang="ar-IQ" b="1" dirty="0">
                <a:solidFill>
                  <a:srgbClr val="FF0000"/>
                </a:solidFill>
              </a:rPr>
              <a:t> </a:t>
            </a:r>
            <a:endParaRPr lang="en-US" dirty="0">
              <a:solidFill>
                <a:srgbClr val="FF0000"/>
              </a:solidFill>
            </a:endParaRPr>
          </a:p>
          <a:p>
            <a:pPr rtl="0"/>
            <a:r>
              <a:rPr lang="ar-IQ" dirty="0"/>
              <a:t>وتشمل الفضاء الخارجي وتقع الى الاعلى من حد </a:t>
            </a:r>
            <a:r>
              <a:rPr lang="ar-IQ" dirty="0" err="1"/>
              <a:t>الترمويوز</a:t>
            </a:r>
            <a:r>
              <a:rPr lang="ar-IQ" dirty="0"/>
              <a:t> حيث تتحرك جزيئات </a:t>
            </a:r>
            <a:r>
              <a:rPr lang="ar-IQ" dirty="0" smtClean="0"/>
              <a:t>المادة في </a:t>
            </a:r>
            <a:r>
              <a:rPr lang="ar-IQ" dirty="0"/>
              <a:t>وضع انعدام الجاذبية </a:t>
            </a:r>
            <a:r>
              <a:rPr lang="ar-IQ" dirty="0" smtClean="0"/>
              <a:t>الارضية</a:t>
            </a:r>
            <a:r>
              <a:rPr lang="ar-IQ" b="1" dirty="0" smtClean="0"/>
              <a:t>(</a:t>
            </a:r>
            <a:endParaRPr lang="ar-IQ" dirty="0"/>
          </a:p>
        </p:txBody>
      </p:sp>
    </p:spTree>
    <p:extLst>
      <p:ext uri="{BB962C8B-B14F-4D97-AF65-F5344CB8AC3E}">
        <p14:creationId xmlns:p14="http://schemas.microsoft.com/office/powerpoint/2010/main" val="275382440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rtl="0"/>
            <a:r>
              <a:rPr lang="en-US" b="1" dirty="0" smtClean="0">
                <a:solidFill>
                  <a:srgbClr val="FF0000"/>
                </a:solidFill>
              </a:rPr>
              <a:t> </a:t>
            </a:r>
            <a:r>
              <a:rPr lang="ar-IQ" b="1" dirty="0" smtClean="0">
                <a:solidFill>
                  <a:srgbClr val="FF0000"/>
                </a:solidFill>
              </a:rPr>
              <a:t>(اهمية الغلاف الغازي)</a:t>
            </a:r>
            <a:r>
              <a:rPr lang="en-US" dirty="0" smtClean="0"/>
              <a:t> </a:t>
            </a:r>
          </a:p>
          <a:p>
            <a:pPr rtl="0"/>
            <a:r>
              <a:rPr lang="ar-IQ" dirty="0" smtClean="0"/>
              <a:t>يعتبر الغلاف الغازي جزءا مهما من مكونات الكرة الارضية فلولاه </a:t>
            </a:r>
            <a:r>
              <a:rPr lang="ar-IQ" dirty="0" err="1" smtClean="0"/>
              <a:t>لأنعدمت</a:t>
            </a:r>
            <a:r>
              <a:rPr lang="ar-IQ" dirty="0" smtClean="0"/>
              <a:t> الحياة على سطح الارض،  فوجوده يعمل على تنظيم توزيع درجات الحرارة على سطح الارض والهواء القريبة منه ،حيث يقوم بامتصاص الاشعاع الشمسي والاشعاع الارضي ويحول دون تسرب الاشعاع الارضي بسرعة الى طبقات الجو العليا ليلا ،كما يقوم بامتصاص الاشعة الشمسية نهارا وبذلك يقلل من حرارة سطح الارض  ويحميها من التطرف الحراري س/مهم.</a:t>
            </a:r>
            <a:endParaRPr lang="en-US" dirty="0" smtClean="0"/>
          </a:p>
          <a:p>
            <a:pPr rtl="0"/>
            <a:r>
              <a:rPr lang="ar-IQ" dirty="0" smtClean="0">
                <a:solidFill>
                  <a:srgbClr val="FF0000"/>
                </a:solidFill>
              </a:rPr>
              <a:t>ولمكونات الغلاف الغازي فوائد للكائنات الحية التي تعيش على سطح الارض منها</a:t>
            </a:r>
            <a:endParaRPr lang="ar-IQ" dirty="0">
              <a:solidFill>
                <a:srgbClr val="FF0000"/>
              </a:solidFill>
            </a:endParaRPr>
          </a:p>
        </p:txBody>
      </p:sp>
    </p:spTree>
    <p:extLst>
      <p:ext uri="{BB962C8B-B14F-4D97-AF65-F5344CB8AC3E}">
        <p14:creationId xmlns:p14="http://schemas.microsoft.com/office/powerpoint/2010/main" val="48804578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pPr rtl="0"/>
            <a:r>
              <a:rPr lang="ar-IQ" dirty="0" smtClean="0"/>
              <a:t>أ)</a:t>
            </a:r>
            <a:r>
              <a:rPr lang="ar-IQ" b="1" dirty="0" smtClean="0"/>
              <a:t>غاز النتروجين </a:t>
            </a:r>
            <a:r>
              <a:rPr lang="ar-IQ" dirty="0" smtClean="0"/>
              <a:t>،الذي يشكل نسبة 78%من مكونات الغلاف ويعتبر احد العناصر الاساسية للكائنات الحية ومنها الانسان الذي يحصل علية من خلال دورة الغذاء في الطبيعة عند تناوله المنتوجات الحيوانية والنباتية وهذه الاخيرة تحصل علية </a:t>
            </a:r>
            <a:r>
              <a:rPr lang="ar-IQ" dirty="0" err="1" smtClean="0"/>
              <a:t>اماحرا</a:t>
            </a:r>
            <a:r>
              <a:rPr lang="ar-IQ" dirty="0" smtClean="0"/>
              <a:t> </a:t>
            </a:r>
            <a:r>
              <a:rPr lang="ar-IQ" dirty="0" err="1" smtClean="0"/>
              <a:t>بامتصاصة</a:t>
            </a:r>
            <a:r>
              <a:rPr lang="ar-IQ" dirty="0" smtClean="0"/>
              <a:t> من الهواء كالبقوليات اومن عناصر التربة حيث يسقط على سطح الارض متحدا مع </a:t>
            </a:r>
            <a:r>
              <a:rPr lang="ar-IQ" dirty="0" err="1" smtClean="0"/>
              <a:t>الامطارمكونا</a:t>
            </a:r>
            <a:r>
              <a:rPr lang="ar-IQ" dirty="0" smtClean="0"/>
              <a:t> حامض النتريك، كذلك يحصل علية من المواد المتحللة ومن البكتريا</a:t>
            </a:r>
            <a:endParaRPr lang="en-US" dirty="0" smtClean="0"/>
          </a:p>
          <a:p>
            <a:pPr rtl="0"/>
            <a:r>
              <a:rPr lang="ar-IQ" dirty="0" smtClean="0"/>
              <a:t> </a:t>
            </a:r>
            <a:endParaRPr lang="en-US" dirty="0" smtClean="0"/>
          </a:p>
          <a:p>
            <a:pPr rtl="0"/>
            <a:r>
              <a:rPr lang="ar-IQ" b="1" dirty="0" smtClean="0"/>
              <a:t>(ب)غاز الاوكسجين</a:t>
            </a:r>
            <a:r>
              <a:rPr lang="ar-IQ" dirty="0" smtClean="0"/>
              <a:t>، ويشكل 21%من مكونات الغلاف الغازي تقريبا </a:t>
            </a:r>
            <a:r>
              <a:rPr lang="ar-IQ" dirty="0" err="1" smtClean="0"/>
              <a:t>ولة</a:t>
            </a:r>
            <a:r>
              <a:rPr lang="ar-IQ" dirty="0" smtClean="0"/>
              <a:t> اهمية ديمومة الحياة على سطح الارض عندما </a:t>
            </a:r>
            <a:r>
              <a:rPr lang="ar-IQ" dirty="0" err="1" smtClean="0"/>
              <a:t>يستنشقة</a:t>
            </a:r>
            <a:r>
              <a:rPr lang="ar-IQ" dirty="0" smtClean="0"/>
              <a:t> الانسان بعملية التنفس كما يدخل في تركيب الماء الذي هو العنصر الضروري </a:t>
            </a:r>
            <a:r>
              <a:rPr lang="ar-IQ" dirty="0" err="1" smtClean="0"/>
              <a:t>للانسان</a:t>
            </a:r>
            <a:r>
              <a:rPr lang="ar-IQ" dirty="0" smtClean="0"/>
              <a:t>  </a:t>
            </a:r>
            <a:r>
              <a:rPr lang="ar-IQ" dirty="0" err="1" smtClean="0"/>
              <a:t>بالاضافة</a:t>
            </a:r>
            <a:r>
              <a:rPr lang="ar-IQ" dirty="0" smtClean="0"/>
              <a:t> الى </a:t>
            </a:r>
            <a:r>
              <a:rPr lang="ar-IQ" dirty="0" err="1" smtClean="0"/>
              <a:t>خواصة</a:t>
            </a:r>
            <a:r>
              <a:rPr lang="ar-IQ" dirty="0" smtClean="0"/>
              <a:t> الكيمياوية المفيدة </a:t>
            </a:r>
            <a:r>
              <a:rPr lang="ar-IQ" dirty="0" err="1" smtClean="0"/>
              <a:t>للانسان</a:t>
            </a:r>
            <a:r>
              <a:rPr lang="ar-IQ" dirty="0" smtClean="0"/>
              <a:t> حيث </a:t>
            </a:r>
            <a:r>
              <a:rPr lang="ar-IQ" dirty="0" err="1" smtClean="0"/>
              <a:t>انة</a:t>
            </a:r>
            <a:r>
              <a:rPr lang="ar-IQ" dirty="0" smtClean="0"/>
              <a:t> يساعد على الاشتعال وسريع الاتحاد مع العناصر الكيمياوية الاخرى .</a:t>
            </a:r>
            <a:r>
              <a:rPr lang="en-US" dirty="0" smtClean="0"/>
              <a:t> </a:t>
            </a:r>
          </a:p>
          <a:p>
            <a:pPr rtl="0"/>
            <a:r>
              <a:rPr lang="ar-IQ" b="1" dirty="0" smtClean="0"/>
              <a:t>(ج)غاز ثاني اوكسيد الكاربون</a:t>
            </a:r>
            <a:r>
              <a:rPr lang="ar-IQ" dirty="0" smtClean="0"/>
              <a:t>، الذي يشكل نسبة ضئيلة من مكونات الغلاف </a:t>
            </a:r>
            <a:r>
              <a:rPr lang="ar-IQ" dirty="0" err="1" smtClean="0"/>
              <a:t>الغازيولاتزيد</a:t>
            </a:r>
            <a:r>
              <a:rPr lang="ar-IQ" dirty="0" smtClean="0"/>
              <a:t> عن 0،03%الا ان </a:t>
            </a:r>
            <a:r>
              <a:rPr lang="ar-IQ" dirty="0" err="1" smtClean="0"/>
              <a:t>فائدتة</a:t>
            </a:r>
            <a:r>
              <a:rPr lang="ar-IQ" dirty="0" smtClean="0"/>
              <a:t> كبيرة هو الاخر فهو ضروري لصنع الغذاء للنبات بمساعدة ضوء الشمس والمواد الغذائية ٍالاخرى بعملية التركيب الضوئي وبذلك يساهم في تكوين المنتجات النباتية الضرورية </a:t>
            </a:r>
            <a:r>
              <a:rPr lang="ar-IQ" dirty="0" err="1" smtClean="0"/>
              <a:t>للانسان</a:t>
            </a:r>
            <a:r>
              <a:rPr lang="ar-IQ" dirty="0" smtClean="0"/>
              <a:t> ،ويطلق النبات بدلا منه غازي الاوكسجين والهيدروجين </a:t>
            </a:r>
            <a:r>
              <a:rPr lang="ar-IQ" dirty="0" err="1" smtClean="0"/>
              <a:t>الضرورين</a:t>
            </a:r>
            <a:r>
              <a:rPr lang="ar-IQ" dirty="0" smtClean="0"/>
              <a:t> </a:t>
            </a:r>
            <a:r>
              <a:rPr lang="ar-IQ" dirty="0" err="1" smtClean="0"/>
              <a:t>للانسان</a:t>
            </a:r>
            <a:endParaRPr lang="ar-IQ" dirty="0"/>
          </a:p>
        </p:txBody>
      </p:sp>
    </p:spTree>
    <p:extLst>
      <p:ext uri="{BB962C8B-B14F-4D97-AF65-F5344CB8AC3E}">
        <p14:creationId xmlns:p14="http://schemas.microsoft.com/office/powerpoint/2010/main" val="2734370404"/>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rtl="0"/>
            <a:r>
              <a:rPr lang="ar-IQ" b="1" dirty="0" smtClean="0"/>
              <a:t>ء)غاز </a:t>
            </a:r>
            <a:r>
              <a:rPr lang="ar-IQ" b="1" dirty="0" err="1" smtClean="0"/>
              <a:t>الاوزون،</a:t>
            </a:r>
            <a:r>
              <a:rPr lang="ar-IQ" dirty="0" err="1" smtClean="0"/>
              <a:t>الذي</a:t>
            </a:r>
            <a:r>
              <a:rPr lang="ar-IQ" dirty="0" smtClean="0"/>
              <a:t> يزداد تركزه في طبقات الجو العليا والمتكون من عمليات تحطم الاوكسجين الجزئي </a:t>
            </a:r>
            <a:r>
              <a:rPr lang="ar-IQ" dirty="0" err="1" smtClean="0"/>
              <a:t>منخلال</a:t>
            </a:r>
            <a:r>
              <a:rPr lang="ar-IQ" dirty="0" smtClean="0"/>
              <a:t> التفاعلات الكيمياوية والضوئية وان </a:t>
            </a:r>
            <a:r>
              <a:rPr lang="ar-IQ" dirty="0" err="1" smtClean="0"/>
              <a:t>اهميتة</a:t>
            </a:r>
            <a:r>
              <a:rPr lang="ar-IQ" dirty="0" smtClean="0"/>
              <a:t> تبدو في </a:t>
            </a:r>
            <a:r>
              <a:rPr lang="ar-IQ" dirty="0" err="1" smtClean="0"/>
              <a:t>امتصاصة</a:t>
            </a:r>
            <a:r>
              <a:rPr lang="ar-IQ" dirty="0" smtClean="0"/>
              <a:t> الاشعة الفوق البنفسجية ويقلل من كميتها التي تصل الى سطح الارض والتي في حالة زيادتها يتغير نمط الحياة على الكرة الارضية ولكن من جهة اخرى فان زيادة نسبة تقلل كثيرا من الاشعة الفوق البنفسجية التي تصل الارض وبالتالي تسبب تشوه الهيكل </a:t>
            </a:r>
            <a:r>
              <a:rPr lang="ar-IQ" dirty="0" err="1" smtClean="0"/>
              <a:t>العظميللكائنات</a:t>
            </a:r>
            <a:r>
              <a:rPr lang="ar-IQ" dirty="0" smtClean="0"/>
              <a:t> الحيوانية الفقرية.</a:t>
            </a:r>
            <a:endParaRPr lang="en-US" dirty="0" smtClean="0"/>
          </a:p>
          <a:p>
            <a:pPr rtl="0"/>
            <a:r>
              <a:rPr lang="en-US" b="1" dirty="0" smtClean="0"/>
              <a:t> </a:t>
            </a:r>
            <a:endParaRPr lang="en-US" dirty="0" smtClean="0"/>
          </a:p>
          <a:p>
            <a:pPr rtl="0"/>
            <a:r>
              <a:rPr lang="ar-IQ" b="1" dirty="0" smtClean="0"/>
              <a:t>(ه)بخار </a:t>
            </a:r>
            <a:r>
              <a:rPr lang="ar-IQ" b="1" dirty="0" err="1" smtClean="0"/>
              <a:t>الماء،</a:t>
            </a:r>
            <a:r>
              <a:rPr lang="ar-IQ" dirty="0" err="1" smtClean="0"/>
              <a:t>الذي</a:t>
            </a:r>
            <a:r>
              <a:rPr lang="ar-IQ" dirty="0" smtClean="0"/>
              <a:t> يختلف نسبته في الهواء من مكان الى اخر ومصدره مياه المسطحات المائية المتأثرة بعملية التبخر وتبدو اهميته في </a:t>
            </a:r>
            <a:r>
              <a:rPr lang="ar-IQ" dirty="0" err="1" smtClean="0"/>
              <a:t>كونة</a:t>
            </a:r>
            <a:r>
              <a:rPr lang="ar-IQ" dirty="0" smtClean="0"/>
              <a:t> مصدرا لجميع انواع التكاثف من ا </a:t>
            </a:r>
            <a:r>
              <a:rPr lang="ar-IQ" dirty="0" err="1" smtClean="0"/>
              <a:t>امطار،ثلج</a:t>
            </a:r>
            <a:r>
              <a:rPr lang="ar-IQ" dirty="0" smtClean="0"/>
              <a:t> ،برد فهو مصدر الامطار الساقطة على سطح الارض </a:t>
            </a:r>
            <a:r>
              <a:rPr lang="ar-IQ" dirty="0" err="1" smtClean="0"/>
              <a:t>بالاضافة</a:t>
            </a:r>
            <a:r>
              <a:rPr lang="ar-IQ" dirty="0" smtClean="0"/>
              <a:t> الى الدور الكبير الذي يقوم </a:t>
            </a:r>
            <a:r>
              <a:rPr lang="ar-IQ" dirty="0" err="1" smtClean="0"/>
              <a:t>بة</a:t>
            </a:r>
            <a:r>
              <a:rPr lang="ar-IQ" dirty="0" smtClean="0"/>
              <a:t> </a:t>
            </a:r>
            <a:r>
              <a:rPr lang="ar-IQ" dirty="0" err="1" smtClean="0"/>
              <a:t>باعتبارة</a:t>
            </a:r>
            <a:r>
              <a:rPr lang="ar-IQ" dirty="0" smtClean="0"/>
              <a:t> احد مكونات الغلاف الغازي بتنظيم توزيع الاشعاع الشمسي والطاقة الحرارية على سطح الارض والغلاف الغازي بشكل يلائم حياة الانسان .</a:t>
            </a:r>
            <a:endParaRPr lang="en-US" dirty="0" smtClean="0"/>
          </a:p>
          <a:p>
            <a:pPr rtl="0"/>
            <a:r>
              <a:rPr lang="en-US" dirty="0" smtClean="0"/>
              <a:t> </a:t>
            </a:r>
          </a:p>
          <a:p>
            <a:pPr rtl="0"/>
            <a:r>
              <a:rPr lang="ar-IQ" b="1" dirty="0" smtClean="0"/>
              <a:t>(و)الغازات الاخرى النادرة، </a:t>
            </a:r>
            <a:r>
              <a:rPr lang="ar-IQ" dirty="0" smtClean="0"/>
              <a:t>مثل الميثان </a:t>
            </a:r>
            <a:r>
              <a:rPr lang="ar-IQ" dirty="0" err="1" smtClean="0"/>
              <a:t>والاركون</a:t>
            </a:r>
            <a:r>
              <a:rPr lang="ar-IQ" dirty="0" smtClean="0"/>
              <a:t> والنيون والتي لها اهمية صناعية</a:t>
            </a:r>
            <a:endParaRPr lang="en-US" dirty="0" smtClean="0"/>
          </a:p>
          <a:p>
            <a:pPr algn="ctr"/>
            <a:r>
              <a:rPr lang="ar-IQ" dirty="0" smtClean="0"/>
              <a:t> </a:t>
            </a:r>
            <a:r>
              <a:rPr lang="ar-IQ" b="1" u="sng" dirty="0" smtClean="0">
                <a:solidFill>
                  <a:schemeClr val="accent2">
                    <a:lumMod val="75000"/>
                  </a:schemeClr>
                </a:solidFill>
              </a:rPr>
              <a:t>تمنياتي للجميع السلامة والتوفيق</a:t>
            </a:r>
            <a:endParaRPr lang="en-US" b="1" u="sng" dirty="0" smtClean="0">
              <a:solidFill>
                <a:schemeClr val="accent2">
                  <a:lumMod val="75000"/>
                </a:schemeClr>
              </a:solidFill>
            </a:endParaRPr>
          </a:p>
          <a:p>
            <a:endParaRPr lang="ar-IQ" dirty="0"/>
          </a:p>
        </p:txBody>
      </p:sp>
    </p:spTree>
    <p:extLst>
      <p:ext uri="{BB962C8B-B14F-4D97-AF65-F5344CB8AC3E}">
        <p14:creationId xmlns:p14="http://schemas.microsoft.com/office/powerpoint/2010/main" val="40088186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176</Words>
  <Application>Microsoft Office PowerPoint</Application>
  <PresentationFormat>عرض على الشاشة (3:4)‏</PresentationFormat>
  <Paragraphs>44</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جامعة ديالى  كلية التربية للعلوم الانسانية  قسم الجغرافية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DR.Ahmed Saker 2o1O</cp:lastModifiedBy>
  <cp:revision>6</cp:revision>
  <dcterms:created xsi:type="dcterms:W3CDTF">2020-03-31T07:50:55Z</dcterms:created>
  <dcterms:modified xsi:type="dcterms:W3CDTF">2021-02-20T17:33:34Z</dcterms:modified>
</cp:coreProperties>
</file>