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B5BF8AE-6BAF-477A-8260-64A51F0F15A0}"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283221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5BF8AE-6BAF-477A-8260-64A51F0F15A0}"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267668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5BF8AE-6BAF-477A-8260-64A51F0F15A0}"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230644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5BF8AE-6BAF-477A-8260-64A51F0F15A0}"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419928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B5BF8AE-6BAF-477A-8260-64A51F0F15A0}"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2041045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B5BF8AE-6BAF-477A-8260-64A51F0F15A0}"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162490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B5BF8AE-6BAF-477A-8260-64A51F0F15A0}" type="datetimeFigureOut">
              <a:rPr lang="ar-IQ" smtClean="0"/>
              <a:t>09/07/1442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143374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B5BF8AE-6BAF-477A-8260-64A51F0F15A0}" type="datetimeFigureOut">
              <a:rPr lang="ar-IQ" smtClean="0"/>
              <a:t>09/07/1442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118472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B5BF8AE-6BAF-477A-8260-64A51F0F15A0}" type="datetimeFigureOut">
              <a:rPr lang="ar-IQ" smtClean="0"/>
              <a:t>09/07/1442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399862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5BF8AE-6BAF-477A-8260-64A51F0F15A0}"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367371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5BF8AE-6BAF-477A-8260-64A51F0F15A0}"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7AA3A6-A622-4055-9C56-58EF63411E9D}" type="slidenum">
              <a:rPr lang="ar-IQ" smtClean="0"/>
              <a:t>‹#›</a:t>
            </a:fld>
            <a:endParaRPr lang="ar-IQ"/>
          </a:p>
        </p:txBody>
      </p:sp>
    </p:spTree>
    <p:extLst>
      <p:ext uri="{BB962C8B-B14F-4D97-AF65-F5344CB8AC3E}">
        <p14:creationId xmlns:p14="http://schemas.microsoft.com/office/powerpoint/2010/main" val="345172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5BF8AE-6BAF-477A-8260-64A51F0F15A0}" type="datetimeFigureOut">
              <a:rPr lang="ar-IQ" smtClean="0"/>
              <a:t>09/07/1442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7AA3A6-A622-4055-9C56-58EF63411E9D}" type="slidenum">
              <a:rPr lang="ar-IQ" smtClean="0"/>
              <a:t>‹#›</a:t>
            </a:fld>
            <a:endParaRPr lang="ar-IQ"/>
          </a:p>
        </p:txBody>
      </p:sp>
    </p:spTree>
    <p:extLst>
      <p:ext uri="{BB962C8B-B14F-4D97-AF65-F5344CB8AC3E}">
        <p14:creationId xmlns:p14="http://schemas.microsoft.com/office/powerpoint/2010/main" val="2443882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جامعة ديالى </a:t>
            </a:r>
            <a:br>
              <a:rPr lang="ar-IQ" dirty="0" smtClean="0"/>
            </a:br>
            <a:r>
              <a:rPr lang="ar-IQ" dirty="0" err="1" smtClean="0"/>
              <a:t>كليةالتربية</a:t>
            </a:r>
            <a:r>
              <a:rPr lang="ar-IQ" dirty="0" smtClean="0"/>
              <a:t> للعلوم الانسانية </a:t>
            </a:r>
            <a:br>
              <a:rPr lang="ar-IQ" dirty="0" smtClean="0"/>
            </a:br>
            <a:r>
              <a:rPr lang="ar-IQ" dirty="0" smtClean="0"/>
              <a:t>قسم الجغرافية</a:t>
            </a:r>
            <a:endParaRPr lang="ar-IQ" dirty="0"/>
          </a:p>
        </p:txBody>
      </p:sp>
      <p:sp>
        <p:nvSpPr>
          <p:cNvPr id="3" name="عنوان فرعي 2"/>
          <p:cNvSpPr>
            <a:spLocks noGrp="1"/>
          </p:cNvSpPr>
          <p:nvPr>
            <p:ph type="subTitle" idx="1"/>
          </p:nvPr>
        </p:nvSpPr>
        <p:spPr/>
        <p:txBody>
          <a:bodyPr>
            <a:normAutofit fontScale="85000" lnSpcReduction="20000"/>
          </a:bodyPr>
          <a:lstStyle/>
          <a:p>
            <a:r>
              <a:rPr lang="ar-IQ" smtClean="0"/>
              <a:t>المحاضرة </a:t>
            </a:r>
            <a:r>
              <a:rPr lang="ar-IQ" smtClean="0"/>
              <a:t>الموارد </a:t>
            </a:r>
            <a:r>
              <a:rPr lang="ar-IQ" dirty="0" smtClean="0"/>
              <a:t>الطبيعية المرحلة </a:t>
            </a:r>
            <a:r>
              <a:rPr lang="ar-IQ" dirty="0" smtClean="0"/>
              <a:t>الثالثة</a:t>
            </a:r>
            <a:endParaRPr lang="ar-IQ" dirty="0" smtClean="0"/>
          </a:p>
          <a:p>
            <a:r>
              <a:rPr lang="ar-IQ" dirty="0" smtClean="0"/>
              <a:t>للدراسة الصباحية والمسائية </a:t>
            </a:r>
          </a:p>
          <a:p>
            <a:r>
              <a:rPr lang="ar-IQ" dirty="0" err="1" smtClean="0"/>
              <a:t>م.م</a:t>
            </a:r>
            <a:r>
              <a:rPr lang="ar-IQ" dirty="0" smtClean="0"/>
              <a:t>.  </a:t>
            </a:r>
            <a:r>
              <a:rPr lang="ar-IQ" dirty="0" smtClean="0"/>
              <a:t>سهاد شلاش خلف</a:t>
            </a:r>
            <a:endParaRPr lang="ar-IQ" dirty="0" smtClean="0"/>
          </a:p>
          <a:p>
            <a:r>
              <a:rPr lang="ar-IQ" dirty="0" err="1" smtClean="0"/>
              <a:t>م.م</a:t>
            </a:r>
            <a:r>
              <a:rPr lang="ar-IQ" dirty="0" smtClean="0"/>
              <a:t>. مروة سالم</a:t>
            </a:r>
            <a:endParaRPr lang="ar-IQ" dirty="0"/>
          </a:p>
        </p:txBody>
      </p:sp>
    </p:spTree>
    <p:extLst>
      <p:ext uri="{BB962C8B-B14F-4D97-AF65-F5344CB8AC3E}">
        <p14:creationId xmlns:p14="http://schemas.microsoft.com/office/powerpoint/2010/main" val="1120524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reflection blurRad="6350" stA="50000" endA="300" endPos="90000" dist="50800" dir="5400000" sy="-100000" algn="bl" rotWithShape="0"/>
          </a:effectLst>
        </p:spPr>
        <p:txBody>
          <a:bodyPr>
            <a:normAutofit fontScale="90000"/>
          </a:bodyPr>
          <a:lstStyle/>
          <a:p>
            <a:r>
              <a:rPr lang="en-US" sz="2200" dirty="0"/>
              <a:t/>
            </a:r>
            <a:br>
              <a:rPr lang="en-US" sz="2200" dirty="0"/>
            </a:br>
            <a:r>
              <a:rPr lang="en-US" sz="2200" dirty="0"/>
              <a:t> </a:t>
            </a:r>
            <a:br>
              <a:rPr lang="en-US" sz="2200" dirty="0"/>
            </a:br>
            <a:r>
              <a:rPr lang="ar-IQ" sz="2700" b="1" dirty="0" smtClean="0">
                <a:solidFill>
                  <a:schemeClr val="accent2">
                    <a:lumMod val="50000"/>
                  </a:schemeClr>
                </a:solidFill>
              </a:rPr>
              <a:t>الفصل الرابع /الموارد </a:t>
            </a:r>
            <a:r>
              <a:rPr lang="ar-IQ" sz="2700" b="1" dirty="0">
                <a:solidFill>
                  <a:schemeClr val="accent2">
                    <a:lumMod val="50000"/>
                  </a:schemeClr>
                </a:solidFill>
              </a:rPr>
              <a:t>المائية السطحية والجوفية</a:t>
            </a:r>
            <a:r>
              <a:rPr lang="en-US" sz="4900" dirty="0">
                <a:solidFill>
                  <a:schemeClr val="accent2">
                    <a:lumMod val="50000"/>
                  </a:schemeClr>
                </a:solidFill>
              </a:rPr>
              <a:t/>
            </a:r>
            <a:br>
              <a:rPr lang="en-US" sz="4900" dirty="0">
                <a:solidFill>
                  <a:schemeClr val="accent2">
                    <a:lumMod val="50000"/>
                  </a:schemeClr>
                </a:solidFill>
              </a:rPr>
            </a:br>
            <a:endParaRPr lang="ar-IQ" sz="4900" dirty="0">
              <a:solidFill>
                <a:schemeClr val="accent2">
                  <a:lumMod val="50000"/>
                </a:schemeClr>
              </a:solidFill>
            </a:endParaRPr>
          </a:p>
        </p:txBody>
      </p:sp>
      <p:sp>
        <p:nvSpPr>
          <p:cNvPr id="3" name="عنصر نائب للمحتوى 2"/>
          <p:cNvSpPr>
            <a:spLocks noGrp="1"/>
          </p:cNvSpPr>
          <p:nvPr>
            <p:ph idx="1"/>
          </p:nvPr>
        </p:nvSpPr>
        <p:spPr>
          <a:solidFill>
            <a:schemeClr val="bg1">
              <a:lumMod val="75000"/>
            </a:schemeClr>
          </a:solidFill>
        </p:spPr>
        <p:txBody>
          <a:bodyPr>
            <a:normAutofit fontScale="70000" lnSpcReduction="20000"/>
          </a:bodyPr>
          <a:lstStyle/>
          <a:p>
            <a:r>
              <a:rPr lang="ar-IQ" b="1" dirty="0"/>
              <a:t> </a:t>
            </a:r>
            <a:endParaRPr lang="en-US" dirty="0"/>
          </a:p>
          <a:p>
            <a:r>
              <a:rPr lang="ar-IQ" dirty="0">
                <a:solidFill>
                  <a:schemeClr val="accent2">
                    <a:lumMod val="75000"/>
                  </a:schemeClr>
                </a:solidFill>
              </a:rPr>
              <a:t>توجد الموارد المائية في القسم اليابس من الكرة الارضية وبالحالات التالية </a:t>
            </a:r>
            <a:endParaRPr lang="en-US" dirty="0">
              <a:solidFill>
                <a:schemeClr val="accent2">
                  <a:lumMod val="75000"/>
                </a:schemeClr>
              </a:solidFill>
            </a:endParaRPr>
          </a:p>
          <a:p>
            <a:r>
              <a:rPr lang="ar-IQ" dirty="0" err="1">
                <a:solidFill>
                  <a:schemeClr val="accent2">
                    <a:lumMod val="75000"/>
                  </a:schemeClr>
                </a:solidFill>
              </a:rPr>
              <a:t>اولا:الغطاءات</a:t>
            </a:r>
            <a:r>
              <a:rPr lang="ar-IQ" dirty="0">
                <a:solidFill>
                  <a:schemeClr val="accent2">
                    <a:lumMod val="75000"/>
                  </a:schemeClr>
                </a:solidFill>
              </a:rPr>
              <a:t> الجليدية</a:t>
            </a:r>
            <a:endParaRPr lang="en-US" dirty="0">
              <a:solidFill>
                <a:schemeClr val="accent2">
                  <a:lumMod val="75000"/>
                </a:schemeClr>
              </a:solidFill>
            </a:endParaRPr>
          </a:p>
          <a:p>
            <a:r>
              <a:rPr lang="ar-IQ" dirty="0" err="1">
                <a:solidFill>
                  <a:schemeClr val="accent2">
                    <a:lumMod val="75000"/>
                  </a:schemeClr>
                </a:solidFill>
              </a:rPr>
              <a:t>ثانيا:المياه</a:t>
            </a:r>
            <a:r>
              <a:rPr lang="ar-IQ" dirty="0">
                <a:solidFill>
                  <a:schemeClr val="accent2">
                    <a:lumMod val="75000"/>
                  </a:schemeClr>
                </a:solidFill>
              </a:rPr>
              <a:t> الجارية وتقسم الى</a:t>
            </a:r>
            <a:endParaRPr lang="en-US" dirty="0">
              <a:solidFill>
                <a:schemeClr val="accent2">
                  <a:lumMod val="75000"/>
                </a:schemeClr>
              </a:solidFill>
            </a:endParaRPr>
          </a:p>
          <a:p>
            <a:r>
              <a:rPr lang="ar-IQ" dirty="0">
                <a:solidFill>
                  <a:schemeClr val="accent2">
                    <a:lumMod val="75000"/>
                  </a:schemeClr>
                </a:solidFill>
              </a:rPr>
              <a:t>1- المياه السطحية </a:t>
            </a:r>
            <a:r>
              <a:rPr lang="ar-IQ" dirty="0" err="1">
                <a:solidFill>
                  <a:schemeClr val="accent2">
                    <a:lumMod val="75000"/>
                  </a:schemeClr>
                </a:solidFill>
              </a:rPr>
              <a:t>الفيضية</a:t>
            </a:r>
            <a:endParaRPr lang="en-US" dirty="0">
              <a:solidFill>
                <a:schemeClr val="accent2">
                  <a:lumMod val="75000"/>
                </a:schemeClr>
              </a:solidFill>
            </a:endParaRPr>
          </a:p>
          <a:p>
            <a:r>
              <a:rPr lang="ar-IQ" dirty="0">
                <a:solidFill>
                  <a:schemeClr val="accent2">
                    <a:lumMod val="75000"/>
                  </a:schemeClr>
                </a:solidFill>
              </a:rPr>
              <a:t>2-المياه الجارية خلال قطاعات التربة</a:t>
            </a:r>
            <a:endParaRPr lang="en-US" dirty="0">
              <a:solidFill>
                <a:schemeClr val="accent2">
                  <a:lumMod val="75000"/>
                </a:schemeClr>
              </a:solidFill>
            </a:endParaRPr>
          </a:p>
          <a:p>
            <a:r>
              <a:rPr lang="ar-IQ" dirty="0">
                <a:solidFill>
                  <a:schemeClr val="accent2">
                    <a:lumMod val="75000"/>
                  </a:schemeClr>
                </a:solidFill>
              </a:rPr>
              <a:t>3- الانهار</a:t>
            </a:r>
            <a:endParaRPr lang="en-US" dirty="0">
              <a:solidFill>
                <a:schemeClr val="accent2">
                  <a:lumMod val="75000"/>
                </a:schemeClr>
              </a:solidFill>
            </a:endParaRPr>
          </a:p>
          <a:p>
            <a:r>
              <a:rPr lang="en-US" dirty="0">
                <a:solidFill>
                  <a:schemeClr val="accent2">
                    <a:lumMod val="75000"/>
                  </a:schemeClr>
                </a:solidFill>
              </a:rPr>
              <a:t> </a:t>
            </a:r>
          </a:p>
          <a:p>
            <a:r>
              <a:rPr lang="ar-IQ" dirty="0">
                <a:solidFill>
                  <a:schemeClr val="accent2">
                    <a:lumMod val="75000"/>
                  </a:schemeClr>
                </a:solidFill>
              </a:rPr>
              <a:t>ثالثا :البحيرات والاهوار والمستنقعات </a:t>
            </a:r>
            <a:endParaRPr lang="en-US" dirty="0">
              <a:solidFill>
                <a:schemeClr val="accent2">
                  <a:lumMod val="75000"/>
                </a:schemeClr>
              </a:solidFill>
            </a:endParaRPr>
          </a:p>
          <a:p>
            <a:r>
              <a:rPr lang="en-US" dirty="0">
                <a:solidFill>
                  <a:schemeClr val="accent2">
                    <a:lumMod val="75000"/>
                  </a:schemeClr>
                </a:solidFill>
              </a:rPr>
              <a:t> </a:t>
            </a:r>
          </a:p>
          <a:p>
            <a:r>
              <a:rPr lang="ar-IQ" dirty="0" err="1">
                <a:solidFill>
                  <a:schemeClr val="accent2">
                    <a:lumMod val="75000"/>
                  </a:schemeClr>
                </a:solidFill>
              </a:rPr>
              <a:t>رابعا:المياه</a:t>
            </a:r>
            <a:r>
              <a:rPr lang="ar-IQ" dirty="0">
                <a:solidFill>
                  <a:schemeClr val="accent2">
                    <a:lumMod val="75000"/>
                  </a:schemeClr>
                </a:solidFill>
              </a:rPr>
              <a:t> الجوفية</a:t>
            </a:r>
            <a:endParaRPr lang="en-US" dirty="0">
              <a:solidFill>
                <a:schemeClr val="accent2">
                  <a:lumMod val="75000"/>
                </a:schemeClr>
              </a:solidFill>
            </a:endParaRPr>
          </a:p>
          <a:p>
            <a:r>
              <a:rPr lang="en-US" dirty="0">
                <a:solidFill>
                  <a:schemeClr val="accent2">
                    <a:lumMod val="75000"/>
                  </a:schemeClr>
                </a:solidFill>
              </a:rPr>
              <a:t> </a:t>
            </a:r>
          </a:p>
          <a:p>
            <a:endParaRPr lang="ar-IQ" dirty="0"/>
          </a:p>
        </p:txBody>
      </p:sp>
    </p:spTree>
    <p:extLst>
      <p:ext uri="{BB962C8B-B14F-4D97-AF65-F5344CB8AC3E}">
        <p14:creationId xmlns:p14="http://schemas.microsoft.com/office/powerpoint/2010/main" val="1938728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IQ" dirty="0" smtClean="0"/>
              <a:t>1.المياه السطحية </a:t>
            </a:r>
            <a:r>
              <a:rPr lang="ar-IQ" dirty="0" err="1" smtClean="0"/>
              <a:t>الفيضية</a:t>
            </a:r>
            <a:endParaRPr lang="ar-IQ" dirty="0"/>
          </a:p>
        </p:txBody>
      </p:sp>
      <p:sp>
        <p:nvSpPr>
          <p:cNvPr id="5" name="عنصر نائب للمحتوى 4"/>
          <p:cNvSpPr>
            <a:spLocks noGrp="1"/>
          </p:cNvSpPr>
          <p:nvPr>
            <p:ph idx="1"/>
          </p:nvPr>
        </p:nvSpPr>
        <p:spPr/>
        <p:txBody>
          <a:bodyPr>
            <a:normAutofit fontScale="62500" lnSpcReduction="20000"/>
          </a:bodyPr>
          <a:lstStyle/>
          <a:p>
            <a:r>
              <a:rPr lang="ar-IQ" dirty="0"/>
              <a:t>وهي المياه الجارية فوق سطح الارض على شكل غطاءات سطحية رقيقة من المياه اوفي اخاديد </a:t>
            </a:r>
            <a:r>
              <a:rPr lang="ar-IQ" dirty="0" err="1"/>
              <a:t>لايتجاوز</a:t>
            </a:r>
            <a:r>
              <a:rPr lang="ar-IQ" dirty="0"/>
              <a:t> عمقها بضعة سنتمترات وتجري المياه على شكل غطاءات رقيقة عندما يكون سطح الارض مكونا من طبقات متجانسة في بنيتها وقوامها ،بينما تجري المياه في اخاديد وجداول صغيرة جدا متصل احدها </a:t>
            </a:r>
            <a:r>
              <a:rPr lang="ar-IQ" dirty="0" err="1"/>
              <a:t>بالاخر</a:t>
            </a:r>
            <a:r>
              <a:rPr lang="ar-IQ" dirty="0"/>
              <a:t> عندما يكون سطح الارض مختلفا في </a:t>
            </a:r>
            <a:r>
              <a:rPr lang="ar-IQ" dirty="0" err="1"/>
              <a:t>بنيتة</a:t>
            </a:r>
            <a:r>
              <a:rPr lang="ar-IQ" dirty="0"/>
              <a:t> </a:t>
            </a:r>
            <a:r>
              <a:rPr lang="ar-IQ" dirty="0" err="1"/>
              <a:t>اوعندما</a:t>
            </a:r>
            <a:r>
              <a:rPr lang="ar-IQ" dirty="0"/>
              <a:t> يكون مغطى بحشائش قصيرة تعترض مياه الامطار المتساقطة على سطح الارض او تجري بين الغطاءات النباتية وقد </a:t>
            </a:r>
            <a:r>
              <a:rPr lang="ar-IQ" dirty="0" err="1"/>
              <a:t>لايلاحظها</a:t>
            </a:r>
            <a:r>
              <a:rPr lang="ar-IQ" dirty="0"/>
              <a:t> الانسان </a:t>
            </a:r>
            <a:r>
              <a:rPr lang="ar-IQ" dirty="0" err="1"/>
              <a:t>الاعند</a:t>
            </a:r>
            <a:r>
              <a:rPr lang="ar-IQ" dirty="0"/>
              <a:t> ازالة الغطاء النباتي </a:t>
            </a:r>
            <a:endParaRPr lang="en-US" dirty="0"/>
          </a:p>
          <a:p>
            <a:r>
              <a:rPr lang="ar-IQ" dirty="0"/>
              <a:t>وتتكون المياه السطحية </a:t>
            </a:r>
            <a:r>
              <a:rPr lang="ar-IQ" dirty="0" err="1"/>
              <a:t>الفيضيةعندما</a:t>
            </a:r>
            <a:r>
              <a:rPr lang="ar-IQ" dirty="0"/>
              <a:t> تزيد كمية الامطار الساقطة على سعة الترشيح للتربة فتتجمع المياه على سطح الارض والمنخفضات الصغيرة ثم تبدا بالجريان منها ولكن لمسافات قصيرة حيث تتصل مع بعضها مكونة المجاري النهرية الرئيسية ٍوان طول المجاري النهرية السطحية تمثل على الخارطة </a:t>
            </a:r>
            <a:r>
              <a:rPr lang="ar-IQ" dirty="0" err="1"/>
              <a:t>الطوبغرافية</a:t>
            </a:r>
            <a:r>
              <a:rPr lang="ar-IQ" dirty="0"/>
              <a:t> في المسافة الافقية بين خط تقسيم المياه </a:t>
            </a:r>
            <a:r>
              <a:rPr lang="ar-IQ" dirty="0" err="1"/>
              <a:t>لاحواض</a:t>
            </a:r>
            <a:r>
              <a:rPr lang="ar-IQ" dirty="0"/>
              <a:t> الانهار وبين البدايات الاولى للقنوات النهرية المكونة لشبكة التصريف النهري ولقد وجد ان طول المجاري النهرية=1/2كثافة الصرف المائي </a:t>
            </a:r>
            <a:endParaRPr lang="en-US" dirty="0"/>
          </a:p>
          <a:p>
            <a:r>
              <a:rPr lang="ar-IQ" dirty="0"/>
              <a:t>وتتكون المياه السطحية </a:t>
            </a:r>
            <a:r>
              <a:rPr lang="ar-IQ" dirty="0" err="1"/>
              <a:t>الفيضية</a:t>
            </a:r>
            <a:r>
              <a:rPr lang="ar-IQ" dirty="0"/>
              <a:t> فوق المرتفعات من سطح الارض المكونة للمنابع العليا من الانهار وتزداد كمية مياهها كلما تقدمت نحو اسفل المرتفعات حيث تختفي عندها لاتصالها بالقنوات النهرية او انها تغور في باطن الارض اذا كانت المنطقة مسامية او ذات نفاذية عالية</a:t>
            </a:r>
          </a:p>
        </p:txBody>
      </p:sp>
    </p:spTree>
    <p:extLst>
      <p:ext uri="{BB962C8B-B14F-4D97-AF65-F5344CB8AC3E}">
        <p14:creationId xmlns:p14="http://schemas.microsoft.com/office/powerpoint/2010/main" val="2626423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2.المياه الجارية خلال قطاعات التربة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وهي حركة جانبية للمياه</a:t>
            </a:r>
            <a:r>
              <a:rPr lang="ar-IQ" b="1" dirty="0"/>
              <a:t> </a:t>
            </a:r>
            <a:r>
              <a:rPr lang="ar-IQ" dirty="0"/>
              <a:t>خلال قطاعات </a:t>
            </a:r>
            <a:r>
              <a:rPr lang="ar-IQ" dirty="0" err="1"/>
              <a:t>التربةالعليا</a:t>
            </a:r>
            <a:r>
              <a:rPr lang="ar-IQ" dirty="0"/>
              <a:t> نحو مجاري الانهار وتتكون على</a:t>
            </a:r>
            <a:endParaRPr lang="en-US" dirty="0"/>
          </a:p>
          <a:p>
            <a:r>
              <a:rPr lang="ar-IQ" dirty="0"/>
              <a:t>اعماق مختلفة من افاق التربة ،حيث يتحرك قسم من </a:t>
            </a:r>
            <a:r>
              <a:rPr lang="ar-IQ" dirty="0" err="1"/>
              <a:t>المياة</a:t>
            </a:r>
            <a:r>
              <a:rPr lang="ar-IQ" dirty="0"/>
              <a:t> خلال افق  ويسمى عندئذ (جريان المياه خلال التربة)بينما يطلق على حركة المياه بين افق  بالجريان داخل التربة كما يسمى احيانا </a:t>
            </a:r>
            <a:r>
              <a:rPr lang="ar-IQ" dirty="0" err="1"/>
              <a:t>مياة</a:t>
            </a:r>
            <a:r>
              <a:rPr lang="ar-IQ" dirty="0"/>
              <a:t> الاساس الثانوي ويعتمد تكونها وسرعة جريانها على خصائص مقد التربة فهي تزداد</a:t>
            </a:r>
            <a:endParaRPr lang="en-US" dirty="0"/>
          </a:p>
          <a:p>
            <a:r>
              <a:rPr lang="ar-IQ" dirty="0"/>
              <a:t>(أ)عند وجود تربة نفاذة فوق طبقة صخرية غير نفاذة </a:t>
            </a:r>
            <a:endParaRPr lang="en-US" dirty="0"/>
          </a:p>
          <a:p>
            <a:r>
              <a:rPr lang="ar-IQ" dirty="0"/>
              <a:t> </a:t>
            </a:r>
            <a:endParaRPr lang="en-US" dirty="0"/>
          </a:p>
          <a:p>
            <a:r>
              <a:rPr lang="ar-IQ" dirty="0"/>
              <a:t>(ب)اذا كانت التربة متطورة متكونة من افاق مختلفة فيما بينها وفي بنيتها وقوامها </a:t>
            </a:r>
            <a:endParaRPr lang="en-US" dirty="0"/>
          </a:p>
          <a:p>
            <a:r>
              <a:rPr lang="ar-IQ" dirty="0"/>
              <a:t> </a:t>
            </a:r>
            <a:endParaRPr lang="en-US" dirty="0"/>
          </a:p>
          <a:p>
            <a:r>
              <a:rPr lang="ar-IQ" dirty="0"/>
              <a:t>(ج) اذا كانت افاق </a:t>
            </a:r>
            <a:r>
              <a:rPr lang="ar-IQ" dirty="0" err="1"/>
              <a:t>التربةالسفلى</a:t>
            </a:r>
            <a:r>
              <a:rPr lang="ar-IQ" dirty="0"/>
              <a:t> طينية صلبة غير نفاذة</a:t>
            </a:r>
            <a:endParaRPr lang="en-US" dirty="0"/>
          </a:p>
          <a:p>
            <a:r>
              <a:rPr lang="ar-IQ" b="1" dirty="0"/>
              <a:t> </a:t>
            </a:r>
            <a:endParaRPr lang="en-US" dirty="0"/>
          </a:p>
          <a:p>
            <a:endParaRPr lang="ar-IQ" dirty="0"/>
          </a:p>
        </p:txBody>
      </p:sp>
    </p:spTree>
    <p:extLst>
      <p:ext uri="{BB962C8B-B14F-4D97-AF65-F5344CB8AC3E}">
        <p14:creationId xmlns:p14="http://schemas.microsoft.com/office/powerpoint/2010/main" val="721108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3. الانهار</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a:t>وهي </a:t>
            </a:r>
            <a:r>
              <a:rPr lang="ar-IQ" dirty="0" err="1"/>
              <a:t>مياة</a:t>
            </a:r>
            <a:r>
              <a:rPr lang="ar-IQ" dirty="0"/>
              <a:t> متحركة في مجرى منخفض من سطح اوفي قناة من مستوى عال الى مستوى واطئ تحت </a:t>
            </a:r>
            <a:r>
              <a:rPr lang="ar-IQ" dirty="0" err="1"/>
              <a:t>تاثير</a:t>
            </a:r>
            <a:r>
              <a:rPr lang="ar-IQ" dirty="0"/>
              <a:t> الجاذبية الارضية وتعمل قوى المياه الجارية  على تشكيل القناة النهرية وتحديد ابعادها عند سقوط الامطار بكميات تفوق سعة الترشيح للتربة فتبدا الكميات الفائضة بالجريان فوق سطح الارض مكونة المجاري السطحية التي سرعان </a:t>
            </a:r>
            <a:r>
              <a:rPr lang="ar-IQ" dirty="0" err="1"/>
              <a:t>ماتتجمع</a:t>
            </a:r>
            <a:r>
              <a:rPr lang="ar-IQ" dirty="0"/>
              <a:t> </a:t>
            </a:r>
            <a:r>
              <a:rPr lang="ar-IQ" dirty="0" err="1"/>
              <a:t>المياة</a:t>
            </a:r>
            <a:r>
              <a:rPr lang="ar-IQ" dirty="0"/>
              <a:t> فيها وتعمل على تعميقها وتوسيعها ،وعند التقاء مجموعة من المجاري المائية السطحية في مجرى واحد تتكون المسيلات </a:t>
            </a:r>
            <a:r>
              <a:rPr lang="ar-IQ" dirty="0" err="1"/>
              <a:t>المائيةالتي</a:t>
            </a:r>
            <a:r>
              <a:rPr lang="ar-IQ" dirty="0"/>
              <a:t> تتصف بوفرة مياهها حيث تكون طاقتها على تعميق اوديتها اكبر من السابق وعند التقاء المسيلات المائية مع بعضها وتزداد كمية مياهها وبالتالي طاقتها على نحت التربة وتعميق اوديتها مكونة الوديان النهرية الصغيرة </a:t>
            </a:r>
            <a:r>
              <a:rPr lang="ar-IQ" dirty="0" err="1"/>
              <a:t>اومايسمى</a:t>
            </a:r>
            <a:r>
              <a:rPr lang="ar-IQ" dirty="0"/>
              <a:t> بالروافد التي تستمر التقاء بعضها </a:t>
            </a:r>
            <a:r>
              <a:rPr lang="ar-IQ" dirty="0" err="1"/>
              <a:t>بالاخر</a:t>
            </a:r>
            <a:r>
              <a:rPr lang="ar-IQ" dirty="0"/>
              <a:t> ويزداد حجمها الى ان تتصل </a:t>
            </a:r>
            <a:r>
              <a:rPr lang="ar-IQ" dirty="0" err="1"/>
              <a:t>بالانهار</a:t>
            </a:r>
            <a:r>
              <a:rPr lang="ar-IQ" dirty="0"/>
              <a:t> الرئيسية التي قد تكون كبيرة او صغيرة ،وكما تنساب مياه العيون والينابيع (المياه الجوفية)وكذلك المياه من قطاعات التربة الى الانهار وتجعلها تستمر بالجريان ثم تصب الانهار </a:t>
            </a:r>
            <a:r>
              <a:rPr lang="ar-IQ" dirty="0" err="1"/>
              <a:t>الرئيسيه</a:t>
            </a:r>
            <a:r>
              <a:rPr lang="ar-IQ" dirty="0"/>
              <a:t> في المحيطات او البحار المتصلة بها وتسمى </a:t>
            </a:r>
            <a:r>
              <a:rPr lang="ar-IQ" dirty="0" err="1"/>
              <a:t>بالانهار</a:t>
            </a:r>
            <a:r>
              <a:rPr lang="ar-IQ" dirty="0"/>
              <a:t> الخارجية اما اذا انتهت الى بحار او بحيرات داخلية فتسمى </a:t>
            </a:r>
            <a:r>
              <a:rPr lang="ar-IQ" dirty="0" err="1"/>
              <a:t>بالانهار</a:t>
            </a:r>
            <a:r>
              <a:rPr lang="ar-IQ" dirty="0"/>
              <a:t> الداخلية .</a:t>
            </a:r>
            <a:endParaRPr lang="en-US" dirty="0"/>
          </a:p>
          <a:p>
            <a:r>
              <a:rPr lang="ar-IQ" dirty="0"/>
              <a:t>ويطلق اصطلاح حوض التصريف النهري على الشكل الناتج من التقاء النهر الرئيسي ومجموعة الروافد المتصلة </a:t>
            </a:r>
            <a:r>
              <a:rPr lang="ar-IQ" dirty="0" err="1"/>
              <a:t>بة</a:t>
            </a:r>
            <a:r>
              <a:rPr lang="ar-IQ" dirty="0"/>
              <a:t> الذي يشمل مجموعة الجداول والمسيلات المائية والمجاري السطحية التي تزود النهر بمياه التساقط ،كما يطلق على الخط الوهمي الذي يحيط بنظام التصريف النهري </a:t>
            </a:r>
            <a:r>
              <a:rPr lang="ar-IQ" dirty="0" err="1"/>
              <a:t>ويفصلة</a:t>
            </a:r>
            <a:r>
              <a:rPr lang="ar-IQ" dirty="0"/>
              <a:t> عن نظم التصريف المجاورة الاخرى باسم(خط تقسيم المياه)</a:t>
            </a:r>
            <a:endParaRPr lang="en-US" dirty="0"/>
          </a:p>
          <a:p>
            <a:r>
              <a:rPr lang="ar-IQ" dirty="0"/>
              <a:t>ان دراسة الموارد المائية </a:t>
            </a:r>
            <a:r>
              <a:rPr lang="ar-IQ" dirty="0" err="1"/>
              <a:t>لاحواض</a:t>
            </a:r>
            <a:r>
              <a:rPr lang="ar-IQ" dirty="0"/>
              <a:t> الانهار تدخل ضمن اختصاص علم الهيدرولوجي وان الصفات الهيدرولوجية </a:t>
            </a:r>
            <a:r>
              <a:rPr lang="ar-IQ" dirty="0" err="1"/>
              <a:t>لاحواض</a:t>
            </a:r>
            <a:r>
              <a:rPr lang="ar-IQ" dirty="0"/>
              <a:t> الانهار تتأثر بالخصائص الطبيعية للنهر ولمنطقة </a:t>
            </a:r>
            <a:r>
              <a:rPr lang="ar-IQ" dirty="0" err="1"/>
              <a:t>تصريفة</a:t>
            </a:r>
            <a:r>
              <a:rPr lang="ar-IQ" dirty="0"/>
              <a:t> مثل مساحته وشكله وكثافة شبكة التصريف والمناخ السائد وعناصر انحدار سطح الاض...الخ كما يتأثر بالظواهر البشرية وخاصة نمط استعمال الارض في حوض التصريف من قبل الانسان</a:t>
            </a:r>
            <a:endParaRPr lang="en-US" dirty="0"/>
          </a:p>
          <a:p>
            <a:endParaRPr lang="ar-IQ" dirty="0"/>
          </a:p>
        </p:txBody>
      </p:sp>
    </p:spTree>
    <p:extLst>
      <p:ext uri="{BB962C8B-B14F-4D97-AF65-F5344CB8AC3E}">
        <p14:creationId xmlns:p14="http://schemas.microsoft.com/office/powerpoint/2010/main" val="1074226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ثالثا /الاهوار والمستنقعات والبحيرات الداخلية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a:t>توجد في كثير من اصفاء العالم وعلى سطح اليابس منخفضات تتجمع فيها المياه مكونة بحيرات تعود نشأتها لأسباب متعددة </a:t>
            </a:r>
            <a:r>
              <a:rPr lang="ar-IQ" dirty="0" err="1"/>
              <a:t>تكتونية</a:t>
            </a:r>
            <a:r>
              <a:rPr lang="ar-IQ" dirty="0"/>
              <a:t> او لعمليات التعرية المختلفة اومن عمل الانسان ،كما توجد مناطق واطئة من سطح الارض او قليلة الانحدار تتجمع المياه فيها بسبب ارتفاع مستوى الماء الجوفي الذي يكون قريبا من سطح الارض</a:t>
            </a:r>
            <a:endParaRPr lang="en-US" dirty="0"/>
          </a:p>
          <a:p>
            <a:r>
              <a:rPr lang="ar-IQ" dirty="0"/>
              <a:t>	او فوقه ولفترة طويلة </a:t>
            </a:r>
            <a:r>
              <a:rPr lang="ar-IQ" dirty="0" err="1"/>
              <a:t>اوبسبب</a:t>
            </a:r>
            <a:r>
              <a:rPr lang="ar-IQ" dirty="0"/>
              <a:t> انخفاض سعة الترشيح للتربة وسوء تصريف المياه السطحية</a:t>
            </a:r>
            <a:endParaRPr lang="en-US" dirty="0"/>
          </a:p>
          <a:p>
            <a:r>
              <a:rPr lang="ar-IQ" dirty="0"/>
              <a:t>وتتعرض هذه المنخفضات سواء كانت الاهوار </a:t>
            </a:r>
            <a:r>
              <a:rPr lang="ar-IQ" dirty="0" err="1"/>
              <a:t>اوالمستنقعات</a:t>
            </a:r>
            <a:r>
              <a:rPr lang="ar-IQ" dirty="0"/>
              <a:t> </a:t>
            </a:r>
            <a:r>
              <a:rPr lang="ar-IQ" dirty="0" err="1"/>
              <a:t>اوالبحيرات</a:t>
            </a:r>
            <a:r>
              <a:rPr lang="ar-IQ" dirty="0"/>
              <a:t> الى الزوال </a:t>
            </a:r>
            <a:r>
              <a:rPr lang="ar-IQ" dirty="0" err="1"/>
              <a:t>باحدى</a:t>
            </a:r>
            <a:r>
              <a:rPr lang="ar-IQ" dirty="0"/>
              <a:t> العوامل التالية</a:t>
            </a:r>
            <a:endParaRPr lang="en-US" dirty="0"/>
          </a:p>
          <a:p>
            <a:r>
              <a:rPr lang="ar-IQ" dirty="0"/>
              <a:t>1-اذا تم تصريف مياهها بواسطة مجرى مائي خارجا منها</a:t>
            </a:r>
            <a:endParaRPr lang="en-US" dirty="0"/>
          </a:p>
          <a:p>
            <a:r>
              <a:rPr lang="ar-IQ" dirty="0"/>
              <a:t>2-اذا تجمعت فيها ترسبات كثيرة تنقلها الانهار التي تصب فيها او تجرفها </a:t>
            </a:r>
            <a:endParaRPr lang="en-US" dirty="0"/>
          </a:p>
          <a:p>
            <a:r>
              <a:rPr lang="ar-IQ" dirty="0"/>
              <a:t>3-زيادة كمية المياه المفقودة منها بالتبخر على كمية المياه الداخلة فيها </a:t>
            </a:r>
            <a:endParaRPr lang="en-US" dirty="0"/>
          </a:p>
          <a:p>
            <a:r>
              <a:rPr lang="en-US" dirty="0"/>
              <a:t> </a:t>
            </a:r>
          </a:p>
          <a:p>
            <a:endParaRPr lang="ar-IQ" dirty="0"/>
          </a:p>
        </p:txBody>
      </p:sp>
    </p:spTree>
    <p:extLst>
      <p:ext uri="{BB962C8B-B14F-4D97-AF65-F5344CB8AC3E}">
        <p14:creationId xmlns:p14="http://schemas.microsoft.com/office/powerpoint/2010/main" val="3860178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رابعا / المياه الجوفية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a:t>وهي المياه المتواجدة تحت سطح الارض ،وفي منطقتين لاختلاف صور تواجدها وهما</a:t>
            </a:r>
            <a:endParaRPr lang="en-US" dirty="0"/>
          </a:p>
          <a:p>
            <a:r>
              <a:rPr lang="ar-IQ" b="1" dirty="0"/>
              <a:t>1-منطقة التهوية</a:t>
            </a:r>
            <a:endParaRPr lang="en-US" dirty="0"/>
          </a:p>
          <a:p>
            <a:r>
              <a:rPr lang="en-US" dirty="0"/>
              <a:t> </a:t>
            </a:r>
          </a:p>
          <a:p>
            <a:r>
              <a:rPr lang="ar-IQ" dirty="0"/>
              <a:t>وهي المنطقة الغير مشبعة بالماء ،وهي المنطقة تكون تجاويفها ومساماتها مشبعة جزئيا بالماء وجزئيا بالهواء وتقسم بدورها الى ثلاثة اقسام استنادا الى درجة احتفاظ الارض بالماء على شكل حركته الى </a:t>
            </a:r>
            <a:r>
              <a:rPr lang="ar-IQ" dirty="0" err="1"/>
              <a:t>مايلي</a:t>
            </a:r>
            <a:endParaRPr lang="en-US" dirty="0"/>
          </a:p>
          <a:p>
            <a:r>
              <a:rPr lang="ar-IQ" dirty="0"/>
              <a:t> </a:t>
            </a:r>
            <a:endParaRPr lang="en-US" dirty="0"/>
          </a:p>
          <a:p>
            <a:r>
              <a:rPr lang="ar-IQ" dirty="0"/>
              <a:t>(أ)</a:t>
            </a:r>
            <a:r>
              <a:rPr lang="ar-IQ" b="1" dirty="0"/>
              <a:t>منطقة رطوبة التربة</a:t>
            </a:r>
            <a:endParaRPr lang="en-US" dirty="0"/>
          </a:p>
          <a:p>
            <a:r>
              <a:rPr lang="ar-IQ" dirty="0"/>
              <a:t>وتوجد المياه على شكل قطرات ومعلقة بذرات التربة بقوى التلاصق الناتجة عن الشد السطحي ،وهذا الماء غير متوفر للنبات ويحدها من الاعلى سطح الارض ،بينما يحدها من الاسفل منطقة ماء التجاذب التي تليها</a:t>
            </a:r>
            <a:endParaRPr lang="en-US" dirty="0"/>
          </a:p>
          <a:p>
            <a:endParaRPr lang="ar-IQ" dirty="0"/>
          </a:p>
        </p:txBody>
      </p:sp>
    </p:spTree>
    <p:extLst>
      <p:ext uri="{BB962C8B-B14F-4D97-AF65-F5344CB8AC3E}">
        <p14:creationId xmlns:p14="http://schemas.microsoft.com/office/powerpoint/2010/main" val="3590588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62500" lnSpcReduction="20000"/>
          </a:bodyPr>
          <a:lstStyle/>
          <a:p>
            <a:r>
              <a:rPr lang="ar-IQ" b="1" dirty="0"/>
              <a:t>(ب)منطقة ماء التجاذب وتسمى بالمنطقة الوسطى</a:t>
            </a:r>
            <a:endParaRPr lang="en-US" dirty="0"/>
          </a:p>
          <a:p>
            <a:r>
              <a:rPr lang="ar-IQ" dirty="0"/>
              <a:t> </a:t>
            </a:r>
            <a:endParaRPr lang="en-US" dirty="0"/>
          </a:p>
          <a:p>
            <a:r>
              <a:rPr lang="ar-IQ" dirty="0"/>
              <a:t>ويحدها من الاعلى منطقة رطوبة التربة ومن الاسفل منطقة ماء الخاصية الشعرية ويتحرك الماء فيها نحو الاعلى بالخاصية الشعرية ،كما تكون قطرات الماء معلقة بذرات التربة بقوى الشد السطحي اذا كانت رطوبة التربة منخفضة ويتحرك الماء الفائض نحو الاسفل بقوى الجاذبية </a:t>
            </a:r>
            <a:endParaRPr lang="en-US" dirty="0"/>
          </a:p>
          <a:p>
            <a:r>
              <a:rPr lang="ar-IQ" b="1" dirty="0"/>
              <a:t>(ج)منطقة الخاصية الشعرية</a:t>
            </a:r>
            <a:endParaRPr lang="en-US" dirty="0"/>
          </a:p>
          <a:p>
            <a:r>
              <a:rPr lang="ar-IQ" dirty="0"/>
              <a:t> </a:t>
            </a:r>
            <a:endParaRPr lang="en-US" dirty="0"/>
          </a:p>
          <a:p>
            <a:r>
              <a:rPr lang="ar-IQ" dirty="0"/>
              <a:t>وهي الطبقة الثالثة ويحدها من الاسفل منطقة التشبع </a:t>
            </a:r>
            <a:r>
              <a:rPr lang="ar-IQ" dirty="0" err="1"/>
              <a:t>الدائمية</a:t>
            </a:r>
            <a:r>
              <a:rPr lang="ar-IQ" dirty="0"/>
              <a:t> ،حيث يبدو الماء </a:t>
            </a:r>
            <a:r>
              <a:rPr lang="ar-IQ" dirty="0" err="1"/>
              <a:t>فيهاعلى</a:t>
            </a:r>
            <a:r>
              <a:rPr lang="ar-IQ" dirty="0"/>
              <a:t> شكل طبقة رقيقة حول ذرات التربة تحتفظ به بواسطة قوى التلاصق ويتحرك بقوى الخاصية الشعرية </a:t>
            </a:r>
            <a:endParaRPr lang="en-US" dirty="0"/>
          </a:p>
          <a:p>
            <a:r>
              <a:rPr lang="ar-IQ" b="1" dirty="0"/>
              <a:t> </a:t>
            </a:r>
            <a:endParaRPr lang="en-US" dirty="0"/>
          </a:p>
          <a:p>
            <a:r>
              <a:rPr lang="ar-IQ" b="1" dirty="0"/>
              <a:t>2-منطقة التشبع </a:t>
            </a:r>
            <a:r>
              <a:rPr lang="ar-IQ" b="1" dirty="0" err="1"/>
              <a:t>الدائمية</a:t>
            </a:r>
            <a:endParaRPr lang="en-US" dirty="0"/>
          </a:p>
          <a:p>
            <a:r>
              <a:rPr lang="en-US" dirty="0"/>
              <a:t>	</a:t>
            </a:r>
          </a:p>
          <a:p>
            <a:r>
              <a:rPr lang="ar-IQ" dirty="0"/>
              <a:t>وتقع الى الاسفل من منطقة التهوية يفصلها عنها سطح الماء الجوفي وقد تكون مساحتها وتجاويفها مملوءة بالماء حيث تتصل المياه مع بعضها مكونة الخزان الجوفي للمياه</a:t>
            </a:r>
            <a:endParaRPr lang="en-US" dirty="0"/>
          </a:p>
          <a:p>
            <a:r>
              <a:rPr lang="en-US" dirty="0"/>
              <a:t> </a:t>
            </a:r>
          </a:p>
          <a:p>
            <a:endParaRPr lang="ar-IQ" dirty="0"/>
          </a:p>
        </p:txBody>
      </p:sp>
    </p:spTree>
    <p:extLst>
      <p:ext uri="{BB962C8B-B14F-4D97-AF65-F5344CB8AC3E}">
        <p14:creationId xmlns:p14="http://schemas.microsoft.com/office/powerpoint/2010/main" val="2443815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637</Words>
  <Application>Microsoft Office PowerPoint</Application>
  <PresentationFormat>عرض على الشاشة (3:4)‏</PresentationFormat>
  <Paragraphs>62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جامعة ديالى  كليةالتربية للعلوم الانسانية  قسم الجغرافية</vt:lpstr>
      <vt:lpstr>   الفصل الرابع /الموارد المائية السطحية والجوفية </vt:lpstr>
      <vt:lpstr>1.المياه السطحية الفيضية</vt:lpstr>
      <vt:lpstr>2.المياه الجارية خلال قطاعات التربة</vt:lpstr>
      <vt:lpstr>3. الانهار</vt:lpstr>
      <vt:lpstr>ثالثا /الاهوار والمستنقعات والبحيرات الداخلية</vt:lpstr>
      <vt:lpstr>رابعا / المياه الجوفية</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الموارد الطبيعية للمرحلة الاولى</dc:title>
  <dc:creator>Maher</dc:creator>
  <cp:lastModifiedBy>DR.Ahmed Saker 2o1O</cp:lastModifiedBy>
  <cp:revision>7</cp:revision>
  <dcterms:created xsi:type="dcterms:W3CDTF">2020-03-26T05:23:37Z</dcterms:created>
  <dcterms:modified xsi:type="dcterms:W3CDTF">2021-02-20T17:34:19Z</dcterms:modified>
</cp:coreProperties>
</file>