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41457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58595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06458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24218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048803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459EEEB-DD24-4C00-B829-2F2AB148D502}"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643532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459EEEB-DD24-4C00-B829-2F2AB148D502}" type="datetimeFigureOut">
              <a:rPr lang="ar-IQ" smtClean="0"/>
              <a:t>09/07/1442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416604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459EEEB-DD24-4C00-B829-2F2AB148D502}" type="datetimeFigureOut">
              <a:rPr lang="ar-IQ" smtClean="0"/>
              <a:t>09/07/1442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3466260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459EEEB-DD24-4C00-B829-2F2AB148D502}" type="datetimeFigureOut">
              <a:rPr lang="ar-IQ" smtClean="0"/>
              <a:t>09/07/1442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768215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59EEEB-DD24-4C00-B829-2F2AB148D502}"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410025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459EEEB-DD24-4C00-B829-2F2AB148D502}" type="datetimeFigureOut">
              <a:rPr lang="ar-IQ" smtClean="0"/>
              <a:t>09/07/1442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BF655AC-9260-4080-8D98-37CD770F3387}" type="slidenum">
              <a:rPr lang="ar-IQ" smtClean="0"/>
              <a:t>‹#›</a:t>
            </a:fld>
            <a:endParaRPr lang="ar-IQ"/>
          </a:p>
        </p:txBody>
      </p:sp>
    </p:spTree>
    <p:extLst>
      <p:ext uri="{BB962C8B-B14F-4D97-AF65-F5344CB8AC3E}">
        <p14:creationId xmlns:p14="http://schemas.microsoft.com/office/powerpoint/2010/main" val="1296928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459EEEB-DD24-4C00-B829-2F2AB148D502}" type="datetimeFigureOut">
              <a:rPr lang="ar-IQ" smtClean="0"/>
              <a:t>09/07/1442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F655AC-9260-4080-8D98-37CD770F3387}" type="slidenum">
              <a:rPr lang="ar-IQ" smtClean="0"/>
              <a:t>‹#›</a:t>
            </a:fld>
            <a:endParaRPr lang="ar-IQ"/>
          </a:p>
        </p:txBody>
      </p:sp>
    </p:spTree>
    <p:extLst>
      <p:ext uri="{BB962C8B-B14F-4D97-AF65-F5344CB8AC3E}">
        <p14:creationId xmlns:p14="http://schemas.microsoft.com/office/powerpoint/2010/main" val="424394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dirty="0" smtClean="0"/>
              <a:t>جامعة ديالى </a:t>
            </a:r>
            <a:br>
              <a:rPr lang="ar-IQ" dirty="0" smtClean="0"/>
            </a:br>
            <a:r>
              <a:rPr lang="ar-IQ" dirty="0" smtClean="0"/>
              <a:t>كلية التربية للعلوم الانسانية</a:t>
            </a:r>
            <a:br>
              <a:rPr lang="ar-IQ" dirty="0" smtClean="0"/>
            </a:br>
            <a:r>
              <a:rPr lang="ar-IQ" dirty="0" smtClean="0"/>
              <a:t>قسم الجغرافية</a:t>
            </a:r>
            <a:endParaRPr lang="ar-IQ" dirty="0"/>
          </a:p>
        </p:txBody>
      </p:sp>
      <p:sp>
        <p:nvSpPr>
          <p:cNvPr id="3" name="عنوان فرعي 2"/>
          <p:cNvSpPr>
            <a:spLocks noGrp="1"/>
          </p:cNvSpPr>
          <p:nvPr>
            <p:ph type="subTitle" idx="1"/>
          </p:nvPr>
        </p:nvSpPr>
        <p:spPr/>
        <p:txBody>
          <a:bodyPr>
            <a:normAutofit fontScale="85000" lnSpcReduction="20000"/>
          </a:bodyPr>
          <a:lstStyle/>
          <a:p>
            <a:r>
              <a:rPr lang="ar-IQ" dirty="0" smtClean="0"/>
              <a:t>محاضرة الموارد </a:t>
            </a:r>
            <a:r>
              <a:rPr lang="ar-IQ" dirty="0" smtClean="0"/>
              <a:t>الطبيعية</a:t>
            </a:r>
            <a:endParaRPr lang="ar-IQ" dirty="0" smtClean="0"/>
          </a:p>
          <a:p>
            <a:r>
              <a:rPr lang="ar-IQ" dirty="0" smtClean="0"/>
              <a:t>للدراسة الصباحية والمسائية</a:t>
            </a:r>
          </a:p>
          <a:p>
            <a:r>
              <a:rPr lang="ar-IQ" dirty="0" err="1" smtClean="0"/>
              <a:t>م.م</a:t>
            </a:r>
            <a:r>
              <a:rPr lang="ar-IQ" dirty="0" smtClean="0"/>
              <a:t> سهاد شلاش خلف</a:t>
            </a:r>
            <a:endParaRPr lang="ar-IQ" dirty="0" smtClean="0"/>
          </a:p>
          <a:p>
            <a:r>
              <a:rPr lang="ar-IQ" dirty="0" err="1" smtClean="0"/>
              <a:t>م.م</a:t>
            </a:r>
            <a:r>
              <a:rPr lang="ar-IQ" dirty="0" smtClean="0"/>
              <a:t>. مروة سالم </a:t>
            </a:r>
            <a:endParaRPr lang="ar-IQ" dirty="0"/>
          </a:p>
        </p:txBody>
      </p:sp>
    </p:spTree>
    <p:extLst>
      <p:ext uri="{BB962C8B-B14F-4D97-AF65-F5344CB8AC3E}">
        <p14:creationId xmlns:p14="http://schemas.microsoft.com/office/powerpoint/2010/main" val="2097896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ج)درجة الحرارة</a:t>
            </a:r>
            <a:r>
              <a:rPr lang="en-US" dirty="0" smtClean="0"/>
              <a:t/>
            </a:r>
            <a:br>
              <a:rPr lang="en-US" dirty="0" smtClean="0"/>
            </a:br>
            <a:r>
              <a:rPr lang="ar-IQ" b="1" dirty="0" smtClean="0"/>
              <a:t> </a:t>
            </a:r>
            <a:endParaRPr lang="ar-IQ" dirty="0"/>
          </a:p>
        </p:txBody>
      </p:sp>
      <p:sp>
        <p:nvSpPr>
          <p:cNvPr id="3" name="عنصر نائب للمحتوى 2"/>
          <p:cNvSpPr>
            <a:spLocks noGrp="1"/>
          </p:cNvSpPr>
          <p:nvPr>
            <p:ph idx="1"/>
          </p:nvPr>
        </p:nvSpPr>
        <p:spPr/>
        <p:txBody>
          <a:bodyPr>
            <a:normAutofit fontScale="47500" lnSpcReduction="20000"/>
          </a:bodyPr>
          <a:lstStyle/>
          <a:p>
            <a:r>
              <a:rPr lang="ar-IQ" b="1" dirty="0" smtClean="0"/>
              <a:t>(</a:t>
            </a:r>
            <a:r>
              <a:rPr lang="ar-IQ" dirty="0" smtClean="0"/>
              <a:t>تعتبر </a:t>
            </a:r>
            <a:r>
              <a:rPr lang="ar-IQ" dirty="0" err="1"/>
              <a:t>الحرارةعنصرا</a:t>
            </a:r>
            <a:r>
              <a:rPr lang="ar-IQ" dirty="0"/>
              <a:t> مناخيا مؤثرا على البيئة </a:t>
            </a:r>
            <a:r>
              <a:rPr lang="ar-IQ" dirty="0" err="1"/>
              <a:t>الحيويةللنبات،فهي</a:t>
            </a:r>
            <a:r>
              <a:rPr lang="ar-IQ" dirty="0"/>
              <a:t> مصدر الطاقة للنبات وتؤثر على العمليات </a:t>
            </a:r>
            <a:r>
              <a:rPr lang="ar-IQ" dirty="0" err="1"/>
              <a:t>الفيزيولوجيه</a:t>
            </a:r>
            <a:r>
              <a:rPr lang="ar-IQ" dirty="0"/>
              <a:t> الذي يقوم بها النبات ،فكل صنف من النباتات يحتاج الى درجة حرارة معينة ليتم دورة نموه ووظائفه كالتركيب الضوئي وتكوين الازهار ...الخ</a:t>
            </a:r>
            <a:endParaRPr lang="en-US" dirty="0"/>
          </a:p>
          <a:p>
            <a:r>
              <a:rPr lang="ar-IQ" dirty="0"/>
              <a:t>وفضلا عن ذلك فلكل نبات درجة حرارة ملائمة لنموه فاذا انخفضت درجة الحرارة فستؤدي الى توقف نمو النبات وقد يموت اذا استمرت درجات الحرارة منخفضة لفترة طويلة ،كما تتأثر نشاطاته اذا تجاوزت درجة </a:t>
            </a:r>
            <a:r>
              <a:rPr lang="ar-IQ" dirty="0" err="1"/>
              <a:t>الحراره</a:t>
            </a:r>
            <a:r>
              <a:rPr lang="ar-IQ" dirty="0"/>
              <a:t> حدها الاقصى.</a:t>
            </a:r>
            <a:endParaRPr lang="en-US" dirty="0"/>
          </a:p>
          <a:p>
            <a:r>
              <a:rPr lang="ar-IQ" dirty="0"/>
              <a:t>أن الغابات تنمو عندما يكون معدل درجات الحرارة أكثر من 10م  وخلال أشهر الصيف ،بينما تنمو الحشائش في المناطق المعتدلة الباردة عندما يصبح المعدل اليومي لدرجة الحرارة (5-10)م  وتنمو الحشائش في المناطق المعتدلة الدافئة عندما يكون المعدل اليومي لدرجة الحرارة(15-20)م .</a:t>
            </a:r>
            <a:endParaRPr lang="en-US" dirty="0"/>
          </a:p>
          <a:p>
            <a:r>
              <a:rPr lang="ar-IQ" dirty="0"/>
              <a:t>ويطلق على الحد الادنى لدرجة الحرارة اللازمة لنمو النبات الطبيعي (صفر النمو النوعي للنبات )والبالغة 5،5م لكل شهر </a:t>
            </a:r>
            <a:r>
              <a:rPr lang="ar-IQ" dirty="0" err="1"/>
              <a:t>فأذا</a:t>
            </a:r>
            <a:r>
              <a:rPr lang="ar-IQ" dirty="0"/>
              <a:t> انخفضت الحرارة دون ذلك فسيؤدي الى توقف عملية النمو ،الا ان ارتفاع درجات الحرارة وتجاوزها الحد الاقصى لا يؤدي الى موت النبات أذ تتحمل معظم النباتات درجات الحرارة العالية ،ولكن اذ رافق ارتفاع درجات الحرارة قلة في المياه فستؤدي الى ذبول النبات وجفاف انسجته ومن ثم موته ،ان درجات الحرارة تؤثر بشكل غير مباشر على عناصر المناخ الاخرى حيث ان ارتفاع  درجات الحرارة يسبب زيادة الفقدان المائي بعملية التبخر /النتح ومن ثم فأن درجات الحرارة وكمية الامطار الساقطة حقا تسببان تحويرا للغطاء النباتي في منطقة ما .</a:t>
            </a:r>
            <a:endParaRPr lang="en-US" dirty="0"/>
          </a:p>
          <a:p>
            <a:r>
              <a:rPr lang="ar-IQ" dirty="0"/>
              <a:t>وتسبب ارتفاع درجات الحرارة على تعدد وتنوع الاصناف النباتية النامية في منطقة معينة ففي المناطق الاستوائية حيث درجات الحرارة المرتفعة ساعدت على نمو انواع </a:t>
            </a:r>
            <a:r>
              <a:rPr lang="ar-IQ" dirty="0" err="1"/>
              <a:t>لاتحصى</a:t>
            </a:r>
            <a:r>
              <a:rPr lang="ar-IQ" dirty="0"/>
              <a:t> من النباتات ،حيث </a:t>
            </a:r>
            <a:r>
              <a:rPr lang="ar-IQ" dirty="0" err="1"/>
              <a:t>لايمكن</a:t>
            </a:r>
            <a:r>
              <a:rPr lang="ar-IQ" dirty="0"/>
              <a:t> </a:t>
            </a:r>
            <a:r>
              <a:rPr lang="ar-IQ" dirty="0" err="1"/>
              <a:t>العثورعلى</a:t>
            </a:r>
            <a:r>
              <a:rPr lang="ar-IQ" dirty="0"/>
              <a:t> شجرتين من نوع واحد في مساحة صغيرة من الاراضي ،بينما </a:t>
            </a:r>
            <a:r>
              <a:rPr lang="ar-IQ" dirty="0" err="1"/>
              <a:t>لايتجاوز</a:t>
            </a:r>
            <a:r>
              <a:rPr lang="ar-IQ" dirty="0"/>
              <a:t> عدد اصناف الاشجار النامية في المناطق </a:t>
            </a:r>
            <a:r>
              <a:rPr lang="ar-IQ" dirty="0" err="1"/>
              <a:t>البمعتدلة</a:t>
            </a:r>
            <a:r>
              <a:rPr lang="ar-IQ" dirty="0"/>
              <a:t> الباردة عن صنفين او ثلاثة اصناف</a:t>
            </a:r>
            <a:endParaRPr lang="en-US" dirty="0"/>
          </a:p>
          <a:p>
            <a:r>
              <a:rPr lang="ar-IQ" dirty="0"/>
              <a:t>كما ان انخفاض درجات الحرارة دون درجة التجمد يؤدي الى تجمد التربة وعدم قدرة النبات في الحصول على المواد </a:t>
            </a:r>
            <a:r>
              <a:rPr lang="ar-IQ" dirty="0" err="1"/>
              <a:t>الغذائية،كما</a:t>
            </a:r>
            <a:r>
              <a:rPr lang="ar-IQ" dirty="0"/>
              <a:t> تتجمد المياه في انسجة النبات واعضائه مسببه موته الا اذا تمكن من تكييف نفسه لظروف انخفاض درجات </a:t>
            </a:r>
            <a:r>
              <a:rPr lang="ar-IQ" dirty="0" smtClean="0"/>
              <a:t>الحرارة</a:t>
            </a:r>
            <a:endParaRPr lang="ar-IQ" dirty="0"/>
          </a:p>
        </p:txBody>
      </p:sp>
    </p:spTree>
    <p:extLst>
      <p:ext uri="{BB962C8B-B14F-4D97-AF65-F5344CB8AC3E}">
        <p14:creationId xmlns:p14="http://schemas.microsoft.com/office/powerpoint/2010/main" val="405612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ولقد صنفت النباتات حسب مقدار تحملها لدرجات الحرارة الى الاصناف التالية</a:t>
            </a:r>
            <a:endParaRPr lang="en-US" dirty="0" smtClean="0"/>
          </a:p>
          <a:p>
            <a:r>
              <a:rPr lang="ar-IQ" dirty="0" smtClean="0"/>
              <a:t>(أ)</a:t>
            </a:r>
            <a:r>
              <a:rPr lang="ar-IQ" b="1" dirty="0" smtClean="0"/>
              <a:t>نباتات تنمو في ظل درجات حرارة عالية</a:t>
            </a:r>
            <a:endParaRPr lang="en-US" dirty="0" smtClean="0"/>
          </a:p>
          <a:p>
            <a:r>
              <a:rPr lang="ar-IQ" dirty="0" smtClean="0"/>
              <a:t>وهي المناطق التي ترتفع فيها درجات الحرارة عن 18م</a:t>
            </a:r>
            <a:endParaRPr lang="en-US" dirty="0" smtClean="0"/>
          </a:p>
          <a:p>
            <a:r>
              <a:rPr lang="ar-IQ" b="1" dirty="0" smtClean="0"/>
              <a:t>(ب)نباتات تنمو في درجات حرارة متوسطة</a:t>
            </a:r>
            <a:endParaRPr lang="en-US" dirty="0" smtClean="0"/>
          </a:p>
          <a:p>
            <a:r>
              <a:rPr lang="ar-IQ" dirty="0" smtClean="0"/>
              <a:t>وهي المناطق التي تكون درجة حرارة ابرد الشهور من6-18م</a:t>
            </a:r>
            <a:endParaRPr lang="en-US" dirty="0" smtClean="0"/>
          </a:p>
          <a:p>
            <a:r>
              <a:rPr lang="ar-IQ" dirty="0" smtClean="0"/>
              <a:t>(ج)</a:t>
            </a:r>
            <a:r>
              <a:rPr lang="ar-IQ" b="1" dirty="0" smtClean="0"/>
              <a:t> نباتات تنمو في ظل درجات حرارة واطئة</a:t>
            </a:r>
            <a:endParaRPr lang="en-US" dirty="0" smtClean="0"/>
          </a:p>
          <a:p>
            <a:r>
              <a:rPr lang="ar-IQ" dirty="0" smtClean="0"/>
              <a:t>هي المناطق التي تكون درجة حرارة ابرد الشهور اكثر من 6م</a:t>
            </a:r>
            <a:endParaRPr lang="en-US" dirty="0" smtClean="0"/>
          </a:p>
          <a:p>
            <a:r>
              <a:rPr lang="ar-IQ" dirty="0" smtClean="0"/>
              <a:t>(د)</a:t>
            </a:r>
            <a:r>
              <a:rPr lang="ar-IQ" b="1" dirty="0" smtClean="0"/>
              <a:t> نباتات تنمو في درجات حرارة دنيا</a:t>
            </a:r>
            <a:endParaRPr lang="en-US" dirty="0" smtClean="0"/>
          </a:p>
          <a:p>
            <a:r>
              <a:rPr lang="ar-IQ" dirty="0" smtClean="0"/>
              <a:t>هي المناطق التي تكون درجة حرارة ادفئ </a:t>
            </a:r>
            <a:r>
              <a:rPr lang="ar-IQ" dirty="0" err="1" smtClean="0"/>
              <a:t>الشهوراقل</a:t>
            </a:r>
            <a:r>
              <a:rPr lang="ar-IQ" dirty="0" smtClean="0"/>
              <a:t> من10م</a:t>
            </a:r>
            <a:endParaRPr lang="ar-IQ" dirty="0"/>
          </a:p>
        </p:txBody>
      </p:sp>
    </p:spTree>
    <p:extLst>
      <p:ext uri="{BB962C8B-B14F-4D97-AF65-F5344CB8AC3E}">
        <p14:creationId xmlns:p14="http://schemas.microsoft.com/office/powerpoint/2010/main" val="1318395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د )الرياح</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a:t>يقتصر تأثير الرياح في تغيير الصفات </a:t>
            </a:r>
            <a:r>
              <a:rPr lang="ar-IQ" dirty="0" err="1"/>
              <a:t>الفيزياويه</a:t>
            </a:r>
            <a:r>
              <a:rPr lang="ar-IQ" dirty="0"/>
              <a:t> للنبات الطبيعي وعلى نطاق محلي ضيق ،فلا تؤثر على توزيع النطاقات النباتية الكبرى او المجموعات </a:t>
            </a:r>
            <a:r>
              <a:rPr lang="ar-IQ" dirty="0" err="1"/>
              <a:t>النباتيه</a:t>
            </a:r>
            <a:r>
              <a:rPr lang="ar-IQ" dirty="0"/>
              <a:t> </a:t>
            </a:r>
            <a:r>
              <a:rPr lang="ar-IQ" dirty="0" err="1"/>
              <a:t>الفرعيه</a:t>
            </a:r>
            <a:r>
              <a:rPr lang="ar-IQ" dirty="0"/>
              <a:t> أن تأثير الرياح على النبات الطبيعي قد يكون مباشر </a:t>
            </a:r>
            <a:r>
              <a:rPr lang="ar-IQ" dirty="0" err="1"/>
              <a:t>اوغير</a:t>
            </a:r>
            <a:r>
              <a:rPr lang="ar-IQ" dirty="0"/>
              <a:t> مباشر</a:t>
            </a:r>
            <a:endParaRPr lang="en-US" dirty="0"/>
          </a:p>
          <a:p>
            <a:r>
              <a:rPr lang="ar-IQ" dirty="0"/>
              <a:t>ويبدو </a:t>
            </a:r>
            <a:r>
              <a:rPr lang="ar-IQ" dirty="0" err="1"/>
              <a:t>التاثير</a:t>
            </a:r>
            <a:r>
              <a:rPr lang="ar-IQ" dirty="0"/>
              <a:t> المباشر للرياح على النبات الطبيعي في الجهات التي يشتد فيها سرعة الرياح ،حيث السرعة الشديدة لها تجعل اغصان النباتات وجذوعها تنحني الى المستوى الى الأفقي بدلا من النمو الراسي ،كما تساهم الاعاصير </a:t>
            </a:r>
            <a:r>
              <a:rPr lang="ar-IQ" dirty="0" err="1"/>
              <a:t>الشديده</a:t>
            </a:r>
            <a:r>
              <a:rPr lang="ar-IQ" dirty="0"/>
              <a:t> في تدمير الاشجار </a:t>
            </a:r>
            <a:r>
              <a:rPr lang="ar-IQ" dirty="0" err="1"/>
              <a:t>وتكسيرهاوكما</a:t>
            </a:r>
            <a:r>
              <a:rPr lang="ar-IQ" dirty="0"/>
              <a:t> تؤثر على نطاق الاشجار على المرتفعات فجدود منطقة الاشجار على سفوح ظل الرياح  اكثر ارتفاعا من حدودها على السفوح </a:t>
            </a:r>
            <a:r>
              <a:rPr lang="ar-IQ" dirty="0" err="1"/>
              <a:t>المواجهه</a:t>
            </a:r>
            <a:r>
              <a:rPr lang="ar-IQ" dirty="0"/>
              <a:t> للرياح وتساعد الرياح على انتشار النبات الطبيعي حيث تقوم بنقل البذور من مكان الى اخر كما قد تساعد </a:t>
            </a:r>
            <a:r>
              <a:rPr lang="ar-IQ" dirty="0" err="1"/>
              <a:t>عاى</a:t>
            </a:r>
            <a:r>
              <a:rPr lang="ar-IQ" dirty="0"/>
              <a:t> انتشار النيران مسببة حرق الغطاءات النباتية وخاصة اذا كانت الرياح قوية وجافة .</a:t>
            </a:r>
            <a:endParaRPr lang="en-US" dirty="0"/>
          </a:p>
          <a:p>
            <a:r>
              <a:rPr lang="ar-IQ" dirty="0"/>
              <a:t>ويتمثل التأثير الغير مباشر للرياح في تسريع عملية التبخر وزيادة الفقدان المائي بعملية التبخر/النتح والذي يؤثر سلبيا على النبات وخاصة اذا كانت الرياح قوية وجافة مسببة ذبول النباتات وموتها اذا لم تتوفر مصادر كافية من المياه</a:t>
            </a:r>
            <a:endParaRPr lang="en-US" dirty="0"/>
          </a:p>
          <a:p>
            <a:endParaRPr lang="ar-IQ" dirty="0"/>
          </a:p>
        </p:txBody>
      </p:sp>
    </p:spTree>
    <p:extLst>
      <p:ext uri="{BB962C8B-B14F-4D97-AF65-F5344CB8AC3E}">
        <p14:creationId xmlns:p14="http://schemas.microsoft.com/office/powerpoint/2010/main" val="3453235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2/ اشكال سطح الارض</a:t>
            </a:r>
            <a:endParaRPr lang="ar-IQ" dirty="0"/>
          </a:p>
        </p:txBody>
      </p:sp>
      <p:sp>
        <p:nvSpPr>
          <p:cNvPr id="3" name="عنصر نائب للمحتوى 2"/>
          <p:cNvSpPr>
            <a:spLocks noGrp="1"/>
          </p:cNvSpPr>
          <p:nvPr>
            <p:ph idx="1"/>
          </p:nvPr>
        </p:nvSpPr>
        <p:spPr/>
        <p:txBody>
          <a:bodyPr>
            <a:normAutofit fontScale="40000" lnSpcReduction="20000"/>
          </a:bodyPr>
          <a:lstStyle/>
          <a:p>
            <a:r>
              <a:rPr lang="ar-IQ" sz="4500" dirty="0"/>
              <a:t>تؤثر عناصر شكل سطح الارض على نمط النبات الطبيعي </a:t>
            </a:r>
            <a:r>
              <a:rPr lang="ar-IQ" sz="4500" dirty="0" err="1"/>
              <a:t>وتتمل</a:t>
            </a:r>
            <a:r>
              <a:rPr lang="ar-IQ" sz="4500" dirty="0"/>
              <a:t> بشكل رئيسي في درجة انحدار سطح الارض واتجاهه ومقدار ارتفاعه وتؤثر درجة انحدار سطح الارض على سرعة تصريف المياه فعلى السفوح الشديدة الانحدار تجري المياه بصورة سريعة ،فيترشح قسم كبير منها الى باطن الارض ويستفيد منه النبات في نموه او على العكس من ذلك ، فعلى السفوح القلية </a:t>
            </a:r>
            <a:r>
              <a:rPr lang="ar-IQ" sz="4500" dirty="0" err="1"/>
              <a:t>الانحدارحيث</a:t>
            </a:r>
            <a:r>
              <a:rPr lang="ar-IQ" sz="4500" dirty="0"/>
              <a:t> تتسرب نسبة كبيرة من مياه الامطار الى باطن الارض ويتفيد النبات منها لفترة طويلة ،وتسبب شدة انحدار سطح الارض الى جرف التربة وتعريتها وتصبح قليلة السمك فتساعد على نمو حشائش قصيرة او نباتات تتحمل الجفاف ،بينما على السطوح المستوية او القليلة الانحدار تكون التربة اكثر سمكا ومستوى المياه </a:t>
            </a:r>
            <a:r>
              <a:rPr lang="ar-IQ" sz="4500" dirty="0" err="1"/>
              <a:t>الباطنيه</a:t>
            </a:r>
            <a:r>
              <a:rPr lang="ar-IQ" sz="4500" dirty="0"/>
              <a:t> مرتفعا فتتحول المنطقة الى مستنقعات تساعد على نمو نباتات </a:t>
            </a:r>
            <a:r>
              <a:rPr lang="ar-IQ" sz="4500" dirty="0" err="1"/>
              <a:t>مائيه</a:t>
            </a:r>
            <a:r>
              <a:rPr lang="ar-IQ" sz="4500" dirty="0"/>
              <a:t> .</a:t>
            </a:r>
            <a:endParaRPr lang="en-US" sz="4500" dirty="0"/>
          </a:p>
          <a:p>
            <a:r>
              <a:rPr lang="ar-IQ" sz="4500" dirty="0"/>
              <a:t>ويؤثر اتجاه انحدار سطح الارض له مقدار الاشعاع الشمسي ودرجة </a:t>
            </a:r>
            <a:r>
              <a:rPr lang="ar-IQ" sz="4500" dirty="0" err="1"/>
              <a:t>الحرارةوعلى</a:t>
            </a:r>
            <a:r>
              <a:rPr lang="ar-IQ" sz="4500" dirty="0"/>
              <a:t> وكمية الامطار </a:t>
            </a:r>
            <a:r>
              <a:rPr lang="ar-IQ" sz="4500" dirty="0" err="1"/>
              <a:t>الساقطه</a:t>
            </a:r>
            <a:r>
              <a:rPr lang="ar-IQ" sz="4500" dirty="0"/>
              <a:t> وعلى اتجاه هبوب الرياح وبالتالي تؤدي الفى اختلاف المناخ على الجوانب المختلفة للمرتفعات مسببة تباين النبات الطبيعي</a:t>
            </a:r>
            <a:endParaRPr lang="en-US" sz="4500" dirty="0"/>
          </a:p>
          <a:p>
            <a:r>
              <a:rPr lang="ar-IQ" sz="4000" dirty="0"/>
              <a:t>ان السفوح </a:t>
            </a:r>
            <a:r>
              <a:rPr lang="ar-IQ" sz="4000" dirty="0" err="1"/>
              <a:t>المواجهه</a:t>
            </a:r>
            <a:r>
              <a:rPr lang="ar-IQ" sz="4000" dirty="0"/>
              <a:t> للشمس تكون اكثر حرارة وجفافا من السفوح </a:t>
            </a:r>
            <a:r>
              <a:rPr lang="ar-IQ" sz="4000" dirty="0" err="1"/>
              <a:t>الواقعه</a:t>
            </a:r>
            <a:r>
              <a:rPr lang="ar-IQ" sz="4000" dirty="0"/>
              <a:t> في الظل يتمثل هذا بشكل خاص في مرتفعات العروض الوسطى في النصف الشمالي من الكرة الارضية حيث تختلف النباتات الطبيعية </a:t>
            </a:r>
            <a:r>
              <a:rPr lang="ar-IQ" sz="4000" dirty="0" err="1"/>
              <a:t>الناميه</a:t>
            </a:r>
            <a:r>
              <a:rPr lang="ar-IQ" sz="4000" dirty="0"/>
              <a:t> على السفوح الشمالية للقطب عن النباتات النامية على السفوح الجنوبية </a:t>
            </a:r>
            <a:r>
              <a:rPr lang="ar-IQ" sz="4000" dirty="0" err="1"/>
              <a:t>المواجهه</a:t>
            </a:r>
            <a:r>
              <a:rPr lang="ar-IQ" sz="4000" dirty="0"/>
              <a:t> لخط الاستواء ،ونفس الشيء ينطبق على المناطق المحمية من هبوب الرياح الباردة </a:t>
            </a:r>
            <a:r>
              <a:rPr lang="ar-IQ" sz="4000" dirty="0" err="1"/>
              <a:t>فالاحواض</a:t>
            </a:r>
            <a:r>
              <a:rPr lang="ar-IQ" sz="4000" dirty="0"/>
              <a:t> والوديان </a:t>
            </a:r>
            <a:r>
              <a:rPr lang="ar-IQ" sz="4000" dirty="0" err="1"/>
              <a:t>الجبليه</a:t>
            </a:r>
            <a:r>
              <a:rPr lang="ar-IQ" sz="4000" dirty="0"/>
              <a:t> تنمو فيها الغابات ،بينما تنمو الحشائش على السفوح </a:t>
            </a:r>
            <a:r>
              <a:rPr lang="ar-IQ" sz="4000" dirty="0" err="1"/>
              <a:t>الجيلية</a:t>
            </a:r>
            <a:r>
              <a:rPr lang="ar-IQ" sz="4000" dirty="0"/>
              <a:t> المجاورة والاقل حرارة .</a:t>
            </a:r>
            <a:endParaRPr lang="en-US" sz="4000" dirty="0"/>
          </a:p>
          <a:p>
            <a:r>
              <a:rPr lang="ar-IQ" sz="4000" dirty="0"/>
              <a:t>ويؤدي الارتفاع عن مستوى سطح البحر الى اختلاف النبات الطبيعي وذلك لانخفاض درجة </a:t>
            </a:r>
            <a:r>
              <a:rPr lang="ar-IQ" sz="4000" dirty="0" err="1"/>
              <a:t>الحراره</a:t>
            </a:r>
            <a:r>
              <a:rPr lang="ar-IQ" sz="4000" dirty="0"/>
              <a:t> مع الارتفاع لسطح الارض ،ان التغيرات المناخية التي تصاحب الارتفاع عن سطح البحر وبمقدار 1000م تعادل التغيرات </a:t>
            </a:r>
            <a:r>
              <a:rPr lang="ar-IQ" sz="4000" dirty="0" err="1"/>
              <a:t>المناخيةالمصاحبة</a:t>
            </a:r>
            <a:r>
              <a:rPr lang="ar-IQ" sz="4000" dirty="0"/>
              <a:t> عن الانتقال الافقي على سطح الارض شمال خط الاستواء وجنوبه وبمسافة </a:t>
            </a:r>
            <a:r>
              <a:rPr lang="ar-IQ" sz="4000" dirty="0" smtClean="0"/>
              <a:t>48</a:t>
            </a:r>
            <a:r>
              <a:rPr lang="ar-IQ" dirty="0" smtClean="0"/>
              <a:t>0كم</a:t>
            </a:r>
            <a:endParaRPr lang="en-US" dirty="0"/>
          </a:p>
        </p:txBody>
      </p:sp>
    </p:spTree>
    <p:extLst>
      <p:ext uri="{BB962C8B-B14F-4D97-AF65-F5344CB8AC3E}">
        <p14:creationId xmlns:p14="http://schemas.microsoft.com/office/powerpoint/2010/main" val="2633022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3/ التربة</a:t>
            </a:r>
            <a:endParaRPr lang="ar-IQ" dirty="0"/>
          </a:p>
        </p:txBody>
      </p:sp>
      <p:sp>
        <p:nvSpPr>
          <p:cNvPr id="3" name="عنصر نائب للمحتوى 2"/>
          <p:cNvSpPr>
            <a:spLocks noGrp="1"/>
          </p:cNvSpPr>
          <p:nvPr>
            <p:ph idx="1"/>
          </p:nvPr>
        </p:nvSpPr>
        <p:spPr/>
        <p:txBody>
          <a:bodyPr>
            <a:noAutofit/>
          </a:bodyPr>
          <a:lstStyle/>
          <a:p>
            <a:r>
              <a:rPr lang="ar-IQ" sz="1600" dirty="0"/>
              <a:t>توجد علاقة وثيقه  بين التربة والنبات الطبيعي حيث يؤثر كل منهما على الاخر،</a:t>
            </a:r>
            <a:endParaRPr lang="en-US" sz="1600" dirty="0"/>
          </a:p>
          <a:p>
            <a:r>
              <a:rPr lang="ar-IQ" sz="1600" dirty="0"/>
              <a:t>فالنبات الطبيعي يؤثر كثيرا في تكوين وتطور خصائص التربة ،فهو يؤثر في كمية المواد العضوية الموجودة في التربة كما يؤثر عند تحلله في كمية الحوامض وانواعها في التربة ويؤدي الى اختلاف المكونات </a:t>
            </a:r>
            <a:r>
              <a:rPr lang="ar-IQ" sz="1600" dirty="0" err="1"/>
              <a:t>المعدنيه</a:t>
            </a:r>
            <a:r>
              <a:rPr lang="ar-IQ" sz="1600" dirty="0"/>
              <a:t> فيها ...الخ ومن جهة اخرى ،فان النباتات (عدا النباتات الهوائية)</a:t>
            </a:r>
            <a:r>
              <a:rPr lang="ar-IQ" sz="1600" dirty="0" err="1"/>
              <a:t>لاتستطيع</a:t>
            </a:r>
            <a:r>
              <a:rPr lang="ar-IQ" sz="1600" dirty="0"/>
              <a:t> ان تنمو </a:t>
            </a:r>
            <a:r>
              <a:rPr lang="ar-IQ" sz="1600" dirty="0" err="1"/>
              <a:t>الابوجود</a:t>
            </a:r>
            <a:r>
              <a:rPr lang="ar-IQ" sz="1600" dirty="0"/>
              <a:t> التربة حيث تحصل منها على الماء والهواء ولتثبيت جذورها كما تزوده بالعناصر </a:t>
            </a:r>
            <a:r>
              <a:rPr lang="ar-IQ" sz="1600" dirty="0" err="1"/>
              <a:t>الغذائيه</a:t>
            </a:r>
            <a:r>
              <a:rPr lang="ar-IQ" sz="1600" dirty="0"/>
              <a:t> ...الخ</a:t>
            </a:r>
            <a:endParaRPr lang="en-US" sz="1600" dirty="0"/>
          </a:p>
          <a:p>
            <a:r>
              <a:rPr lang="ar-IQ" sz="1600" dirty="0"/>
              <a:t>ان التربة </a:t>
            </a:r>
            <a:r>
              <a:rPr lang="ar-IQ" sz="1600" dirty="0" err="1"/>
              <a:t>الغنيه</a:t>
            </a:r>
            <a:r>
              <a:rPr lang="ar-IQ" sz="1600" dirty="0"/>
              <a:t> بالمواد الغذائية ذات النفاذية </a:t>
            </a:r>
            <a:r>
              <a:rPr lang="ar-IQ" sz="1600" dirty="0" err="1"/>
              <a:t>المحدوده</a:t>
            </a:r>
            <a:r>
              <a:rPr lang="ar-IQ" sz="1600" dirty="0"/>
              <a:t> تنمو فيها الغابات </a:t>
            </a:r>
            <a:r>
              <a:rPr lang="ar-IQ" sz="1600" dirty="0" err="1"/>
              <a:t>النفضية</a:t>
            </a:r>
            <a:r>
              <a:rPr lang="ar-IQ" sz="1600" dirty="0"/>
              <a:t> ذات الاوراق العريضة ،بينما تنمو غابات </a:t>
            </a:r>
            <a:r>
              <a:rPr lang="ar-IQ" sz="1600" dirty="0" err="1"/>
              <a:t>التايكا</a:t>
            </a:r>
            <a:r>
              <a:rPr lang="ar-IQ" sz="1600" dirty="0"/>
              <a:t> في ترب </a:t>
            </a:r>
            <a:r>
              <a:rPr lang="ar-IQ" sz="1600" dirty="0" err="1"/>
              <a:t>البدزول</a:t>
            </a:r>
            <a:r>
              <a:rPr lang="ar-IQ" sz="1600" dirty="0"/>
              <a:t> الحامضية الرملية الجيدة </a:t>
            </a:r>
            <a:r>
              <a:rPr lang="ar-IQ" sz="1600" dirty="0" err="1"/>
              <a:t>التصريف،وتتصف</a:t>
            </a:r>
            <a:r>
              <a:rPr lang="ar-IQ" sz="1600" dirty="0"/>
              <a:t> تربة اقاليم الغابات المدارية </a:t>
            </a:r>
            <a:r>
              <a:rPr lang="ar-IQ" sz="1600" dirty="0" err="1"/>
              <a:t>المطريةبأنها</a:t>
            </a:r>
            <a:r>
              <a:rPr lang="ar-IQ" sz="1600" dirty="0"/>
              <a:t> طينيه ثقيلة غنيه </a:t>
            </a:r>
            <a:r>
              <a:rPr lang="ar-IQ" sz="1600" dirty="0" err="1"/>
              <a:t>باكاسيد</a:t>
            </a:r>
            <a:r>
              <a:rPr lang="ar-IQ" sz="1600" dirty="0"/>
              <a:t> الحديد والالمنيوم والمعادن الطينية ،وفي مناطق الحشائش </a:t>
            </a:r>
            <a:r>
              <a:rPr lang="ar-IQ" sz="1600" dirty="0" err="1"/>
              <a:t>الطبيعيةتتكون</a:t>
            </a:r>
            <a:r>
              <a:rPr lang="ar-IQ" sz="1600" dirty="0"/>
              <a:t> ترب </a:t>
            </a:r>
            <a:r>
              <a:rPr lang="ar-IQ" sz="1600" dirty="0" err="1"/>
              <a:t>مختلفه</a:t>
            </a:r>
            <a:r>
              <a:rPr lang="ar-IQ" sz="1600" dirty="0"/>
              <a:t> كثيرا عن تربة مناطق الغابات فهي تحتوي على مواد عضوية كثيرة من بقايا الحشائش التي تتحلل بسرعة لكن نظرا لكثرة الحشائش فان عملية </a:t>
            </a:r>
            <a:r>
              <a:rPr lang="ar-IQ" sz="1600" dirty="0" err="1"/>
              <a:t>تحللهاتستغرق</a:t>
            </a:r>
            <a:r>
              <a:rPr lang="ar-IQ" sz="1600" dirty="0"/>
              <a:t> فترة طويلة وذلك تكون التربة غنية بالمواد </a:t>
            </a:r>
            <a:r>
              <a:rPr lang="ar-IQ" sz="1600" dirty="0" err="1"/>
              <a:t>الدبالية</a:t>
            </a:r>
            <a:r>
              <a:rPr lang="ar-IQ" sz="1600" dirty="0"/>
              <a:t> العضوية وعلى اعماق مختلفة </a:t>
            </a:r>
            <a:r>
              <a:rPr lang="ar-IQ" sz="1600" dirty="0" err="1"/>
              <a:t>بالاضافة</a:t>
            </a:r>
            <a:r>
              <a:rPr lang="ar-IQ" sz="1600" dirty="0"/>
              <a:t> الى غنائها بالمواد المعدنية الذائبة ولهذا اصبحت مناطق حشائش العروض الوسطى من اخصب الاراضي الزراعية بعد ازالة الغطاء النباتي ،بينما تسبب الحرارة الشديدة والامطار الغزيرة في الجهات </a:t>
            </a:r>
            <a:r>
              <a:rPr lang="ar-IQ" sz="1600" dirty="0" err="1"/>
              <a:t>المداريةالى</a:t>
            </a:r>
            <a:r>
              <a:rPr lang="ar-IQ" sz="1600" dirty="0"/>
              <a:t> سرعة تحلل وتأكسد المواد </a:t>
            </a:r>
            <a:r>
              <a:rPr lang="ar-IQ" sz="1600" dirty="0" err="1"/>
              <a:t>العضويةالمتخلفة</a:t>
            </a:r>
            <a:r>
              <a:rPr lang="ar-IQ" sz="1600" dirty="0"/>
              <a:t> من حشائش </a:t>
            </a:r>
            <a:r>
              <a:rPr lang="ar-IQ" sz="1600" dirty="0" err="1"/>
              <a:t>السفانا</a:t>
            </a:r>
            <a:r>
              <a:rPr lang="ar-IQ" sz="1600" dirty="0"/>
              <a:t> الى قلة المواد العضوية في التربة وعلى كل حال </a:t>
            </a:r>
            <a:r>
              <a:rPr lang="ar-IQ" sz="1600" dirty="0" smtClean="0"/>
              <a:t>فان</a:t>
            </a:r>
            <a:endParaRPr lang="ar-IQ" sz="1600" dirty="0"/>
          </a:p>
        </p:txBody>
      </p:sp>
    </p:spTree>
    <p:extLst>
      <p:ext uri="{BB962C8B-B14F-4D97-AF65-F5344CB8AC3E}">
        <p14:creationId xmlns:p14="http://schemas.microsoft.com/office/powerpoint/2010/main" val="3236586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4000" dirty="0" smtClean="0"/>
              <a:t>تؤثر خصائص التربة على النبات الطبيعي على النحو الاتي .</a:t>
            </a:r>
            <a:r>
              <a:rPr lang="ar-IQ" sz="4000" b="1" dirty="0" smtClean="0"/>
              <a:t>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b="1" dirty="0" smtClean="0"/>
              <a:t>(أ)</a:t>
            </a:r>
            <a:r>
              <a:rPr lang="ar-IQ" b="1" dirty="0" err="1" smtClean="0"/>
              <a:t>نسجة</a:t>
            </a:r>
            <a:r>
              <a:rPr lang="ar-IQ" b="1" dirty="0" smtClean="0"/>
              <a:t> التربة وبناؤها</a:t>
            </a:r>
            <a:endParaRPr lang="en-US" dirty="0" smtClean="0"/>
          </a:p>
          <a:p>
            <a:r>
              <a:rPr lang="ar-IQ" dirty="0" smtClean="0"/>
              <a:t>ان </a:t>
            </a:r>
            <a:r>
              <a:rPr lang="ar-IQ" dirty="0" err="1" smtClean="0"/>
              <a:t>نسجة</a:t>
            </a:r>
            <a:r>
              <a:rPr lang="ar-IQ" dirty="0" smtClean="0"/>
              <a:t> التربة تحدد مساميتها ونفاذيتها وبالتالي تؤثر على نظام التصريف </a:t>
            </a:r>
            <a:r>
              <a:rPr lang="ar-IQ" dirty="0" err="1" smtClean="0"/>
              <a:t>فيها،فالتربة</a:t>
            </a:r>
            <a:r>
              <a:rPr lang="ar-IQ" dirty="0" smtClean="0"/>
              <a:t> الرملية ذات النفاذية العالية تكبر </a:t>
            </a:r>
            <a:r>
              <a:rPr lang="ar-IQ" dirty="0" err="1" smtClean="0"/>
              <a:t>مساماتهاوتؤدي</a:t>
            </a:r>
            <a:r>
              <a:rPr lang="ar-IQ" dirty="0" smtClean="0"/>
              <a:t> الى ترشيح المياه بسرعة الى باطن الارض مقارنة بالتربة الطينية التي تزداد فيها نسبة المياه السطحية لذلك تكون التربة الرملية ملائمة لنمو </a:t>
            </a:r>
            <a:r>
              <a:rPr lang="ar-IQ" dirty="0" err="1" smtClean="0"/>
              <a:t>الحشلئش</a:t>
            </a:r>
            <a:r>
              <a:rPr lang="ar-IQ" dirty="0" smtClean="0"/>
              <a:t> الطويلة او الاشجار التي تمتد جذورها الطويلة الى باطن التربة للحصول على المياه ،بينما تصبح التربة الطينية ذات </a:t>
            </a:r>
            <a:r>
              <a:rPr lang="ar-IQ" dirty="0" err="1" smtClean="0"/>
              <a:t>النسجة</a:t>
            </a:r>
            <a:r>
              <a:rPr lang="ar-IQ" dirty="0" smtClean="0"/>
              <a:t> الناعمة ملائمة لنمو الحشائش القصيرة.</a:t>
            </a:r>
            <a:endParaRPr lang="en-US" dirty="0" smtClean="0"/>
          </a:p>
          <a:p>
            <a:r>
              <a:rPr lang="ar-IQ" dirty="0" smtClean="0"/>
              <a:t>(</a:t>
            </a:r>
            <a:r>
              <a:rPr lang="ar-IQ" b="1" dirty="0" smtClean="0"/>
              <a:t>ب)عمق التربة وكمية المواد الغذائية فيها</a:t>
            </a:r>
            <a:endParaRPr lang="en-US" dirty="0" smtClean="0"/>
          </a:p>
          <a:p>
            <a:r>
              <a:rPr lang="ar-IQ" dirty="0" smtClean="0"/>
              <a:t>فالنباتات تحتاج الى مواد غذائية ومياه عند نموها التي تحصل عليها من التربة لذلك فالتربة الغنية بالمواد الغذائية تساعد على نمو غطاء نباتي كثيف ،كما يؤثر سمك التربة وعمقها على نمو الغطاء النباتي ،فالنباتات بشكل عام تنمو في التربة العميقة التي توفر </a:t>
            </a:r>
            <a:r>
              <a:rPr lang="ar-IQ" dirty="0" err="1" smtClean="0"/>
              <a:t>للاشجار</a:t>
            </a:r>
            <a:r>
              <a:rPr lang="ar-IQ" dirty="0" smtClean="0"/>
              <a:t> </a:t>
            </a:r>
            <a:r>
              <a:rPr lang="ar-IQ" dirty="0" err="1" smtClean="0"/>
              <a:t>ماتحتاجه</a:t>
            </a:r>
            <a:r>
              <a:rPr lang="ar-IQ" dirty="0" smtClean="0"/>
              <a:t> من مياه ومواد غذائية كما تعمل على تثبيتها على سطح الارض ،على عكس التربة الضحلة القليلة السمك المفتقرة الى المواد الغذائية والمياه والملائمة لنمو الاعشاب والحشائش القصيرة</a:t>
            </a:r>
          </a:p>
          <a:p>
            <a:endParaRPr lang="ar-IQ" dirty="0"/>
          </a:p>
        </p:txBody>
      </p:sp>
    </p:spTree>
    <p:extLst>
      <p:ext uri="{BB962C8B-B14F-4D97-AF65-F5344CB8AC3E}">
        <p14:creationId xmlns:p14="http://schemas.microsoft.com/office/powerpoint/2010/main" val="157119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الفصل الثالث </a:t>
            </a:r>
            <a:br>
              <a:rPr lang="ar-IQ" dirty="0" smtClean="0"/>
            </a:br>
            <a:r>
              <a:rPr lang="ar-IQ" dirty="0" smtClean="0"/>
              <a:t>النبات الطبيعي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b="1" dirty="0"/>
              <a:t>-مفهوم النبات الطبيعي</a:t>
            </a:r>
            <a:endParaRPr lang="en-US" dirty="0"/>
          </a:p>
          <a:p>
            <a:r>
              <a:rPr lang="ar-IQ" dirty="0"/>
              <a:t>يقصد بالنبات الطبيعي ،النباتات التي تنمو من تلقاء نفسها دون ان يتدخل الانسان في انباتها متأثره </a:t>
            </a:r>
            <a:r>
              <a:rPr lang="ar-IQ" dirty="0" err="1"/>
              <a:t>بالبيئه</a:t>
            </a:r>
            <a:r>
              <a:rPr lang="ar-IQ" dirty="0"/>
              <a:t> </a:t>
            </a:r>
            <a:r>
              <a:rPr lang="ar-IQ" dirty="0" err="1"/>
              <a:t>الطبيعيه</a:t>
            </a:r>
            <a:r>
              <a:rPr lang="ar-IQ" dirty="0"/>
              <a:t> التي تنمو فيها </a:t>
            </a:r>
            <a:endParaRPr lang="en-US" dirty="0"/>
          </a:p>
          <a:p>
            <a:r>
              <a:rPr lang="ar-IQ" b="1" dirty="0"/>
              <a:t>-انماط المجتمعات </a:t>
            </a:r>
            <a:r>
              <a:rPr lang="ar-IQ" b="1" dirty="0" err="1"/>
              <a:t>النباتيه</a:t>
            </a:r>
            <a:r>
              <a:rPr lang="ar-IQ" b="1" dirty="0"/>
              <a:t> وبيئتها </a:t>
            </a:r>
            <a:r>
              <a:rPr lang="ar-IQ" b="1" dirty="0" err="1"/>
              <a:t>الحيويه</a:t>
            </a:r>
            <a:r>
              <a:rPr lang="ar-IQ" dirty="0"/>
              <a:t>-</a:t>
            </a:r>
            <a:endParaRPr lang="en-US" dirty="0"/>
          </a:p>
          <a:p>
            <a:r>
              <a:rPr lang="ar-IQ" dirty="0"/>
              <a:t>يمثل النبات الطبيعي احد العناصر </a:t>
            </a:r>
            <a:r>
              <a:rPr lang="ar-IQ" dirty="0" err="1"/>
              <a:t>الجغرافيه</a:t>
            </a:r>
            <a:r>
              <a:rPr lang="ar-IQ" dirty="0"/>
              <a:t> </a:t>
            </a:r>
            <a:r>
              <a:rPr lang="ar-IQ" dirty="0" err="1"/>
              <a:t>النباتيه</a:t>
            </a:r>
            <a:r>
              <a:rPr lang="ar-IQ" dirty="0"/>
              <a:t> ويتناول دراسة </a:t>
            </a:r>
            <a:r>
              <a:rPr lang="ar-IQ" dirty="0" err="1"/>
              <a:t>البيئه</a:t>
            </a:r>
            <a:r>
              <a:rPr lang="ar-IQ" dirty="0"/>
              <a:t> </a:t>
            </a:r>
            <a:r>
              <a:rPr lang="ar-IQ" dirty="0" err="1"/>
              <a:t>الحيويه</a:t>
            </a:r>
            <a:r>
              <a:rPr lang="ar-IQ" dirty="0"/>
              <a:t> للنبات التي هي احدى مظاهر الغلاف الحيوي للمكون </a:t>
            </a:r>
            <a:r>
              <a:rPr lang="ar-IQ" dirty="0" err="1"/>
              <a:t>ااكره</a:t>
            </a:r>
            <a:r>
              <a:rPr lang="ar-IQ" dirty="0"/>
              <a:t> </a:t>
            </a:r>
            <a:r>
              <a:rPr lang="ar-IQ" dirty="0" err="1"/>
              <a:t>الارضيه</a:t>
            </a:r>
            <a:r>
              <a:rPr lang="ar-IQ" dirty="0"/>
              <a:t> ويقسم نمط </a:t>
            </a:r>
            <a:r>
              <a:rPr lang="ar-IQ" dirty="0" err="1"/>
              <a:t>البيئه</a:t>
            </a:r>
            <a:r>
              <a:rPr lang="ar-IQ" dirty="0"/>
              <a:t> </a:t>
            </a:r>
            <a:r>
              <a:rPr lang="ar-IQ" dirty="0" err="1"/>
              <a:t>الحيويه</a:t>
            </a:r>
            <a:r>
              <a:rPr lang="ar-IQ" dirty="0"/>
              <a:t> للكائنات الحيه الى ثلاثة اقسام </a:t>
            </a:r>
            <a:r>
              <a:rPr lang="ar-IQ" dirty="0" err="1"/>
              <a:t>رئسيه</a:t>
            </a:r>
            <a:r>
              <a:rPr lang="ar-IQ" dirty="0"/>
              <a:t> </a:t>
            </a:r>
            <a:endParaRPr lang="en-US" dirty="0"/>
          </a:p>
          <a:p>
            <a:r>
              <a:rPr lang="ar-IQ" b="1" dirty="0"/>
              <a:t> 1-نباتات المياه </a:t>
            </a:r>
            <a:r>
              <a:rPr lang="ar-IQ" b="1" dirty="0" err="1"/>
              <a:t>المالحه</a:t>
            </a:r>
            <a:r>
              <a:rPr lang="ar-IQ" b="1" dirty="0"/>
              <a:t>(البحار والمحيطات)</a:t>
            </a:r>
            <a:endParaRPr lang="en-US" dirty="0"/>
          </a:p>
          <a:p>
            <a:r>
              <a:rPr lang="ar-IQ" b="1" dirty="0"/>
              <a:t>2- نباتات المياه </a:t>
            </a:r>
            <a:r>
              <a:rPr lang="ar-IQ" b="1" dirty="0" err="1"/>
              <a:t>العذبه</a:t>
            </a:r>
            <a:r>
              <a:rPr lang="ar-IQ" b="1" dirty="0"/>
              <a:t>(الانهار والبحيرات)</a:t>
            </a:r>
            <a:endParaRPr lang="en-US" dirty="0"/>
          </a:p>
          <a:p>
            <a:r>
              <a:rPr lang="ar-IQ" b="1" dirty="0"/>
              <a:t>3-نباتات سطح الارض واليابس</a:t>
            </a:r>
            <a:endParaRPr lang="ar-IQ" dirty="0"/>
          </a:p>
        </p:txBody>
      </p:sp>
    </p:spTree>
    <p:extLst>
      <p:ext uri="{BB962C8B-B14F-4D97-AF65-F5344CB8AC3E}">
        <p14:creationId xmlns:p14="http://schemas.microsoft.com/office/powerpoint/2010/main" val="339970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انماط المجتمعات النباتية</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a:t>تتجمع النباتات </a:t>
            </a:r>
            <a:r>
              <a:rPr lang="ar-IQ" dirty="0" err="1"/>
              <a:t>الطبيعيه</a:t>
            </a:r>
            <a:r>
              <a:rPr lang="ar-IQ" dirty="0"/>
              <a:t> مع بعضها في مجموعات تتخذ انماط </a:t>
            </a:r>
            <a:r>
              <a:rPr lang="ar-IQ" dirty="0" err="1"/>
              <a:t>مختلفه</a:t>
            </a:r>
            <a:r>
              <a:rPr lang="ar-IQ" dirty="0"/>
              <a:t> </a:t>
            </a:r>
            <a:r>
              <a:rPr lang="ar-IQ" dirty="0" err="1"/>
              <a:t>منحيث</a:t>
            </a:r>
            <a:r>
              <a:rPr lang="ar-IQ" dirty="0"/>
              <a:t> </a:t>
            </a:r>
            <a:r>
              <a:rPr lang="ar-IQ" dirty="0" err="1"/>
              <a:t>المساحه</a:t>
            </a:r>
            <a:r>
              <a:rPr lang="ar-IQ" dirty="0"/>
              <a:t> التي تشغلها اوفي تكونها ومدى تأثرها </a:t>
            </a:r>
            <a:r>
              <a:rPr lang="ar-IQ" dirty="0" err="1"/>
              <a:t>بالبيئه</a:t>
            </a:r>
            <a:r>
              <a:rPr lang="ar-IQ" dirty="0"/>
              <a:t> </a:t>
            </a:r>
            <a:r>
              <a:rPr lang="ar-IQ" dirty="0" err="1"/>
              <a:t>المتواجده</a:t>
            </a:r>
            <a:r>
              <a:rPr lang="ar-IQ" dirty="0"/>
              <a:t> فيها وتتابعها وقد استخدمت مصطلحات خاصة لوصف نمط تجمعها وهي</a:t>
            </a:r>
            <a:endParaRPr lang="en-US" dirty="0"/>
          </a:p>
          <a:p>
            <a:r>
              <a:rPr lang="ar-IQ" dirty="0"/>
              <a:t>1- المجموعات </a:t>
            </a:r>
            <a:r>
              <a:rPr lang="ar-IQ" dirty="0" err="1"/>
              <a:t>النباتيه</a:t>
            </a:r>
            <a:r>
              <a:rPr lang="ar-IQ" dirty="0"/>
              <a:t> الكبرى</a:t>
            </a:r>
            <a:endParaRPr lang="en-US" dirty="0"/>
          </a:p>
          <a:p>
            <a:r>
              <a:rPr lang="ar-IQ" dirty="0"/>
              <a:t>2- المجموعات </a:t>
            </a:r>
            <a:r>
              <a:rPr lang="ar-IQ" dirty="0" err="1"/>
              <a:t>النباتيه</a:t>
            </a:r>
            <a:r>
              <a:rPr lang="ar-IQ" dirty="0"/>
              <a:t> الفرعية</a:t>
            </a:r>
            <a:endParaRPr lang="en-US" dirty="0"/>
          </a:p>
          <a:p>
            <a:r>
              <a:rPr lang="ar-IQ" dirty="0"/>
              <a:t>3-  المجموعات </a:t>
            </a:r>
            <a:r>
              <a:rPr lang="ar-IQ" dirty="0" err="1"/>
              <a:t>النباتيه</a:t>
            </a:r>
            <a:r>
              <a:rPr lang="ar-IQ" dirty="0"/>
              <a:t> </a:t>
            </a:r>
            <a:r>
              <a:rPr lang="ar-IQ" dirty="0" err="1"/>
              <a:t>المحليه</a:t>
            </a:r>
            <a:endParaRPr lang="en-US" dirty="0"/>
          </a:p>
          <a:p>
            <a:r>
              <a:rPr lang="ar-IQ" dirty="0"/>
              <a:t>4- الجماعات </a:t>
            </a:r>
            <a:r>
              <a:rPr lang="ar-IQ" dirty="0" err="1"/>
              <a:t>النباتيه</a:t>
            </a:r>
            <a:r>
              <a:rPr lang="ar-IQ" dirty="0"/>
              <a:t> </a:t>
            </a:r>
            <a:endParaRPr lang="en-US" dirty="0"/>
          </a:p>
          <a:p>
            <a:r>
              <a:rPr lang="ar-IQ" dirty="0"/>
              <a:t>وتتمثل ا لمجموعات </a:t>
            </a:r>
            <a:r>
              <a:rPr lang="ar-IQ" dirty="0" err="1"/>
              <a:t>النباتيه</a:t>
            </a:r>
            <a:r>
              <a:rPr lang="ar-IQ" dirty="0"/>
              <a:t> </a:t>
            </a:r>
            <a:r>
              <a:rPr lang="ar-IQ" dirty="0" err="1"/>
              <a:t>الكبرىفي</a:t>
            </a:r>
            <a:r>
              <a:rPr lang="ar-IQ" dirty="0"/>
              <a:t> الاقسام </a:t>
            </a:r>
            <a:r>
              <a:rPr lang="ar-IQ" dirty="0" err="1"/>
              <a:t>الرئيسيه</a:t>
            </a:r>
            <a:r>
              <a:rPr lang="ar-IQ" dirty="0"/>
              <a:t> للغطاءات </a:t>
            </a:r>
            <a:r>
              <a:rPr lang="ar-IQ" dirty="0" err="1"/>
              <a:t>النباتيه</a:t>
            </a:r>
            <a:r>
              <a:rPr lang="ar-IQ" dirty="0"/>
              <a:t> وهي اربع ،</a:t>
            </a:r>
            <a:r>
              <a:rPr lang="ar-IQ" dirty="0" err="1"/>
              <a:t>الغابات،الحشائش</a:t>
            </a:r>
            <a:r>
              <a:rPr lang="ar-IQ" dirty="0"/>
              <a:t> </a:t>
            </a:r>
            <a:r>
              <a:rPr lang="ar-IQ" dirty="0" err="1"/>
              <a:t>الطويله،الحشائش</a:t>
            </a:r>
            <a:r>
              <a:rPr lang="ar-IQ" dirty="0"/>
              <a:t> </a:t>
            </a:r>
            <a:r>
              <a:rPr lang="ar-IQ" dirty="0" err="1"/>
              <a:t>القصيره</a:t>
            </a:r>
            <a:r>
              <a:rPr lang="ar-IQ" dirty="0"/>
              <a:t> ،النباتات </a:t>
            </a:r>
            <a:r>
              <a:rPr lang="ar-IQ" dirty="0" err="1"/>
              <a:t>الصحراويه</a:t>
            </a:r>
            <a:r>
              <a:rPr lang="ar-IQ" dirty="0"/>
              <a:t> ان هذا التقسيم قائم على اساس الاختلافات في الصفات </a:t>
            </a:r>
            <a:r>
              <a:rPr lang="ar-IQ" dirty="0" err="1"/>
              <a:t>الفيزياويه</a:t>
            </a:r>
            <a:r>
              <a:rPr lang="ar-IQ" dirty="0"/>
              <a:t> للنباتات التي تمثل نمط استجابة النبات لمناخ الكره </a:t>
            </a:r>
            <a:r>
              <a:rPr lang="ar-IQ" dirty="0" err="1"/>
              <a:t>الارضيه</a:t>
            </a:r>
            <a:r>
              <a:rPr lang="ar-IQ" dirty="0"/>
              <a:t> المتمثل في درجات </a:t>
            </a:r>
            <a:r>
              <a:rPr lang="ar-IQ" dirty="0" err="1"/>
              <a:t>الحراره</a:t>
            </a:r>
            <a:r>
              <a:rPr lang="ar-IQ" dirty="0"/>
              <a:t> </a:t>
            </a:r>
            <a:r>
              <a:rPr lang="ar-IQ" dirty="0" err="1"/>
              <a:t>والرطوبه</a:t>
            </a:r>
            <a:r>
              <a:rPr lang="ar-IQ" dirty="0"/>
              <a:t> والرياح وكل مجموعه من هذه المجاميع الاربع تتكون من نباتات </a:t>
            </a:r>
            <a:r>
              <a:rPr lang="ar-IQ" dirty="0" err="1"/>
              <a:t>مختلفه</a:t>
            </a:r>
            <a:r>
              <a:rPr lang="ar-IQ" dirty="0"/>
              <a:t> في شكلها ونمط استجابتها </a:t>
            </a:r>
            <a:endParaRPr lang="en-US" dirty="0"/>
          </a:p>
          <a:p>
            <a:r>
              <a:rPr lang="ar-IQ" dirty="0"/>
              <a:t>فالغابات تنمو في جميع المناطق التي يزيد المعدل السنوي لدرجة </a:t>
            </a:r>
            <a:r>
              <a:rPr lang="ar-IQ" dirty="0" err="1"/>
              <a:t>الحراره</a:t>
            </a:r>
            <a:r>
              <a:rPr lang="ar-IQ" dirty="0"/>
              <a:t> فيها عن 50ف </a:t>
            </a:r>
            <a:r>
              <a:rPr lang="ar-IQ" dirty="0" err="1"/>
              <a:t>ولايقل</a:t>
            </a:r>
            <a:r>
              <a:rPr lang="ar-IQ" dirty="0"/>
              <a:t> المجموع السنوي </a:t>
            </a:r>
            <a:r>
              <a:rPr lang="ar-IQ" dirty="0" err="1"/>
              <a:t>للامطار</a:t>
            </a:r>
            <a:r>
              <a:rPr lang="ar-IQ" dirty="0"/>
              <a:t> عن 200ملم ولكنها تتباين في ما بينها ،فهناك الغابات </a:t>
            </a:r>
            <a:r>
              <a:rPr lang="ar-IQ" dirty="0" err="1"/>
              <a:t>الصنوبريه</a:t>
            </a:r>
            <a:r>
              <a:rPr lang="ar-IQ" dirty="0"/>
              <a:t> في </a:t>
            </a:r>
            <a:r>
              <a:rPr lang="ar-IQ" dirty="0" err="1"/>
              <a:t>المنطقه</a:t>
            </a:r>
            <a:r>
              <a:rPr lang="ar-IQ" dirty="0"/>
              <a:t> </a:t>
            </a:r>
            <a:r>
              <a:rPr lang="ar-IQ" dirty="0" err="1"/>
              <a:t>البارده</a:t>
            </a:r>
            <a:r>
              <a:rPr lang="ar-IQ" dirty="0"/>
              <a:t> والغابات </a:t>
            </a:r>
            <a:r>
              <a:rPr lang="ar-IQ" dirty="0" err="1"/>
              <a:t>النفضيه</a:t>
            </a:r>
            <a:r>
              <a:rPr lang="ar-IQ" dirty="0"/>
              <a:t> في </a:t>
            </a:r>
            <a:r>
              <a:rPr lang="ar-IQ" dirty="0" err="1"/>
              <a:t>المنطقه</a:t>
            </a:r>
            <a:r>
              <a:rPr lang="ar-IQ" dirty="0"/>
              <a:t> </a:t>
            </a:r>
            <a:r>
              <a:rPr lang="ar-IQ" dirty="0" err="1"/>
              <a:t>المعتدله</a:t>
            </a:r>
            <a:r>
              <a:rPr lang="ar-IQ" dirty="0"/>
              <a:t> وغابات </a:t>
            </a:r>
            <a:r>
              <a:rPr lang="ar-IQ" dirty="0" err="1"/>
              <a:t>المنطقه</a:t>
            </a:r>
            <a:r>
              <a:rPr lang="ar-IQ" dirty="0"/>
              <a:t> </a:t>
            </a:r>
            <a:r>
              <a:rPr lang="ar-IQ" dirty="0" err="1"/>
              <a:t>الحاره</a:t>
            </a:r>
            <a:r>
              <a:rPr lang="ar-IQ" dirty="0"/>
              <a:t> </a:t>
            </a:r>
            <a:r>
              <a:rPr lang="ar-IQ" dirty="0" err="1"/>
              <a:t>المطيره</a:t>
            </a:r>
            <a:r>
              <a:rPr lang="ar-IQ" dirty="0"/>
              <a:t> ،بينما تنمو الحشائش في الجهات التي تتصف بمناح </a:t>
            </a:r>
            <a:r>
              <a:rPr lang="ar-IQ" dirty="0" err="1"/>
              <a:t>لايلائم</a:t>
            </a:r>
            <a:r>
              <a:rPr lang="ar-IQ" dirty="0"/>
              <a:t> الاشجار </a:t>
            </a:r>
            <a:r>
              <a:rPr lang="ar-IQ" dirty="0" err="1"/>
              <a:t>اوالنباتات</a:t>
            </a:r>
            <a:r>
              <a:rPr lang="ar-IQ" dirty="0"/>
              <a:t> ذات </a:t>
            </a:r>
          </a:p>
        </p:txBody>
      </p:sp>
    </p:spTree>
    <p:extLst>
      <p:ext uri="{BB962C8B-B14F-4D97-AF65-F5344CB8AC3E}">
        <p14:creationId xmlns:p14="http://schemas.microsoft.com/office/powerpoint/2010/main" val="120673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0000" lnSpcReduction="20000"/>
          </a:bodyPr>
          <a:lstStyle/>
          <a:p>
            <a:r>
              <a:rPr lang="ar-IQ" dirty="0"/>
              <a:t>السيقان </a:t>
            </a:r>
            <a:r>
              <a:rPr lang="ar-IQ" dirty="0" err="1"/>
              <a:t>الخشبيه</a:t>
            </a:r>
            <a:r>
              <a:rPr lang="ar-IQ" dirty="0"/>
              <a:t> نظرا لجفافه </a:t>
            </a:r>
            <a:r>
              <a:rPr lang="ar-IQ" dirty="0" err="1"/>
              <a:t>اوقلة</a:t>
            </a:r>
            <a:r>
              <a:rPr lang="ar-IQ" dirty="0"/>
              <a:t> امطاره التي تكفي لنمو النباتات لفتره طويله من السنه وبصوره كثيفه ومن نمط الحشائش .</a:t>
            </a:r>
            <a:endParaRPr lang="en-US" dirty="0"/>
          </a:p>
          <a:p>
            <a:r>
              <a:rPr lang="ar-IQ" dirty="0"/>
              <a:t>ان كل مجموعه نباتيه كبرى سواء كانت غابات </a:t>
            </a:r>
            <a:r>
              <a:rPr lang="ar-IQ" dirty="0" err="1"/>
              <a:t>اوحشائش</a:t>
            </a:r>
            <a:r>
              <a:rPr lang="ar-IQ" dirty="0"/>
              <a:t> </a:t>
            </a:r>
            <a:r>
              <a:rPr lang="ar-IQ" dirty="0" err="1"/>
              <a:t>اونباتات</a:t>
            </a:r>
            <a:r>
              <a:rPr lang="ar-IQ" dirty="0"/>
              <a:t> </a:t>
            </a:r>
            <a:r>
              <a:rPr lang="ar-IQ" dirty="0" err="1"/>
              <a:t>صحراويه</a:t>
            </a:r>
            <a:r>
              <a:rPr lang="ar-IQ" dirty="0"/>
              <a:t> تضم انواع </a:t>
            </a:r>
            <a:r>
              <a:rPr lang="ar-IQ" dirty="0" err="1"/>
              <a:t>مختلفه</a:t>
            </a:r>
            <a:r>
              <a:rPr lang="ar-IQ" dirty="0"/>
              <a:t> من النباتات تتباين في نمط استجابتها لبيئتها ولذلك تقسم الى مجموعات فرعيه وهذا التقسيم قائم على اساس اختلاف شكل النبات وصفاته وليس لاختلاف العناصر </a:t>
            </a:r>
            <a:r>
              <a:rPr lang="ar-IQ" dirty="0" err="1"/>
              <a:t>المناخيه</a:t>
            </a:r>
            <a:r>
              <a:rPr lang="ar-IQ" dirty="0"/>
              <a:t>  فمجموعة الغابات تقسم مثلا الى غابات </a:t>
            </a:r>
            <a:r>
              <a:rPr lang="ar-IQ" dirty="0" err="1"/>
              <a:t>صنوبريه</a:t>
            </a:r>
            <a:r>
              <a:rPr lang="ar-IQ" dirty="0"/>
              <a:t> او </a:t>
            </a:r>
            <a:r>
              <a:rPr lang="ar-IQ" dirty="0" err="1"/>
              <a:t>نفضية</a:t>
            </a:r>
            <a:r>
              <a:rPr lang="ar-IQ" dirty="0"/>
              <a:t> او </a:t>
            </a:r>
            <a:r>
              <a:rPr lang="ar-IQ" dirty="0" err="1"/>
              <a:t>مدارية،كما</a:t>
            </a:r>
            <a:r>
              <a:rPr lang="ar-IQ" dirty="0"/>
              <a:t> توجد اختلافات في نوع النباتات النامية ضمن المجموعات الفرعية وهذه الاختلافات ناشئة من اختلاف في مظاهر السطح في بقعة معينة مما يؤدي الى وجود اختلافات محلية في البيئة تسبب اختلافا في نمط النبات الطبيعي فتقسم المجموعات </a:t>
            </a:r>
            <a:r>
              <a:rPr lang="ar-IQ" dirty="0" err="1"/>
              <a:t>النباتيه</a:t>
            </a:r>
            <a:r>
              <a:rPr lang="ar-IQ" dirty="0"/>
              <a:t> </a:t>
            </a:r>
            <a:r>
              <a:rPr lang="ar-IQ" dirty="0" err="1"/>
              <a:t>الفرعيةالى</a:t>
            </a:r>
            <a:r>
              <a:rPr lang="ar-IQ" dirty="0"/>
              <a:t> المجموعات </a:t>
            </a:r>
            <a:r>
              <a:rPr lang="ar-IQ" dirty="0" err="1"/>
              <a:t>النباتيه</a:t>
            </a:r>
            <a:r>
              <a:rPr lang="ar-IQ" dirty="0"/>
              <a:t> </a:t>
            </a:r>
            <a:r>
              <a:rPr lang="ar-IQ" dirty="0" err="1"/>
              <a:t>المحليه</a:t>
            </a:r>
            <a:r>
              <a:rPr lang="ar-IQ" dirty="0"/>
              <a:t> او عشائر وكل عشيرة او مجتمع نباتي تكون نباتاته متجانسة في نوعها وصفاتها ،كما وتقسم المجموعات النباتية او العشائر النباتية الى اقسام اصغر تسمى بالجماعات </a:t>
            </a:r>
            <a:r>
              <a:rPr lang="ar-IQ" dirty="0" err="1"/>
              <a:t>النباتيةوهي</a:t>
            </a:r>
            <a:r>
              <a:rPr lang="ar-IQ" dirty="0"/>
              <a:t> نباتات </a:t>
            </a:r>
            <a:r>
              <a:rPr lang="ar-IQ" dirty="0" err="1"/>
              <a:t>متشابهه</a:t>
            </a:r>
            <a:r>
              <a:rPr lang="ar-IQ" dirty="0"/>
              <a:t> في ما بينها وتختلف من غيرها في صفات عضوية دقيقة تساعدها على التأقلم لبيئتها المحلية النامية وهذه الصفات العضوية قد تتغير وتنمو بمرور الزمن لتساعد النباتات على مقاومة المتغيرات الحاصلة في بيئتها.</a:t>
            </a:r>
          </a:p>
        </p:txBody>
      </p:sp>
    </p:spTree>
    <p:extLst>
      <p:ext uri="{BB962C8B-B14F-4D97-AF65-F5344CB8AC3E}">
        <p14:creationId xmlns:p14="http://schemas.microsoft.com/office/powerpoint/2010/main" val="359693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العوامل المؤثرة على نمو النبات الطبيعي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b="1" dirty="0"/>
              <a:t> </a:t>
            </a:r>
            <a:endParaRPr lang="en-US" dirty="0"/>
          </a:p>
          <a:p>
            <a:r>
              <a:rPr lang="ar-IQ" dirty="0"/>
              <a:t>يختلف الغطاء النبات الطبيعي في </a:t>
            </a:r>
            <a:r>
              <a:rPr lang="ar-IQ" dirty="0" err="1"/>
              <a:t>صفاتة</a:t>
            </a:r>
            <a:r>
              <a:rPr lang="ar-IQ" dirty="0"/>
              <a:t> كثيرا لاختلاف </a:t>
            </a:r>
            <a:r>
              <a:rPr lang="ar-IQ" dirty="0" err="1"/>
              <a:t>بيئتة</a:t>
            </a:r>
            <a:r>
              <a:rPr lang="ar-IQ" dirty="0"/>
              <a:t> الحيوية وقد تكون هذه الاختلافات على نطاق الكره الارضية ،كما توجد اختلافات محلية هذه الاختلافات ادت الى تقسيم النباتات الطبيعية الى مجموعات كبرى وفرعية ومجتمعات محليه وجماعات</a:t>
            </a:r>
            <a:endParaRPr lang="en-US" dirty="0"/>
          </a:p>
          <a:p>
            <a:r>
              <a:rPr lang="en-US" dirty="0"/>
              <a:t> </a:t>
            </a:r>
          </a:p>
          <a:p>
            <a:r>
              <a:rPr lang="ar-IQ" dirty="0"/>
              <a:t>ان </a:t>
            </a:r>
            <a:r>
              <a:rPr lang="ar-IQ" b="1" dirty="0"/>
              <a:t>أهم عناصر البيئة الحيوية التي تؤثر على نمو الغطاء النباتي.</a:t>
            </a:r>
            <a:endParaRPr lang="en-US" dirty="0"/>
          </a:p>
          <a:p>
            <a:r>
              <a:rPr lang="ar-IQ" b="1" dirty="0"/>
              <a:t>1-المناخ</a:t>
            </a:r>
            <a:endParaRPr lang="en-US" dirty="0"/>
          </a:p>
          <a:p>
            <a:r>
              <a:rPr lang="ar-IQ" b="1" dirty="0"/>
              <a:t>2- شكل سطح الارض</a:t>
            </a:r>
            <a:endParaRPr lang="en-US" dirty="0"/>
          </a:p>
          <a:p>
            <a:r>
              <a:rPr lang="ar-IQ" b="1" dirty="0"/>
              <a:t>3- التربة</a:t>
            </a:r>
            <a:endParaRPr lang="en-US" dirty="0"/>
          </a:p>
          <a:p>
            <a:r>
              <a:rPr lang="ar-IQ" b="1" dirty="0"/>
              <a:t>4- العوامل الحيوية</a:t>
            </a:r>
            <a:endParaRPr lang="en-US" dirty="0"/>
          </a:p>
          <a:p>
            <a:endParaRPr lang="ar-IQ" dirty="0"/>
          </a:p>
        </p:txBody>
      </p:sp>
    </p:spTree>
    <p:extLst>
      <p:ext uri="{BB962C8B-B14F-4D97-AF65-F5344CB8AC3E}">
        <p14:creationId xmlns:p14="http://schemas.microsoft.com/office/powerpoint/2010/main" val="13102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t>1-المناخ:من أهم عناصر المناخ</a:t>
            </a:r>
            <a:r>
              <a:rPr lang="en-US" dirty="0" smtClean="0"/>
              <a:t/>
            </a:r>
            <a:br>
              <a:rPr lang="en-US"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r>
              <a:rPr lang="ar-IQ" b="1" dirty="0" smtClean="0"/>
              <a:t>(</a:t>
            </a:r>
            <a:r>
              <a:rPr lang="ar-IQ" b="1" dirty="0"/>
              <a:t>أ) الرطوبة:</a:t>
            </a:r>
            <a:endParaRPr lang="en-US" dirty="0"/>
          </a:p>
          <a:p>
            <a:r>
              <a:rPr lang="ar-IQ" dirty="0"/>
              <a:t>تعتبر الرطوبة من عناصر المناخ الرئيسية المؤثرة على نمو النبات الطبيعي فهو يحتاج للمياه التي يمتصها من التربة بواسطة جذوره لصنع </a:t>
            </a:r>
            <a:r>
              <a:rPr lang="ar-IQ" dirty="0" err="1"/>
              <a:t>فذائه</a:t>
            </a:r>
            <a:r>
              <a:rPr lang="ar-IQ" dirty="0"/>
              <a:t> في اوراقه بعملية التركيب الضوئي ،كما انه يدخل في تركيب خلايا النبات ويستطيع النبات بواسطة المياه من نقل المواد </a:t>
            </a:r>
            <a:r>
              <a:rPr lang="ar-IQ" dirty="0" err="1"/>
              <a:t>الغذائيه</a:t>
            </a:r>
            <a:r>
              <a:rPr lang="ar-IQ" dirty="0"/>
              <a:t> التي يصنعها في اوراقه الى سائر </a:t>
            </a:r>
            <a:r>
              <a:rPr lang="ar-IQ" dirty="0" err="1"/>
              <a:t>اعضلء</a:t>
            </a:r>
            <a:r>
              <a:rPr lang="ar-IQ" dirty="0"/>
              <a:t> جسم النبات ،</a:t>
            </a:r>
            <a:endParaRPr lang="en-US" dirty="0"/>
          </a:p>
          <a:p>
            <a:r>
              <a:rPr lang="ar-IQ" dirty="0" err="1"/>
              <a:t>وبالاضافة</a:t>
            </a:r>
            <a:r>
              <a:rPr lang="ar-IQ" dirty="0"/>
              <a:t> الى ذلك فأن المياه تعمل على ضبط حرارة جسم النبات بعملية النتح وتختلف احتياجات النباتات من المياه ،فان المناطق الوفيرة الامطار تكون غنية بغاباتها الطبيعية فتنمو </a:t>
            </a:r>
            <a:r>
              <a:rPr lang="ar-IQ" dirty="0" err="1"/>
              <a:t>الاشجارالضخمة</a:t>
            </a:r>
            <a:r>
              <a:rPr lang="ar-IQ" dirty="0"/>
              <a:t> ذات الاوراق العريضة بينما تنمو الحشائش في الجهات القليلة المطر ،وتنمو النباتات </a:t>
            </a:r>
            <a:r>
              <a:rPr lang="ar-IQ" dirty="0" err="1"/>
              <a:t>الصحراويه</a:t>
            </a:r>
            <a:r>
              <a:rPr lang="ar-IQ" dirty="0"/>
              <a:t> في الجهات </a:t>
            </a:r>
            <a:r>
              <a:rPr lang="ar-IQ" dirty="0" smtClean="0"/>
              <a:t>الجافة</a:t>
            </a:r>
            <a:endParaRPr lang="en-US" dirty="0"/>
          </a:p>
        </p:txBody>
      </p:sp>
    </p:spTree>
    <p:extLst>
      <p:ext uri="{BB962C8B-B14F-4D97-AF65-F5344CB8AC3E}">
        <p14:creationId xmlns:p14="http://schemas.microsoft.com/office/powerpoint/2010/main" val="308396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ar-IQ" sz="3200" dirty="0" smtClean="0"/>
              <a:t>ولقد صنفت النباتات الطبيعية حسب حاجتها للماء الى ثلاث انواع</a:t>
            </a:r>
            <a:endParaRPr lang="ar-IQ" sz="3200" dirty="0"/>
          </a:p>
        </p:txBody>
      </p:sp>
      <p:sp>
        <p:nvSpPr>
          <p:cNvPr id="3" name="عنصر نائب للمحتوى 2"/>
          <p:cNvSpPr>
            <a:spLocks noGrp="1"/>
          </p:cNvSpPr>
          <p:nvPr>
            <p:ph idx="1"/>
          </p:nvPr>
        </p:nvSpPr>
        <p:spPr/>
        <p:txBody>
          <a:bodyPr>
            <a:normAutofit fontScale="62500" lnSpcReduction="20000"/>
          </a:bodyPr>
          <a:lstStyle/>
          <a:p>
            <a:r>
              <a:rPr lang="ar-IQ" dirty="0" smtClean="0"/>
              <a:t> </a:t>
            </a:r>
            <a:endParaRPr lang="en-US" dirty="0" smtClean="0"/>
          </a:p>
          <a:p>
            <a:r>
              <a:rPr lang="ar-IQ" dirty="0" smtClean="0"/>
              <a:t>(أ)النباتات التي تكيفت للبيئة الجافة ،حيث تكون رطوبة التربة </a:t>
            </a:r>
            <a:r>
              <a:rPr lang="ar-IQ" dirty="0" err="1" smtClean="0"/>
              <a:t>واطئه</a:t>
            </a:r>
            <a:r>
              <a:rPr lang="ar-IQ" dirty="0" smtClean="0"/>
              <a:t> بان اصبحت اوراقها  صمغيه </a:t>
            </a:r>
            <a:r>
              <a:rPr lang="ar-IQ" dirty="0" err="1" smtClean="0"/>
              <a:t>اوشمعيه</a:t>
            </a:r>
            <a:r>
              <a:rPr lang="ar-IQ" dirty="0" smtClean="0"/>
              <a:t> لتقلل من كمية المياه المفقودة بعملية النتح اوان تكون اوراقها وسيقانها محتوية على عصارة مائية تخزنها في موسم سقوط المطر او ان تكون ثغورها على السطح السفلي للورقة وفي منطقة الظل لتقلل من كمية المياه المفقودة او ان تكون جذورها طويلة متوغله عميقا في التربة السفلى او تنتشر على مساحه كبيرة لتحصل على اكبر </a:t>
            </a:r>
            <a:r>
              <a:rPr lang="ar-IQ" dirty="0" err="1" smtClean="0"/>
              <a:t>كميةمن</a:t>
            </a:r>
            <a:r>
              <a:rPr lang="ar-IQ" dirty="0" smtClean="0"/>
              <a:t> المياه.</a:t>
            </a:r>
            <a:endParaRPr lang="en-US" dirty="0" smtClean="0"/>
          </a:p>
          <a:p>
            <a:r>
              <a:rPr lang="ar-IQ" dirty="0" smtClean="0"/>
              <a:t> </a:t>
            </a:r>
            <a:endParaRPr lang="en-US" dirty="0" smtClean="0"/>
          </a:p>
          <a:p>
            <a:r>
              <a:rPr lang="ar-IQ" dirty="0" smtClean="0"/>
              <a:t>(ب)نباتات البيئة المائية ،التي تحتاج لنموها الى كميات كبيرة من المياه وتنمو في الاهوار والمستنقعات وعلى ضفاف الانهار والبحيرات .</a:t>
            </a:r>
            <a:endParaRPr lang="en-US" dirty="0" smtClean="0"/>
          </a:p>
          <a:p>
            <a:r>
              <a:rPr lang="ar-IQ" dirty="0" smtClean="0"/>
              <a:t> </a:t>
            </a:r>
            <a:endParaRPr lang="en-US" dirty="0" smtClean="0"/>
          </a:p>
          <a:p>
            <a:r>
              <a:rPr lang="ar-IQ" dirty="0" smtClean="0"/>
              <a:t>(ج)نباتات البيئة المعتدلة الرطوبة ،وهي تنمو في جهات تتصف بأمطار وافره مع تربة عميقة جيدة الصرف تحتفظ بالمياه وتساعد على نمو نباتات كثيفة منتشرة في جميع انحاء المنطقة</a:t>
            </a:r>
            <a:endParaRPr lang="en-US" dirty="0" smtClean="0"/>
          </a:p>
          <a:p>
            <a:r>
              <a:rPr lang="ar-IQ" dirty="0" smtClean="0"/>
              <a:t> </a:t>
            </a:r>
            <a:endParaRPr lang="en-US" dirty="0" smtClean="0"/>
          </a:p>
          <a:p>
            <a:r>
              <a:rPr lang="ar-IQ" dirty="0" smtClean="0"/>
              <a:t>(د)النباتات المتغيرة، وهي التي تتغير من فصل </a:t>
            </a:r>
            <a:r>
              <a:rPr lang="ar-IQ" dirty="0" err="1" smtClean="0"/>
              <a:t>لاخر</a:t>
            </a:r>
            <a:r>
              <a:rPr lang="ar-IQ" dirty="0" smtClean="0"/>
              <a:t> كنباتات الجهات الموسمية التي يتصف مناخها بفصل جاف فتنفض النباتات اوراقها خلاله وتتوقف عن النمو لتعاود في فصل سقوط الامطار نموها من جديد</a:t>
            </a:r>
          </a:p>
          <a:p>
            <a:endParaRPr lang="ar-IQ" dirty="0"/>
          </a:p>
        </p:txBody>
      </p:sp>
    </p:spTree>
    <p:extLst>
      <p:ext uri="{BB962C8B-B14F-4D97-AF65-F5344CB8AC3E}">
        <p14:creationId xmlns:p14="http://schemas.microsoft.com/office/powerpoint/2010/main" val="3574770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ب)ضوء الشمس</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smtClean="0"/>
              <a:t>يعتبر </a:t>
            </a:r>
            <a:r>
              <a:rPr lang="ar-IQ" dirty="0"/>
              <a:t>ضوء الشمس عنصرا مناخيا مؤثرا على البيئة </a:t>
            </a:r>
            <a:r>
              <a:rPr lang="ar-IQ" dirty="0" err="1"/>
              <a:t>الحيويةللنبات</a:t>
            </a:r>
            <a:r>
              <a:rPr lang="ar-IQ" dirty="0"/>
              <a:t> الطبيعي ،فهو يعتبر عاملا مساعدا يستفيد منه النبات في صنع غذائه بعملية التركيب الضوئي الذي يتمكن النبات من خلاله من بناء انسجته وبالتالي يستمر في النمو والحياة ولذلك يكون النمو النباتي ضعيفا في المناطق التي يقل فيها الاشعاع الشمسي </a:t>
            </a:r>
            <a:r>
              <a:rPr lang="ar-IQ" dirty="0" err="1"/>
              <a:t>الااذا</a:t>
            </a:r>
            <a:r>
              <a:rPr lang="ar-IQ" dirty="0"/>
              <a:t> كان النبات الطبيعي من النوع الذي ينمو في الظل .</a:t>
            </a:r>
            <a:endParaRPr lang="en-US" dirty="0"/>
          </a:p>
          <a:p>
            <a:r>
              <a:rPr lang="ar-IQ" dirty="0"/>
              <a:t>ولكن تأثير ضياء الشمس على نمو النبات الطبيعي يكون محددا ومقصرا على توزيع العشائر النباتية او الجماعات النباتية ولكنه </a:t>
            </a:r>
            <a:r>
              <a:rPr lang="ar-IQ" dirty="0" err="1"/>
              <a:t>لايؤثر</a:t>
            </a:r>
            <a:r>
              <a:rPr lang="ar-IQ" dirty="0"/>
              <a:t> على توزيع المجاميع النباتية الكبرى او الفرعية لان اغصان الاشجار العالية واوراقها تستلم كميات كبيرة من الاشعاع الشمسي وتقلل من كمية الاشعاع الذي تستلمه الاغصان </a:t>
            </a:r>
            <a:r>
              <a:rPr lang="ar-IQ" dirty="0" err="1"/>
              <a:t>للاشجار</a:t>
            </a:r>
            <a:r>
              <a:rPr lang="ar-IQ" dirty="0"/>
              <a:t> الواطئة</a:t>
            </a:r>
            <a:endParaRPr lang="en-US" dirty="0"/>
          </a:p>
          <a:p>
            <a:r>
              <a:rPr lang="ar-IQ" dirty="0"/>
              <a:t>ويؤثر الاشعاع الشمسي على درجة حرارة الهواء ففي مناطق العروض العليا تسقط اشعة الشمس بصورة مائله وتكون حرارته اوطأ مما عليه في العروض المدارية حيث تسقط اشعة الشمس بصورة عمودية لذلك تكون الغابات المدارية اكثر كثافة من غابات المنطقة المعتدلة ولكن الذي يعدل الفرق في مقدار  الاشعاع الشمسي الناتج عن اختلاف زاوية سقوط اشعة الشمس هو اختلاف طول الليل والنهار ،ويؤثر الاشعاع الشمسي على نشاط النبات ونموه في المراحل المختلفة من دورة حياته والمتمثلة في فترة التبرعم وتفتح الازهار ونضج الثمار ونمو الاوراق ففي مناطق العروض العليا حيث يزداد طول النهار صيفا وتزداد فترة الاشعاع الشمسي لتصل </a:t>
            </a:r>
            <a:r>
              <a:rPr lang="ar-IQ" dirty="0" err="1"/>
              <a:t>ذروتهافي</a:t>
            </a:r>
            <a:r>
              <a:rPr lang="ar-IQ" dirty="0"/>
              <a:t> الجهات القطبية حيث تشرق الشمس لفترة طويلة من النهار يؤدي الى تسرع عملية النمو ليكمل النبات دورة نموه خلال فصل الصيف القصير جدا ،اما في نطاق الغابات </a:t>
            </a:r>
            <a:r>
              <a:rPr lang="ar-IQ" dirty="0" err="1"/>
              <a:t>النفضية</a:t>
            </a:r>
            <a:r>
              <a:rPr lang="ar-IQ" dirty="0"/>
              <a:t> في العروض الوسطى حيث يختلف طول الليل </a:t>
            </a:r>
            <a:r>
              <a:rPr lang="ar-IQ" dirty="0" err="1"/>
              <a:t>والنهارخلال</a:t>
            </a:r>
            <a:r>
              <a:rPr lang="ar-IQ" dirty="0"/>
              <a:t> فصول السنة فيلاحظ اختلاف مرحلة النمو للنبات من مكان الى اخر </a:t>
            </a:r>
            <a:r>
              <a:rPr lang="ar-IQ" dirty="0" smtClean="0"/>
              <a:t>ولهذا</a:t>
            </a:r>
            <a:endParaRPr lang="ar-IQ" dirty="0"/>
          </a:p>
        </p:txBody>
      </p:sp>
    </p:spTree>
    <p:extLst>
      <p:ext uri="{BB962C8B-B14F-4D97-AF65-F5344CB8AC3E}">
        <p14:creationId xmlns:p14="http://schemas.microsoft.com/office/powerpoint/2010/main" val="3722601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smtClean="0"/>
              <a:t>صنفت النباتات الى ثلاث مجموعات تبعا لاستجابتها للفترة الضوئية وهذه المجموعات هي</a:t>
            </a:r>
            <a:endParaRPr lang="en-US" dirty="0" smtClean="0"/>
          </a:p>
          <a:p>
            <a:r>
              <a:rPr lang="ar-IQ" dirty="0" smtClean="0"/>
              <a:t> </a:t>
            </a:r>
            <a:endParaRPr lang="en-US" dirty="0" smtClean="0"/>
          </a:p>
          <a:p>
            <a:r>
              <a:rPr lang="ar-IQ" dirty="0" smtClean="0"/>
              <a:t>1</a:t>
            </a:r>
            <a:r>
              <a:rPr lang="ar-IQ" b="1" dirty="0" smtClean="0"/>
              <a:t>-نباتات النهار الطويل</a:t>
            </a:r>
            <a:r>
              <a:rPr lang="ar-IQ" dirty="0" smtClean="0"/>
              <a:t> ،وهي نباتات </a:t>
            </a:r>
            <a:r>
              <a:rPr lang="ar-IQ" dirty="0" err="1" smtClean="0"/>
              <a:t>تهيءللازهار</a:t>
            </a:r>
            <a:r>
              <a:rPr lang="ar-IQ" dirty="0" smtClean="0"/>
              <a:t> اذا توفرت فترة ضوئية طويلة تزيد عن 14 ساعة كالمحاصيل الشتوية مثل البرسيم والقمح والشعير</a:t>
            </a:r>
            <a:endParaRPr lang="en-US" dirty="0" smtClean="0"/>
          </a:p>
          <a:p>
            <a:r>
              <a:rPr lang="ar-IQ" dirty="0" smtClean="0"/>
              <a:t> </a:t>
            </a:r>
            <a:endParaRPr lang="en-US" dirty="0" smtClean="0"/>
          </a:p>
          <a:p>
            <a:r>
              <a:rPr lang="ar-IQ" dirty="0" smtClean="0"/>
              <a:t>2-</a:t>
            </a:r>
            <a:r>
              <a:rPr lang="ar-IQ" b="1" dirty="0" smtClean="0"/>
              <a:t> نباتات النهار القصير،</a:t>
            </a:r>
            <a:r>
              <a:rPr lang="ar-IQ" dirty="0" smtClean="0"/>
              <a:t> وهي نباتات </a:t>
            </a:r>
            <a:r>
              <a:rPr lang="ar-IQ" dirty="0" err="1" smtClean="0"/>
              <a:t>تهيءللازهار</a:t>
            </a:r>
            <a:r>
              <a:rPr lang="ar-IQ" dirty="0" smtClean="0"/>
              <a:t> اذا تعرضت الفترة الضوئية تقل عن عشر ساعات ومن امثلتها المحاصيل الصيفية </a:t>
            </a:r>
            <a:r>
              <a:rPr lang="ar-IQ" dirty="0" err="1" smtClean="0"/>
              <a:t>كاالذرة</a:t>
            </a:r>
            <a:endParaRPr lang="en-US" dirty="0" smtClean="0"/>
          </a:p>
          <a:p>
            <a:r>
              <a:rPr lang="ar-IQ" dirty="0" smtClean="0"/>
              <a:t> </a:t>
            </a:r>
            <a:endParaRPr lang="en-US" dirty="0" smtClean="0"/>
          </a:p>
          <a:p>
            <a:r>
              <a:rPr lang="ar-IQ" dirty="0" smtClean="0"/>
              <a:t>3-</a:t>
            </a:r>
            <a:r>
              <a:rPr lang="ar-IQ" b="1" dirty="0" smtClean="0"/>
              <a:t>نباتات محايدة،</a:t>
            </a:r>
            <a:r>
              <a:rPr lang="ar-IQ" dirty="0" smtClean="0"/>
              <a:t> وهي النباتات التي </a:t>
            </a:r>
            <a:r>
              <a:rPr lang="ar-IQ" dirty="0" err="1" smtClean="0"/>
              <a:t>لاتوجد</a:t>
            </a:r>
            <a:r>
              <a:rPr lang="ar-IQ" dirty="0" smtClean="0"/>
              <a:t> علاقة بين تزهيرها وطول الفترة الضوئية ،حيث تزهر تحت أية فترة ضوئية بعد ان تمر بفترة كافية لتكوين المجموعة الخضرية ومن </a:t>
            </a:r>
            <a:r>
              <a:rPr lang="ar-IQ" dirty="0" err="1" smtClean="0"/>
              <a:t>امثاتها</a:t>
            </a:r>
            <a:r>
              <a:rPr lang="ar-IQ" dirty="0" smtClean="0"/>
              <a:t> عباد الشمس</a:t>
            </a:r>
            <a:endParaRPr lang="en-US" dirty="0" smtClean="0"/>
          </a:p>
          <a:p>
            <a:endParaRPr lang="ar-IQ" dirty="0" smtClean="0"/>
          </a:p>
          <a:p>
            <a:endParaRPr lang="ar-IQ" dirty="0"/>
          </a:p>
        </p:txBody>
      </p:sp>
    </p:spTree>
    <p:extLst>
      <p:ext uri="{BB962C8B-B14F-4D97-AF65-F5344CB8AC3E}">
        <p14:creationId xmlns:p14="http://schemas.microsoft.com/office/powerpoint/2010/main" val="397550244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2052</Words>
  <Application>Microsoft Office PowerPoint</Application>
  <PresentationFormat>عرض على الشاشة (3:4)‏</PresentationFormat>
  <Paragraphs>90</Paragraphs>
  <Slides>15</Slides>
  <Notes>0</Notes>
  <HiddenSlides>0</HiddenSlides>
  <MMClips>0</MMClips>
  <ScaleCrop>false</ScaleCrop>
  <HeadingPairs>
    <vt:vector size="4" baseType="variant">
      <vt:variant>
        <vt:lpstr>نسق</vt:lpstr>
      </vt:variant>
      <vt:variant>
        <vt:i4>1</vt:i4>
      </vt:variant>
      <vt:variant>
        <vt:lpstr>عناوين الشرائح</vt:lpstr>
      </vt:variant>
      <vt:variant>
        <vt:i4>15</vt:i4>
      </vt:variant>
    </vt:vector>
  </HeadingPairs>
  <TitlesOfParts>
    <vt:vector size="16" baseType="lpstr">
      <vt:lpstr>نسق Office</vt:lpstr>
      <vt:lpstr>جامعة ديالى  كلية التربية للعلوم الانسانية قسم الجغرافية</vt:lpstr>
      <vt:lpstr>الفصل الثالث  النبات الطبيعي</vt:lpstr>
      <vt:lpstr>انماط المجتمعات النباتية</vt:lpstr>
      <vt:lpstr>عرض تقديمي في PowerPoint</vt:lpstr>
      <vt:lpstr>العوامل المؤثرة على نمو النبات الطبيعي</vt:lpstr>
      <vt:lpstr>1-المناخ:من أهم عناصر المناخ </vt:lpstr>
      <vt:lpstr>ولقد صنفت النباتات الطبيعية حسب حاجتها للماء الى ثلاث انواع</vt:lpstr>
      <vt:lpstr>ب)ضوء الشمس</vt:lpstr>
      <vt:lpstr>عرض تقديمي في PowerPoint</vt:lpstr>
      <vt:lpstr>ج)درجة الحرارة  </vt:lpstr>
      <vt:lpstr>عرض تقديمي في PowerPoint</vt:lpstr>
      <vt:lpstr>د )الرياح</vt:lpstr>
      <vt:lpstr>2/ اشكال سطح الارض</vt:lpstr>
      <vt:lpstr>3/ التربة</vt:lpstr>
      <vt:lpstr>تؤثر خصائص التربة على النبات الطبيعي على النحو الاتي .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Maher</dc:creator>
  <cp:lastModifiedBy>DR.Ahmed Saker 2o1O</cp:lastModifiedBy>
  <cp:revision>7</cp:revision>
  <dcterms:created xsi:type="dcterms:W3CDTF">2020-03-26T06:33:00Z</dcterms:created>
  <dcterms:modified xsi:type="dcterms:W3CDTF">2021-02-20T17:35:07Z</dcterms:modified>
</cp:coreProperties>
</file>