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Lst>
  <p:sldIdLst>
    <p:sldId id="266" r:id="rId5"/>
    <p:sldId id="257" r:id="rId6"/>
    <p:sldId id="258" r:id="rId7"/>
    <p:sldId id="259" r:id="rId8"/>
    <p:sldId id="261" r:id="rId9"/>
    <p:sldId id="262" r:id="rId10"/>
    <p:sldId id="264" r:id="rId11"/>
    <p:sldId id="263" r:id="rId12"/>
    <p:sldId id="265"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t>‹#›</a:t>
            </a:fld>
            <a:endParaRPr lang="ar-IQ"/>
          </a:p>
        </p:txBody>
      </p:sp>
    </p:spTree>
    <p:extLst>
      <p:ext uri="{BB962C8B-B14F-4D97-AF65-F5344CB8AC3E}">
        <p14:creationId xmlns:p14="http://schemas.microsoft.com/office/powerpoint/2010/main" val="2874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t>‹#›</a:t>
            </a:fld>
            <a:endParaRPr lang="ar-IQ"/>
          </a:p>
        </p:txBody>
      </p:sp>
    </p:spTree>
    <p:extLst>
      <p:ext uri="{BB962C8B-B14F-4D97-AF65-F5344CB8AC3E}">
        <p14:creationId xmlns:p14="http://schemas.microsoft.com/office/powerpoint/2010/main" val="1630576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t>‹#›</a:t>
            </a:fld>
            <a:endParaRPr lang="ar-IQ"/>
          </a:p>
        </p:txBody>
      </p:sp>
    </p:spTree>
    <p:extLst>
      <p:ext uri="{BB962C8B-B14F-4D97-AF65-F5344CB8AC3E}">
        <p14:creationId xmlns:p14="http://schemas.microsoft.com/office/powerpoint/2010/main" val="4249939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65325D54-3958-48DE-915C-59DEF60048A2}" type="datetimeFigureOut">
              <a:rPr lang="ar-IQ" smtClean="0"/>
              <a:pPr/>
              <a:t>07/05/1444</a:t>
            </a:fld>
            <a:endParaRPr lang="ar-IQ"/>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4A881E1A-F589-487D-A930-B41224B88303}" type="slidenum">
              <a:rPr lang="ar-IQ" smtClean="0"/>
              <a:pPr/>
              <a:t>‹#›</a:t>
            </a:fld>
            <a:endParaRPr lang="ar-IQ"/>
          </a:p>
        </p:txBody>
      </p:sp>
    </p:spTree>
    <p:extLst>
      <p:ext uri="{BB962C8B-B14F-4D97-AF65-F5344CB8AC3E}">
        <p14:creationId xmlns:p14="http://schemas.microsoft.com/office/powerpoint/2010/main" val="157162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668089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white"/>
                </a:solidFill>
              </a:rPr>
              <a:pPr/>
              <a:t>‹#›</a:t>
            </a:fld>
            <a:endParaRPr lang="ar-IQ">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131499491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ar-IQ">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4A881E1A-F589-487D-A930-B41224B88303}" type="slidenum">
              <a:rPr lang="ar-IQ" smtClean="0">
                <a:solidFill>
                  <a:prstClr val="white"/>
                </a:solidFill>
              </a:rPr>
              <a:pPr/>
              <a:t>‹#›</a:t>
            </a:fld>
            <a:endParaRPr lang="ar-IQ">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47034788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ar-IQ">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221204033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ar-IQ">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4A881E1A-F589-487D-A930-B41224B88303}" type="slidenum">
              <a:rPr lang="ar-IQ" smtClean="0">
                <a:solidFill>
                  <a:prstClr val="white"/>
                </a:solidFill>
              </a:rPr>
              <a:pPr/>
              <a:t>‹#›</a:t>
            </a:fld>
            <a:endParaRPr lang="ar-IQ">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44349468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ar-IQ">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1740592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ar-IQ">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61427099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242027D-1A13-453E-B1EE-F0763FD923F1}"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t>‹#›</a:t>
            </a:fld>
            <a:endParaRPr lang="ar-IQ"/>
          </a:p>
        </p:txBody>
      </p:sp>
    </p:spTree>
    <p:extLst>
      <p:ext uri="{BB962C8B-B14F-4D97-AF65-F5344CB8AC3E}">
        <p14:creationId xmlns:p14="http://schemas.microsoft.com/office/powerpoint/2010/main" val="1202052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4A881E1A-F589-487D-A930-B41224B88303}" type="slidenum">
              <a:rPr lang="ar-IQ" smtClean="0">
                <a:solidFill>
                  <a:prstClr val="white"/>
                </a:solidFill>
              </a:rPr>
              <a:pPr/>
              <a:t>‹#›</a:t>
            </a:fld>
            <a:endParaRPr lang="ar-IQ">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297741109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592069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304405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65325D54-3958-48DE-915C-59DEF60048A2}" type="datetimeFigureOut">
              <a:rPr lang="ar-IQ" smtClean="0"/>
              <a:pPr/>
              <a:t>07/05/1444</a:t>
            </a:fld>
            <a:endParaRPr lang="ar-IQ"/>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4A881E1A-F589-487D-A930-B41224B88303}" type="slidenum">
              <a:rPr lang="ar-IQ" smtClean="0"/>
              <a:pPr/>
              <a:t>‹#›</a:t>
            </a:fld>
            <a:endParaRPr lang="ar-IQ"/>
          </a:p>
        </p:txBody>
      </p:sp>
    </p:spTree>
    <p:extLst>
      <p:ext uri="{BB962C8B-B14F-4D97-AF65-F5344CB8AC3E}">
        <p14:creationId xmlns:p14="http://schemas.microsoft.com/office/powerpoint/2010/main" val="3568109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2802149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white"/>
                </a:solidFill>
              </a:rPr>
              <a:pPr/>
              <a:t>‹#›</a:t>
            </a:fld>
            <a:endParaRPr lang="ar-IQ">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256839647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ar-IQ">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4A881E1A-F589-487D-A930-B41224B88303}" type="slidenum">
              <a:rPr lang="ar-IQ" smtClean="0">
                <a:solidFill>
                  <a:prstClr val="white"/>
                </a:solidFill>
              </a:rPr>
              <a:pPr/>
              <a:t>‹#›</a:t>
            </a:fld>
            <a:endParaRPr lang="ar-IQ">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89497439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ar-IQ">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86246192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ar-IQ">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4A881E1A-F589-487D-A930-B41224B88303}" type="slidenum">
              <a:rPr lang="ar-IQ" smtClean="0">
                <a:solidFill>
                  <a:prstClr val="white"/>
                </a:solidFill>
              </a:rPr>
              <a:pPr/>
              <a:t>‹#›</a:t>
            </a:fld>
            <a:endParaRPr lang="ar-IQ">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04350976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ar-IQ">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13294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242027D-1A13-453E-B1EE-F0763FD923F1}"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967684E-689C-4416-AC23-D83ACFD54AD6}" type="slidenum">
              <a:rPr lang="ar-IQ" smtClean="0"/>
              <a:t>‹#›</a:t>
            </a:fld>
            <a:endParaRPr lang="ar-IQ"/>
          </a:p>
        </p:txBody>
      </p:sp>
    </p:spTree>
    <p:extLst>
      <p:ext uri="{BB962C8B-B14F-4D97-AF65-F5344CB8AC3E}">
        <p14:creationId xmlns:p14="http://schemas.microsoft.com/office/powerpoint/2010/main" val="1340352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ar-IQ">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61134140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65325D54-3958-48DE-915C-59DEF60048A2}" type="datetimeFigureOut">
              <a:rPr lang="ar-IQ" smtClean="0">
                <a:solidFill>
                  <a:prstClr val="white"/>
                </a:solidFill>
              </a:rPr>
              <a:pPr/>
              <a:t>07/05/1444</a:t>
            </a:fld>
            <a:endParaRPr lang="ar-IQ">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4A881E1A-F589-487D-A930-B41224B88303}" type="slidenum">
              <a:rPr lang="ar-IQ" smtClean="0">
                <a:solidFill>
                  <a:prstClr val="white"/>
                </a:solidFill>
              </a:rPr>
              <a:pPr/>
              <a:t>‹#›</a:t>
            </a:fld>
            <a:endParaRPr lang="ar-IQ">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112565272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458663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5325D54-3958-48DE-915C-59DEF60048A2}" type="datetimeFigureOut">
              <a:rPr lang="ar-IQ" smtClean="0">
                <a:solidFill>
                  <a:prstClr val="black"/>
                </a:solidFill>
              </a:rPr>
              <a:pPr/>
              <a:t>07/05/1444</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4A881E1A-F589-487D-A930-B41224B88303}"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82832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424353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2435810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026739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302612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696075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20201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9242027D-1A13-453E-B1EE-F0763FD923F1}"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967684E-689C-4416-AC23-D83ACFD54AD6}" type="slidenum">
              <a:rPr lang="ar-IQ" smtClean="0"/>
              <a:t>‹#›</a:t>
            </a:fld>
            <a:endParaRPr lang="ar-IQ"/>
          </a:p>
        </p:txBody>
      </p:sp>
    </p:spTree>
    <p:extLst>
      <p:ext uri="{BB962C8B-B14F-4D97-AF65-F5344CB8AC3E}">
        <p14:creationId xmlns:p14="http://schemas.microsoft.com/office/powerpoint/2010/main" val="22529944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874543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502121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860651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159095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30447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9242027D-1A13-453E-B1EE-F0763FD923F1}" type="datetimeFigureOut">
              <a:rPr lang="ar-IQ" smtClean="0"/>
              <a:t>07/05/1444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0967684E-689C-4416-AC23-D83ACFD54AD6}" type="slidenum">
              <a:rPr lang="ar-IQ" smtClean="0"/>
              <a:t>‹#›</a:t>
            </a:fld>
            <a:endParaRPr lang="ar-IQ"/>
          </a:p>
        </p:txBody>
      </p:sp>
    </p:spTree>
    <p:extLst>
      <p:ext uri="{BB962C8B-B14F-4D97-AF65-F5344CB8AC3E}">
        <p14:creationId xmlns:p14="http://schemas.microsoft.com/office/powerpoint/2010/main" val="235512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242027D-1A13-453E-B1EE-F0763FD923F1}" type="datetimeFigureOut">
              <a:rPr lang="ar-IQ" smtClean="0"/>
              <a:t>07/05/1444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0967684E-689C-4416-AC23-D83ACFD54AD6}" type="slidenum">
              <a:rPr lang="ar-IQ" smtClean="0"/>
              <a:t>‹#›</a:t>
            </a:fld>
            <a:endParaRPr lang="ar-IQ"/>
          </a:p>
        </p:txBody>
      </p:sp>
    </p:spTree>
    <p:extLst>
      <p:ext uri="{BB962C8B-B14F-4D97-AF65-F5344CB8AC3E}">
        <p14:creationId xmlns:p14="http://schemas.microsoft.com/office/powerpoint/2010/main" val="136789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242027D-1A13-453E-B1EE-F0763FD923F1}" type="datetimeFigureOut">
              <a:rPr lang="ar-IQ" smtClean="0"/>
              <a:t>07/05/1444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0967684E-689C-4416-AC23-D83ACFD54AD6}" type="slidenum">
              <a:rPr lang="ar-IQ" smtClean="0"/>
              <a:t>‹#›</a:t>
            </a:fld>
            <a:endParaRPr lang="ar-IQ"/>
          </a:p>
        </p:txBody>
      </p:sp>
    </p:spTree>
    <p:extLst>
      <p:ext uri="{BB962C8B-B14F-4D97-AF65-F5344CB8AC3E}">
        <p14:creationId xmlns:p14="http://schemas.microsoft.com/office/powerpoint/2010/main" val="208188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242027D-1A13-453E-B1EE-F0763FD923F1}"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967684E-689C-4416-AC23-D83ACFD54AD6}" type="slidenum">
              <a:rPr lang="ar-IQ" smtClean="0"/>
              <a:t>‹#›</a:t>
            </a:fld>
            <a:endParaRPr lang="ar-IQ"/>
          </a:p>
        </p:txBody>
      </p:sp>
    </p:spTree>
    <p:extLst>
      <p:ext uri="{BB962C8B-B14F-4D97-AF65-F5344CB8AC3E}">
        <p14:creationId xmlns:p14="http://schemas.microsoft.com/office/powerpoint/2010/main" val="245956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242027D-1A13-453E-B1EE-F0763FD923F1}"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967684E-689C-4416-AC23-D83ACFD54AD6}" type="slidenum">
              <a:rPr lang="ar-IQ" smtClean="0"/>
              <a:t>‹#›</a:t>
            </a:fld>
            <a:endParaRPr lang="ar-IQ"/>
          </a:p>
        </p:txBody>
      </p:sp>
    </p:spTree>
    <p:extLst>
      <p:ext uri="{BB962C8B-B14F-4D97-AF65-F5344CB8AC3E}">
        <p14:creationId xmlns:p14="http://schemas.microsoft.com/office/powerpoint/2010/main" val="298183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242027D-1A13-453E-B1EE-F0763FD923F1}" type="datetimeFigureOut">
              <a:rPr lang="ar-IQ" smtClean="0"/>
              <a:t>07/05/1444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967684E-689C-4416-AC23-D83ACFD54AD6}" type="slidenum">
              <a:rPr lang="ar-IQ" smtClean="0"/>
              <a:t>‹#›</a:t>
            </a:fld>
            <a:endParaRPr lang="ar-IQ"/>
          </a:p>
        </p:txBody>
      </p:sp>
    </p:spTree>
    <p:extLst>
      <p:ext uri="{BB962C8B-B14F-4D97-AF65-F5344CB8AC3E}">
        <p14:creationId xmlns:p14="http://schemas.microsoft.com/office/powerpoint/2010/main" val="570860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AB76AC5-7570-44F1-9A21-004AA26D85A5}" type="datetimeFigureOut">
              <a:rPr lang="ar-IQ" smtClean="0">
                <a:solidFill>
                  <a:prstClr val="black">
                    <a:tint val="75000"/>
                  </a:prstClr>
                </a:solidFill>
              </a:rPr>
              <a:pPr/>
              <a:t>07/05/1444</a:t>
            </a:fld>
            <a:endParaRPr lang="ar-IQ">
              <a:solidFill>
                <a:prstClr val="black">
                  <a:tint val="75000"/>
                </a:prstClr>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solidFill>
                <a:prstClr val="black">
                  <a:tint val="75000"/>
                </a:prstClr>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C12464F-1491-40AC-AB78-A3CE2E566441}"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82679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AB76AC5-7570-44F1-9A21-004AA26D85A5}" type="datetimeFigureOut">
              <a:rPr lang="ar-IQ" smtClean="0">
                <a:solidFill>
                  <a:prstClr val="black">
                    <a:tint val="75000"/>
                  </a:prstClr>
                </a:solidFill>
              </a:rPr>
              <a:pPr/>
              <a:t>07/05/1444</a:t>
            </a:fld>
            <a:endParaRPr lang="ar-IQ">
              <a:solidFill>
                <a:prstClr val="black">
                  <a:tint val="75000"/>
                </a:prstClr>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solidFill>
                <a:prstClr val="black">
                  <a:tint val="75000"/>
                </a:prstClr>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C12464F-1491-40AC-AB78-A3CE2E566441}"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918058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9319769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437112"/>
            <a:ext cx="7408333" cy="1872208"/>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err="1">
                <a:solidFill>
                  <a:srgbClr val="073E87"/>
                </a:solidFill>
              </a:rPr>
              <a:t>أ.م.د</a:t>
            </a:r>
            <a:r>
              <a:rPr lang="ar-IQ" sz="3200" dirty="0">
                <a:solidFill>
                  <a:srgbClr val="073E87"/>
                </a:solidFill>
              </a:rPr>
              <a:t>. وسام وهيب مهدي</a:t>
            </a:r>
          </a:p>
          <a:p>
            <a:pPr marL="0" lvl="0" indent="0" algn="ctr">
              <a:buClr>
                <a:srgbClr val="31B6FD"/>
              </a:buClr>
              <a:buNone/>
            </a:pPr>
            <a:r>
              <a:rPr lang="ar-IQ" sz="3200" dirty="0" smtClean="0">
                <a:solidFill>
                  <a:srgbClr val="073E87"/>
                </a:solidFill>
              </a:rPr>
              <a:t>م</a:t>
            </a:r>
            <a:r>
              <a:rPr lang="ar-IQ" sz="3200" dirty="0" smtClean="0">
                <a:solidFill>
                  <a:srgbClr val="073E87"/>
                </a:solidFill>
              </a:rPr>
              <a:t>/ سجلات الهجرة والمسح بالعينة</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4098784"/>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r>
              <a:rPr lang="ar-IQ" sz="3200">
                <a:solidFill>
                  <a:srgbClr val="073E87"/>
                </a:solidFill>
                <a:ea typeface="+mn-ea"/>
              </a:rPr>
              <a:t/>
            </a:r>
            <a:br>
              <a:rPr lang="ar-IQ" sz="3200">
                <a:solidFill>
                  <a:srgbClr val="073E87"/>
                </a:solidFill>
                <a:ea typeface="+mn-ea"/>
              </a:rPr>
            </a:b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a:t>
            </a:r>
            <a:r>
              <a:rPr lang="ar-IQ" sz="3200" dirty="0" smtClean="0">
                <a:solidFill>
                  <a:srgbClr val="073E87"/>
                </a:solidFill>
                <a:ea typeface="+mn-ea"/>
              </a:rPr>
              <a:t>–</a:t>
            </a:r>
            <a:r>
              <a:rPr lang="ar-IQ" sz="3200" dirty="0" smtClean="0">
                <a:solidFill>
                  <a:srgbClr val="073E87"/>
                </a:solidFill>
                <a:ea typeface="+mn-ea"/>
              </a:rPr>
              <a:t>2023 </a:t>
            </a:r>
            <a:r>
              <a:rPr lang="ar-IQ" sz="3200" dirty="0" smtClean="0">
                <a:solidFill>
                  <a:srgbClr val="073E87"/>
                </a:solidFill>
                <a:ea typeface="+mn-ea"/>
              </a:rPr>
              <a:t/>
            </a:r>
            <a:br>
              <a:rPr lang="ar-IQ" sz="3200" dirty="0" smtClean="0">
                <a:solidFill>
                  <a:srgbClr val="073E87"/>
                </a:solidFill>
                <a:ea typeface="+mn-ea"/>
              </a:rPr>
            </a:b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3429306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a:solidFill>
            <a:schemeClr val="tx2">
              <a:lumMod val="20000"/>
              <a:lumOff val="80000"/>
            </a:schemeClr>
          </a:solidFill>
          <a:ln>
            <a:solidFill>
              <a:srgbClr val="FF0000"/>
            </a:solidFill>
          </a:ln>
        </p:spPr>
        <p:style>
          <a:lnRef idx="1">
            <a:schemeClr val="dk1"/>
          </a:lnRef>
          <a:fillRef idx="2">
            <a:schemeClr val="dk1"/>
          </a:fillRef>
          <a:effectRef idx="1">
            <a:schemeClr val="dk1"/>
          </a:effectRef>
          <a:fontRef idx="minor">
            <a:schemeClr val="dk1"/>
          </a:fontRef>
        </p:style>
        <p:txBody>
          <a:bodyPr>
            <a:normAutofit fontScale="90000"/>
          </a:bodyPr>
          <a:lstStyle/>
          <a:p>
            <a:r>
              <a:rPr lang="ar-IQ" dirty="0" smtClean="0"/>
              <a:t>3- سجلات الهجرة</a:t>
            </a:r>
            <a:endParaRPr lang="ar-IQ" dirty="0"/>
          </a:p>
        </p:txBody>
      </p:sp>
      <p:sp>
        <p:nvSpPr>
          <p:cNvPr id="3" name="عنصر نائب للمحتوى 2"/>
          <p:cNvSpPr>
            <a:spLocks noGrp="1"/>
          </p:cNvSpPr>
          <p:nvPr>
            <p:ph idx="1"/>
          </p:nvPr>
        </p:nvSpPr>
        <p:spPr>
          <a:xfrm>
            <a:off x="457200" y="1052736"/>
            <a:ext cx="8229600" cy="5472608"/>
          </a:xfrm>
          <a:ln>
            <a:solidFill>
              <a:srgbClr val="FF0000"/>
            </a:solidFill>
          </a:ln>
        </p:spPr>
        <p:style>
          <a:lnRef idx="1">
            <a:schemeClr val="dk1"/>
          </a:lnRef>
          <a:fillRef idx="2">
            <a:schemeClr val="dk1"/>
          </a:fillRef>
          <a:effectRef idx="1">
            <a:schemeClr val="dk1"/>
          </a:effectRef>
          <a:fontRef idx="minor">
            <a:schemeClr val="dk1"/>
          </a:fontRef>
        </p:style>
        <p:txBody>
          <a:bodyPr>
            <a:normAutofit fontScale="92500" lnSpcReduction="20000"/>
          </a:bodyPr>
          <a:lstStyle/>
          <a:p>
            <a:pPr algn="just"/>
            <a:r>
              <a:rPr lang="ar-IQ" dirty="0" smtClean="0"/>
              <a:t>ان المكانة المهمة التي يحتلها موضوع الهجرة الداخلية والخارجية على صعيد مؤسسات البحث العلمي والتنمية الاقليمية وعلى صعيد المنظمات الدولية يدل على ذلك الاهتمام ما اولاه المؤتمر المنعقد في بلغراد من 30 اب – 10 ايلول عام 1965 في دراسة الهجرة الداخلية والدولية وعلاقتها بالمشكلات الاقتصادية والديموغرافية في المناطق الطاردة والجاذبة.</a:t>
            </a:r>
          </a:p>
          <a:p>
            <a:r>
              <a:rPr lang="ar-IQ" dirty="0" smtClean="0"/>
              <a:t>ان بيانات الهجرة ناقصة ومحدودة لعدة اسباب منها:-</a:t>
            </a:r>
          </a:p>
          <a:p>
            <a:r>
              <a:rPr lang="ar-IQ" dirty="0" smtClean="0"/>
              <a:t>اختلاف تعريف الهجرة مع الوقت ومن دولة الى اخرى.</a:t>
            </a:r>
          </a:p>
          <a:p>
            <a:pPr algn="just"/>
            <a:r>
              <a:rPr lang="ar-IQ" dirty="0" smtClean="0"/>
              <a:t>كما ان التصنيف القائم على مدة الهجرة التي يقضيها المهاجر والمسافة التي يقطعها غير واضحة كما تزداد صعوبة الحصول على بيانات الهجرة اذا كانت داخلية بين الاقاليم مما يتطلب دراستها اعتمادا على بيانات التعداد ومن خلال المقارنة بين </a:t>
            </a:r>
            <a:r>
              <a:rPr lang="ar-IQ" dirty="0" err="1" smtClean="0"/>
              <a:t>تعدادين</a:t>
            </a:r>
            <a:r>
              <a:rPr lang="ar-IQ" dirty="0" smtClean="0"/>
              <a:t>.</a:t>
            </a:r>
            <a:endParaRPr lang="ar-IQ" dirty="0"/>
          </a:p>
        </p:txBody>
      </p:sp>
    </p:spTree>
    <p:extLst>
      <p:ext uri="{BB962C8B-B14F-4D97-AF65-F5344CB8AC3E}">
        <p14:creationId xmlns:p14="http://schemas.microsoft.com/office/powerpoint/2010/main" val="2611779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720080"/>
          </a:xfrm>
          <a:solidFill>
            <a:schemeClr val="accent3">
              <a:lumMod val="40000"/>
              <a:lumOff val="60000"/>
            </a:schemeClr>
          </a:solidFill>
        </p:spPr>
        <p:txBody>
          <a:bodyPr>
            <a:noAutofit/>
          </a:bodyPr>
          <a:lstStyle/>
          <a:p>
            <a:r>
              <a:rPr lang="ar-IQ" sz="2800" dirty="0" smtClean="0">
                <a:solidFill>
                  <a:srgbClr val="FF0000"/>
                </a:solidFill>
              </a:rPr>
              <a:t>تكون بيانات الهجرة الداخلية غير مجدية ولاسيما تلك التي تعتمد على تغيير محل الاقامة لدى دوائر الاحوال المدنية </a:t>
            </a:r>
            <a:endParaRPr lang="ar-IQ" sz="2800" dirty="0">
              <a:solidFill>
                <a:srgbClr val="FF0000"/>
              </a:solidFill>
            </a:endParaRPr>
          </a:p>
        </p:txBody>
      </p:sp>
      <p:sp>
        <p:nvSpPr>
          <p:cNvPr id="3" name="عنصر نائب للمحتوى 2"/>
          <p:cNvSpPr>
            <a:spLocks noGrp="1"/>
          </p:cNvSpPr>
          <p:nvPr>
            <p:ph idx="1"/>
          </p:nvPr>
        </p:nvSpPr>
        <p:spPr>
          <a:xfrm>
            <a:off x="107504" y="1052736"/>
            <a:ext cx="9036496" cy="5688632"/>
          </a:xfrm>
          <a:blipFill>
            <a:blip r:embed="rId2"/>
            <a:tile tx="0" ty="0" sx="100000" sy="100000" flip="none" algn="tl"/>
          </a:blipFill>
        </p:spPr>
        <p:txBody>
          <a:bodyPr>
            <a:normAutofit fontScale="85000" lnSpcReduction="10000"/>
          </a:bodyPr>
          <a:lstStyle/>
          <a:p>
            <a:pPr algn="just"/>
            <a:r>
              <a:rPr lang="ar-IQ" dirty="0" smtClean="0"/>
              <a:t>اذ ان هذه الدوائر تعد الشخص الذي ينقل سجل اقامته الى منطقة ادارية اخرى مهاجرا وفي كثير من دول العالم, وبالنسبة للعراق فقد نصت المادة 19 من قانون تسجيل النفوس رقم 59 لعام 1955 على ضرورة اخبار المواطن لدوائر الاحوال المدنية عند تغيير محل اقامته خلال ستة اشهر.</a:t>
            </a:r>
          </a:p>
          <a:p>
            <a:pPr>
              <a:buFont typeface="Wingdings" pitchFamily="2" charset="2"/>
              <a:buChar char="v"/>
            </a:pPr>
            <a:r>
              <a:rPr lang="ar-IQ" dirty="0" smtClean="0"/>
              <a:t>وتختلف الثقة بالبيانات المتوافرة عن عدد المهاجرين:-باختلاف التطور الحضاري للدول.</a:t>
            </a:r>
          </a:p>
          <a:p>
            <a:pPr>
              <a:buFont typeface="Wingdings" pitchFamily="2" charset="2"/>
              <a:buChar char="v"/>
            </a:pPr>
            <a:r>
              <a:rPr lang="ar-IQ" dirty="0" smtClean="0"/>
              <a:t> وتباين مستوى سكانها الثقافي.</a:t>
            </a:r>
          </a:p>
          <a:p>
            <a:pPr>
              <a:buFont typeface="Wingdings" pitchFamily="2" charset="2"/>
              <a:buChar char="v"/>
            </a:pPr>
            <a:r>
              <a:rPr lang="ar-IQ" dirty="0" smtClean="0"/>
              <a:t>ومدى كفاءة موظفي دوائر الاحوال المدنية.</a:t>
            </a:r>
          </a:p>
          <a:p>
            <a:pPr>
              <a:buFont typeface="Wingdings" pitchFamily="2" charset="2"/>
              <a:buChar char="q"/>
            </a:pPr>
            <a:r>
              <a:rPr lang="ar-IQ" dirty="0" smtClean="0"/>
              <a:t>ومن عيوب البيانات المستندة على هذه الطريقة هيك-</a:t>
            </a:r>
          </a:p>
          <a:p>
            <a:pPr>
              <a:buFont typeface="Wingdings" pitchFamily="2" charset="2"/>
              <a:buChar char="Ø"/>
            </a:pPr>
            <a:r>
              <a:rPr lang="ar-IQ" dirty="0" smtClean="0"/>
              <a:t>تقاعس السكان عن اجراء معاملات تغيير المسكن في الدول النامية الا اذا دعت الحاجة اليها </a:t>
            </a:r>
          </a:p>
          <a:p>
            <a:pPr>
              <a:buFont typeface="Wingdings" pitchFamily="2" charset="2"/>
              <a:buChar char="Ø"/>
            </a:pPr>
            <a:r>
              <a:rPr lang="ar-IQ" dirty="0" smtClean="0"/>
              <a:t>ان طلبات تغير السكن لا يقدمها بعض السكان بعد هجرتهم مباشرة بل تتراكم الطلبات الحديثة والمتأخرة مما يؤدي الى تذبذب في البيانات بين وقت واخر.</a:t>
            </a:r>
            <a:endParaRPr lang="ar-IQ" dirty="0"/>
          </a:p>
        </p:txBody>
      </p:sp>
    </p:spTree>
    <p:extLst>
      <p:ext uri="{BB962C8B-B14F-4D97-AF65-F5344CB8AC3E}">
        <p14:creationId xmlns:p14="http://schemas.microsoft.com/office/powerpoint/2010/main" val="645675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ar-IQ" dirty="0" smtClean="0"/>
              <a:t>مصادر بيانات الهجرة الخارجية</a:t>
            </a:r>
            <a:endParaRPr lang="ar-IQ" dirty="0"/>
          </a:p>
        </p:txBody>
      </p:sp>
      <p:sp>
        <p:nvSpPr>
          <p:cNvPr id="3" name="عنصر نائب للمحتوى 2"/>
          <p:cNvSpPr>
            <a:spLocks noGrp="1"/>
          </p:cNvSpPr>
          <p:nvPr>
            <p:ph idx="1"/>
          </p:nvPr>
        </p:nvSpPr>
        <p:spPr>
          <a:solidFill>
            <a:schemeClr val="accent3">
              <a:lumMod val="20000"/>
              <a:lumOff val="80000"/>
            </a:schemeClr>
          </a:solidFill>
        </p:spPr>
        <p:txBody>
          <a:bodyPr/>
          <a:lstStyle/>
          <a:p>
            <a:pPr marL="365760" lvl="0" indent="-256032">
              <a:spcBef>
                <a:spcPts val="400"/>
              </a:spcBef>
              <a:buClr>
                <a:srgbClr val="2DA2BF"/>
              </a:buClr>
              <a:buSzPct val="68000"/>
              <a:buFont typeface="Wingdings 3"/>
              <a:buChar char=""/>
            </a:pPr>
            <a:r>
              <a:rPr lang="ar-IQ" sz="2700" dirty="0">
                <a:solidFill>
                  <a:srgbClr val="002060"/>
                </a:solidFill>
                <a:latin typeface="Lucida Sans Unicode"/>
              </a:rPr>
              <a:t>يمكن جمع بيانات الهجرة </a:t>
            </a:r>
            <a:r>
              <a:rPr lang="ar-IQ" sz="2700" dirty="0" smtClean="0">
                <a:solidFill>
                  <a:srgbClr val="002060"/>
                </a:solidFill>
                <a:latin typeface="Lucida Sans Unicode"/>
              </a:rPr>
              <a:t> الخارجية من </a:t>
            </a:r>
            <a:r>
              <a:rPr lang="ar-IQ" sz="2700" dirty="0">
                <a:solidFill>
                  <a:srgbClr val="002060"/>
                </a:solidFill>
                <a:latin typeface="Lucida Sans Unicode"/>
              </a:rPr>
              <a:t>مصادر متعددة وهي:-</a:t>
            </a:r>
          </a:p>
          <a:p>
            <a:pPr marL="365760" lvl="0" indent="-256032">
              <a:spcBef>
                <a:spcPts val="400"/>
              </a:spcBef>
              <a:buClr>
                <a:srgbClr val="2DA2BF"/>
              </a:buClr>
              <a:buSzPct val="68000"/>
              <a:buFont typeface="Wingdings 3"/>
              <a:buChar char=""/>
            </a:pPr>
            <a:r>
              <a:rPr lang="ar-IQ" sz="2700" dirty="0">
                <a:solidFill>
                  <a:srgbClr val="002060"/>
                </a:solidFill>
                <a:latin typeface="Lucida Sans Unicode"/>
              </a:rPr>
              <a:t>1- نقط </a:t>
            </a:r>
            <a:r>
              <a:rPr lang="ar-IQ" sz="2700" dirty="0" err="1">
                <a:solidFill>
                  <a:srgbClr val="002060"/>
                </a:solidFill>
                <a:latin typeface="Lucida Sans Unicode"/>
              </a:rPr>
              <a:t>الكمارك</a:t>
            </a:r>
            <a:r>
              <a:rPr lang="ar-IQ" sz="2700" dirty="0">
                <a:solidFill>
                  <a:srgbClr val="002060"/>
                </a:solidFill>
                <a:latin typeface="Lucida Sans Unicode"/>
              </a:rPr>
              <a:t> في الحدود والموانئ والمطارات .</a:t>
            </a:r>
          </a:p>
          <a:p>
            <a:pPr marL="365760" lvl="0" indent="-256032">
              <a:spcBef>
                <a:spcPts val="400"/>
              </a:spcBef>
              <a:buClr>
                <a:srgbClr val="2DA2BF"/>
              </a:buClr>
              <a:buSzPct val="68000"/>
              <a:buFont typeface="Wingdings 3"/>
              <a:buChar char=""/>
            </a:pPr>
            <a:r>
              <a:rPr lang="ar-IQ" sz="2700" dirty="0">
                <a:solidFill>
                  <a:srgbClr val="002060"/>
                </a:solidFill>
                <a:latin typeface="Lucida Sans Unicode"/>
              </a:rPr>
              <a:t>2- دوائر الجوازات والجنسية.</a:t>
            </a:r>
          </a:p>
          <a:p>
            <a:r>
              <a:rPr lang="ar-IQ" dirty="0" smtClean="0"/>
              <a:t>اذ تكشف عن حجم واتجاه الهجرة الرسمية من والى الدولة في حين يصعب حصر الهجرة الدولية غير الرسمية </a:t>
            </a:r>
            <a:endParaRPr lang="ar-IQ" dirty="0"/>
          </a:p>
        </p:txBody>
      </p:sp>
    </p:spTree>
    <p:extLst>
      <p:ext uri="{BB962C8B-B14F-4D97-AF65-F5344CB8AC3E}">
        <p14:creationId xmlns:p14="http://schemas.microsoft.com/office/powerpoint/2010/main" val="84732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836712"/>
            <a:ext cx="8568952" cy="5832648"/>
          </a:xfrm>
        </p:spPr>
        <p:txBody>
          <a:bodyPr>
            <a:normAutofit fontScale="92500" lnSpcReduction="10000"/>
          </a:bodyPr>
          <a:lstStyle/>
          <a:p>
            <a:r>
              <a:rPr lang="ar-IQ" dirty="0"/>
              <a:t> </a:t>
            </a:r>
            <a:r>
              <a:rPr lang="ar-IQ" dirty="0" smtClean="0"/>
              <a:t>يستعمل اسلوب العينة سواء بالمسوح الشبيهة بالتعداد والتسجيل الحيوي بديلا للنظام التقليدي المعتمد على التسجيل الشامل بقصد الحصول على معطيات ديموغرافية للسكان المطلوب توافر البيانات عنهم. </a:t>
            </a:r>
          </a:p>
          <a:p>
            <a:r>
              <a:rPr lang="ar-IQ" dirty="0" smtClean="0"/>
              <a:t>يمكن لأسلوب العينة تحت ظروف معينة من توافر بيانات اكثر دقة من التسجيل الشامل فضلا عن الاقتصاد في الوقت والجهـد والنفقـات.</a:t>
            </a:r>
          </a:p>
          <a:p>
            <a:r>
              <a:rPr lang="ar-IQ" dirty="0" smtClean="0"/>
              <a:t>ومن الملاحظ ان البيانات الناتجة عن المسح بالعينة غير كافية وحدها لوصف العمليات الديموغرافية مهما بلغت دقتها فلابد من بيانات الاساس التي يحصل عليها من التعداد للوصول الى مقاييس اساسية  للمعطيات الديموغرافية, وعلى الرغم من ذلك فأن بيانات المسح بالعينة لها اهمية في القاء الضوء على الحركة السكانية كما تعطي مؤشرات مهمة عن العمليات الديموغرافية السائدة وتساعد في الوقت نفسه على تقدير قصور التسجيل في نظام التسجيل الشامل في حالة وجوده.</a:t>
            </a:r>
          </a:p>
          <a:p>
            <a:r>
              <a:rPr lang="ar-IQ" dirty="0" smtClean="0"/>
              <a:t>وينبغي خضوع تصميم العينة للاعتبارات الاحصائية بغية الحصول على بيانات تطبق على المجتمع السكاني كله, وهناك المسح الخاص وهو عينة على اساس علمي تسمح بياناتها بتقديم مقاييس للخصائص السكانية المطلوبة داخل نطاق خطأ محسوب في العينة, ومن فوائد العينة هي السرعة والمرونة وقلة النفقات.</a:t>
            </a:r>
            <a:endParaRPr lang="ar-IQ" dirty="0"/>
          </a:p>
        </p:txBody>
      </p:sp>
      <p:sp>
        <p:nvSpPr>
          <p:cNvPr id="2" name="عنوان 1"/>
          <p:cNvSpPr>
            <a:spLocks noGrp="1"/>
          </p:cNvSpPr>
          <p:nvPr>
            <p:ph type="title"/>
          </p:nvPr>
        </p:nvSpPr>
        <p:spPr>
          <a:xfrm>
            <a:off x="457200" y="188640"/>
            <a:ext cx="8229600" cy="504056"/>
          </a:xfrm>
        </p:spPr>
        <p:txBody>
          <a:bodyPr>
            <a:normAutofit fontScale="90000"/>
          </a:bodyPr>
          <a:lstStyle/>
          <a:p>
            <a:pPr algn="ctr"/>
            <a:r>
              <a:rPr lang="ar-IQ" dirty="0" smtClean="0"/>
              <a:t>رابعا: المسح بالعينة</a:t>
            </a:r>
            <a:endParaRPr lang="ar-IQ" dirty="0"/>
          </a:p>
        </p:txBody>
      </p:sp>
    </p:spTree>
    <p:extLst>
      <p:ext uri="{BB962C8B-B14F-4D97-AF65-F5344CB8AC3E}">
        <p14:creationId xmlns:p14="http://schemas.microsoft.com/office/powerpoint/2010/main" val="2400312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marL="624078" indent="-514350">
              <a:buFont typeface="+mj-lt"/>
              <a:buAutoNum type="arabicPeriod"/>
            </a:pPr>
            <a:r>
              <a:rPr lang="ar-IQ" dirty="0" smtClean="0"/>
              <a:t>مسوح تهدف اساسا الى الحصول على تقديرات للمعطيات الديموغرافية.</a:t>
            </a:r>
          </a:p>
          <a:p>
            <a:pPr marL="624078" indent="-514350">
              <a:buFont typeface="+mj-lt"/>
              <a:buAutoNum type="arabicPeriod"/>
            </a:pPr>
            <a:r>
              <a:rPr lang="ar-IQ" dirty="0" smtClean="0"/>
              <a:t>مسوح تهدف لتوضيح الاوجه الاقتصادية والاجتماعية للسكان وتوضيح العمليات الديموغرافية في الدولة.</a:t>
            </a:r>
          </a:p>
          <a:p>
            <a:pPr marL="624078" indent="-514350">
              <a:buFont typeface="+mj-lt"/>
              <a:buAutoNum type="arabicPeriod"/>
            </a:pPr>
            <a:r>
              <a:rPr lang="ar-IQ" dirty="0" smtClean="0"/>
              <a:t>مسوح خاصة بهدف التعرف على علاقات معينة نحو مسوح المعرفة والمواقف والممارسة ومسوح الخصوبة.</a:t>
            </a:r>
            <a:endParaRPr lang="ar-IQ" dirty="0"/>
          </a:p>
        </p:txBody>
      </p:sp>
      <p:sp>
        <p:nvSpPr>
          <p:cNvPr id="3" name="عنوان 2"/>
          <p:cNvSpPr>
            <a:spLocks noGrp="1"/>
          </p:cNvSpPr>
          <p:nvPr>
            <p:ph type="title"/>
          </p:nvPr>
        </p:nvSpPr>
        <p:spPr/>
        <p:txBody>
          <a:bodyPr/>
          <a:lstStyle/>
          <a:p>
            <a:r>
              <a:rPr lang="ar-IQ" dirty="0" smtClean="0"/>
              <a:t>يمكن التمييز بين المسوح باعتبار الاهداف</a:t>
            </a:r>
            <a:endParaRPr lang="ar-IQ" dirty="0"/>
          </a:p>
        </p:txBody>
      </p:sp>
    </p:spTree>
    <p:extLst>
      <p:ext uri="{BB962C8B-B14F-4D97-AF65-F5344CB8AC3E}">
        <p14:creationId xmlns:p14="http://schemas.microsoft.com/office/powerpoint/2010/main" val="334684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481328"/>
            <a:ext cx="8363272" cy="5116024"/>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624078" indent="-514350">
              <a:buFont typeface="+mj-lt"/>
              <a:buAutoNum type="arabicPeriod"/>
            </a:pPr>
            <a:r>
              <a:rPr lang="ar-IQ" dirty="0" smtClean="0"/>
              <a:t>حصر الاستبيان بما يتصل بأهداف المسح لان تعدد موضوعات الاستمارة يزيد من الاخطاء خارج العينة التي تتأثر بها تقديرات المسح.</a:t>
            </a:r>
          </a:p>
          <a:p>
            <a:pPr marL="624078" indent="-514350">
              <a:buFont typeface="+mj-lt"/>
              <a:buAutoNum type="arabicPeriod"/>
            </a:pPr>
            <a:r>
              <a:rPr lang="ar-IQ" dirty="0" smtClean="0"/>
              <a:t>معالجة القياس الديموغرافي بجدية والتخلص من الوهم السائد عن سهولة هذا القياس.</a:t>
            </a:r>
          </a:p>
          <a:p>
            <a:pPr marL="624078" indent="-514350">
              <a:buFont typeface="+mj-lt"/>
              <a:buAutoNum type="arabicPeriod"/>
            </a:pPr>
            <a:r>
              <a:rPr lang="ar-IQ" dirty="0" smtClean="0"/>
              <a:t>وضوح الاهداف والمحتوى ثم تصميم المسح تبعا لذلك.</a:t>
            </a:r>
          </a:p>
          <a:p>
            <a:pPr marL="624078" indent="-514350">
              <a:buFont typeface="+mj-lt"/>
              <a:buAutoNum type="arabicPeriod"/>
            </a:pPr>
            <a:r>
              <a:rPr lang="ar-IQ" dirty="0" smtClean="0"/>
              <a:t>وضوح المفاهيم بهدف امكانية المقارنة الدولية وادراج التعاريف الاجرائية في سياق الاستبيان بغية جعلها ذات معنى لكل من الباحث والمجيب.</a:t>
            </a:r>
          </a:p>
          <a:p>
            <a:pPr marL="624078" indent="-514350">
              <a:buFont typeface="+mj-lt"/>
              <a:buAutoNum type="arabicPeriod"/>
            </a:pPr>
            <a:r>
              <a:rPr lang="ar-IQ" dirty="0" smtClean="0"/>
              <a:t>الحاجة الى اجراء المقابلة بطريقة علمية لغرض الحصول على بيانات يمكن الاعتماد عليها في التقدير لذا ينبغي التدريب المتقدم والاشراف المؤثر والموازنة المناسبة.</a:t>
            </a:r>
          </a:p>
        </p:txBody>
      </p:sp>
      <p:sp>
        <p:nvSpPr>
          <p:cNvPr id="3" name="عنوان 2"/>
          <p:cNvSpPr>
            <a:spLocks noGrp="1"/>
          </p:cNvSpPr>
          <p:nvPr>
            <p:ph type="title"/>
          </p:nvPr>
        </p:nvSpPr>
        <p:spPr>
          <a:xfrm>
            <a:off x="467544" y="188640"/>
            <a:ext cx="8229600" cy="1143000"/>
          </a:xfrm>
          <a:solidFill>
            <a:schemeClr val="accent1">
              <a:lumMod val="20000"/>
              <a:lumOff val="80000"/>
            </a:schemeClr>
          </a:solidFill>
          <a:ln>
            <a:solidFill>
              <a:schemeClr val="accent2"/>
            </a:solidFill>
          </a:ln>
        </p:spPr>
        <p:txBody>
          <a:bodyPr>
            <a:noAutofit/>
          </a:bodyPr>
          <a:lstStyle/>
          <a:p>
            <a:pPr algn="ctr"/>
            <a:r>
              <a:rPr lang="ar-IQ" sz="3200" dirty="0" smtClean="0"/>
              <a:t>بعض الاعتبارات العامة التي لخصها </a:t>
            </a:r>
            <a:r>
              <a:rPr lang="ar-IQ" sz="3200" dirty="0" err="1" smtClean="0"/>
              <a:t>سيلزار</a:t>
            </a:r>
            <a:r>
              <a:rPr lang="ar-IQ" sz="3200" dirty="0" smtClean="0"/>
              <a:t> والتي يجب مراعاتها فيما يتعلق بالمسوح الديموغرافية </a:t>
            </a:r>
            <a:endParaRPr lang="ar-IQ" sz="3200" dirty="0"/>
          </a:p>
        </p:txBody>
      </p:sp>
    </p:spTree>
    <p:extLst>
      <p:ext uri="{BB962C8B-B14F-4D97-AF65-F5344CB8AC3E}">
        <p14:creationId xmlns:p14="http://schemas.microsoft.com/office/powerpoint/2010/main" val="4020142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IQ" dirty="0" smtClean="0">
                <a:solidFill>
                  <a:srgbClr val="FF0066"/>
                </a:solidFill>
                <a:effectLst>
                  <a:outerShdw blurRad="38100" dist="38100" dir="2700000" algn="tl">
                    <a:srgbClr val="000000">
                      <a:alpha val="43137"/>
                    </a:srgbClr>
                  </a:outerShdw>
                </a:effectLst>
              </a:rPr>
              <a:t>فقر وعجز طرق التمويل المتعلقة بجمع البيانات.</a:t>
            </a:r>
          </a:p>
          <a:p>
            <a:r>
              <a:rPr lang="ar-IQ" dirty="0" smtClean="0">
                <a:solidFill>
                  <a:srgbClr val="FF0066"/>
                </a:solidFill>
                <a:effectLst>
                  <a:outerShdw blurRad="38100" dist="38100" dir="2700000" algn="tl">
                    <a:srgbClr val="000000">
                      <a:alpha val="43137"/>
                    </a:srgbClr>
                  </a:outerShdw>
                </a:effectLst>
              </a:rPr>
              <a:t>الشك والاستياء والاهمال في تعدادات السكات.</a:t>
            </a:r>
          </a:p>
          <a:p>
            <a:r>
              <a:rPr lang="ar-IQ" dirty="0" smtClean="0">
                <a:solidFill>
                  <a:srgbClr val="FF0066"/>
                </a:solidFill>
                <a:effectLst>
                  <a:outerShdw blurRad="38100" dist="38100" dir="2700000" algn="tl">
                    <a:srgbClr val="000000">
                      <a:alpha val="43137"/>
                    </a:srgbClr>
                  </a:outerShdw>
                </a:effectLst>
              </a:rPr>
              <a:t>المعلومات الزائفة خاصة ما يتصل بالعمر والمهنة.</a:t>
            </a:r>
          </a:p>
          <a:p>
            <a:r>
              <a:rPr lang="ar-IQ" dirty="0" smtClean="0">
                <a:solidFill>
                  <a:srgbClr val="FF0066"/>
                </a:solidFill>
                <a:effectLst>
                  <a:outerShdw blurRad="38100" dist="38100" dir="2700000" algn="tl">
                    <a:srgbClr val="000000">
                      <a:alpha val="43137"/>
                    </a:srgbClr>
                  </a:outerShdw>
                </a:effectLst>
              </a:rPr>
              <a:t>التغيرات المستمرة للسكان.</a:t>
            </a:r>
          </a:p>
          <a:p>
            <a:r>
              <a:rPr lang="ar-IQ" dirty="0" smtClean="0">
                <a:solidFill>
                  <a:srgbClr val="FF0066"/>
                </a:solidFill>
                <a:effectLst>
                  <a:outerShdw blurRad="38100" dist="38100" dir="2700000" algn="tl">
                    <a:srgbClr val="000000">
                      <a:alpha val="43137"/>
                    </a:srgbClr>
                  </a:outerShdw>
                </a:effectLst>
              </a:rPr>
              <a:t>اهمال البيانات سواء لسكان المناطق التي يصعب الوصول اليها او بعض الجماعات السكانية التي يتعذر الاتصال به.</a:t>
            </a:r>
            <a:endParaRPr lang="ar-IQ" dirty="0">
              <a:solidFill>
                <a:srgbClr val="FF0066"/>
              </a:solidFill>
              <a:effectLst>
                <a:outerShdw blurRad="38100" dist="38100" dir="2700000" algn="tl">
                  <a:srgbClr val="000000">
                    <a:alpha val="43137"/>
                  </a:srgbClr>
                </a:outerShdw>
              </a:effectLst>
            </a:endParaRPr>
          </a:p>
        </p:txBody>
      </p:sp>
      <p:sp>
        <p:nvSpPr>
          <p:cNvPr id="2" name="عنوان 1"/>
          <p:cNvSpPr>
            <a:spLocks noGrp="1"/>
          </p:cNvSpPr>
          <p:nvPr>
            <p:ph type="title"/>
          </p:nvPr>
        </p:nvSpPr>
        <p:spPr/>
        <p:txBody>
          <a:bodyPr/>
          <a:lstStyle/>
          <a:p>
            <a:pPr algn="ctr"/>
            <a:r>
              <a:rPr lang="ar-IQ" u="sng" dirty="0" smtClean="0">
                <a:solidFill>
                  <a:srgbClr val="FF0000"/>
                </a:solidFill>
                <a:effectLst>
                  <a:outerShdw blurRad="38100" dist="38100" dir="2700000" algn="tl">
                    <a:srgbClr val="000000">
                      <a:alpha val="43137"/>
                    </a:srgbClr>
                  </a:outerShdw>
                </a:effectLst>
              </a:rPr>
              <a:t>اسباب عدم دقة البيانات السكانية:</a:t>
            </a:r>
            <a:endParaRPr lang="ar-IQ"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7435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marL="624078" indent="-514350">
              <a:buFont typeface="+mj-lt"/>
              <a:buAutoNum type="arabicPeriod"/>
            </a:pPr>
            <a:r>
              <a:rPr lang="ar-IQ" dirty="0" smtClean="0"/>
              <a:t>الاختلاف في تعدادات السكان نوعا وشمولية.</a:t>
            </a:r>
          </a:p>
          <a:p>
            <a:pPr marL="624078" indent="-514350">
              <a:buFont typeface="+mj-lt"/>
              <a:buAutoNum type="arabicPeriod"/>
            </a:pPr>
            <a:r>
              <a:rPr lang="ar-IQ" dirty="0" smtClean="0"/>
              <a:t>الافتقار الى الدورية في تعدادات السكان القومية.</a:t>
            </a:r>
          </a:p>
          <a:p>
            <a:pPr marL="624078" indent="-514350">
              <a:buFont typeface="+mj-lt"/>
              <a:buAutoNum type="arabicPeriod"/>
            </a:pPr>
            <a:r>
              <a:rPr lang="ar-IQ" dirty="0" smtClean="0"/>
              <a:t>التغيرات المستمرة في الحدود السياسية والادارية.</a:t>
            </a:r>
          </a:p>
          <a:p>
            <a:pPr marL="624078" indent="-514350">
              <a:buFont typeface="+mj-lt"/>
              <a:buAutoNum type="arabicPeriod"/>
            </a:pPr>
            <a:r>
              <a:rPr lang="ar-IQ" dirty="0" smtClean="0"/>
              <a:t>الاختلاف في المصطلحات المستعملة في استمارة  التعداد نحو اللغة, الاسرة, القومية, المهنة, ....الخ.</a:t>
            </a:r>
            <a:endParaRPr lang="ar-IQ" dirty="0"/>
          </a:p>
        </p:txBody>
      </p:sp>
      <p:sp>
        <p:nvSpPr>
          <p:cNvPr id="3" name="عنوان 2"/>
          <p:cNvSpPr>
            <a:spLocks noGrp="1"/>
          </p:cNvSpPr>
          <p:nvPr>
            <p:ph type="title"/>
          </p:nvPr>
        </p:nvSpPr>
        <p:spPr/>
        <p:txBody>
          <a:bodyPr>
            <a:normAutofit/>
          </a:bodyPr>
          <a:lstStyle/>
          <a:p>
            <a:pPr algn="ctr"/>
            <a:r>
              <a:rPr lang="ar-IQ" sz="3600" dirty="0" smtClean="0"/>
              <a:t>اسباب عدم تجانس البيانات فيرجع للأسباب الاتية:-</a:t>
            </a:r>
            <a:endParaRPr lang="ar-IQ" sz="3600" dirty="0"/>
          </a:p>
        </p:txBody>
      </p:sp>
    </p:spTree>
    <p:extLst>
      <p:ext uri="{BB962C8B-B14F-4D97-AF65-F5344CB8AC3E}">
        <p14:creationId xmlns:p14="http://schemas.microsoft.com/office/powerpoint/2010/main" val="5818107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742</Words>
  <Application>Microsoft Office PowerPoint</Application>
  <PresentationFormat>عرض على الشاشة (3:4)‏</PresentationFormat>
  <Paragraphs>48</Paragraphs>
  <Slides>9</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4</vt:i4>
      </vt:variant>
      <vt:variant>
        <vt:lpstr>عناوين الشرائح</vt:lpstr>
      </vt:variant>
      <vt:variant>
        <vt:i4>9</vt:i4>
      </vt:variant>
    </vt:vector>
  </HeadingPairs>
  <TitlesOfParts>
    <vt:vector size="23" baseType="lpstr">
      <vt:lpstr>Arial</vt:lpstr>
      <vt:lpstr>Calibri</vt:lpstr>
      <vt:lpstr>Candara</vt:lpstr>
      <vt:lpstr>Lucida Sans Unicode</vt:lpstr>
      <vt:lpstr>Symbol</vt:lpstr>
      <vt:lpstr>Times New Roman</vt:lpstr>
      <vt:lpstr>Verdana</vt:lpstr>
      <vt:lpstr>Wingdings</vt:lpstr>
      <vt:lpstr>Wingdings 2</vt:lpstr>
      <vt:lpstr>Wingdings 3</vt:lpstr>
      <vt:lpstr>نسق Office</vt:lpstr>
      <vt:lpstr>ملتقى</vt:lpstr>
      <vt:lpstr>1_ملتقى</vt:lpstr>
      <vt:lpstr>شكل موجة</vt:lpstr>
      <vt:lpstr>وزارة التعليم العالي والبحث العلمي جامعة ديالى  كلية التربية للعلوم الانسانية قسم الجغرافية   العام 2022 –2023  </vt:lpstr>
      <vt:lpstr>3- سجلات الهجرة</vt:lpstr>
      <vt:lpstr>تكون بيانات الهجرة الداخلية غير مجدية ولاسيما تلك التي تعتمد على تغيير محل الاقامة لدى دوائر الاحوال المدنية </vt:lpstr>
      <vt:lpstr>مصادر بيانات الهجرة الخارجية</vt:lpstr>
      <vt:lpstr>رابعا: المسح بالعينة</vt:lpstr>
      <vt:lpstr>يمكن التمييز بين المسوح باعتبار الاهداف</vt:lpstr>
      <vt:lpstr>بعض الاعتبارات العامة التي لخصها سيلزار والتي يجب مراعاتها فيما يتعلق بالمسوح الديموغرافية </vt:lpstr>
      <vt:lpstr>اسباب عدم دقة البيانات السكانية:</vt:lpstr>
      <vt:lpstr>اسباب عدم تجانس البيانات فيرجع للأسباب الاتية:-</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assal</dc:creator>
  <cp:lastModifiedBy>المرايا للحاسبات</cp:lastModifiedBy>
  <cp:revision>14</cp:revision>
  <dcterms:created xsi:type="dcterms:W3CDTF">2021-01-16T14:54:00Z</dcterms:created>
  <dcterms:modified xsi:type="dcterms:W3CDTF">2022-11-30T09:58:04Z</dcterms:modified>
</cp:coreProperties>
</file>