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r">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r">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r">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r">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r">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r">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r">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r">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r"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a:extLst>
              <a:ext uri="{FF2B5EF4-FFF2-40B4-BE49-F238E27FC236}">
                <a16:creationId xmlns:a16="http://schemas.microsoft.com/office/drawing/2014/main" id="{1BFA9CB6-6E82-4048-810B-9039CF6B992A}"/>
              </a:ext>
            </a:extLst>
          </p:cNvPr>
          <p:cNvSpPr>
            <a:spLocks noGrp="1"/>
          </p:cNvSpPr>
          <p:nvPr>
            <p:ph type="subTitle" idx="1"/>
          </p:nvPr>
        </p:nvSpPr>
        <p:spPr>
          <a:xfrm>
            <a:off x="2589213" y="804059"/>
            <a:ext cx="8679975" cy="5099604"/>
          </a:xfrm>
        </p:spPr>
        <p:txBody>
          <a:bodyPr>
            <a:normAutofit/>
          </a:bodyPr>
          <a:lstStyle/>
          <a:p>
            <a:r>
              <a:rPr lang="ar-IQ" sz="3600"/>
              <a:t>وزارة التعليم العالي والبحث العلمي </a:t>
            </a:r>
          </a:p>
          <a:p>
            <a:r>
              <a:rPr lang="ar-IQ" sz="3600"/>
              <a:t>كلية التربية للعلوم الانسانية /قسم الجغرافية</a:t>
            </a:r>
          </a:p>
          <a:p>
            <a:r>
              <a:rPr lang="ar-IQ" sz="3600"/>
              <a:t>الدراسة الصباحية والمسائية</a:t>
            </a:r>
          </a:p>
          <a:p>
            <a:r>
              <a:rPr lang="ar-IQ" sz="3600"/>
              <a:t>محاضرة الكورس الثاني لمادة الهبدرولوجي</a:t>
            </a:r>
          </a:p>
          <a:p>
            <a:r>
              <a:rPr lang="ar-IQ" sz="3600"/>
              <a:t>المرحلة الثانية </a:t>
            </a:r>
          </a:p>
          <a:p>
            <a:r>
              <a:rPr lang="ar-IQ" sz="3600"/>
              <a:t>م. د اسماء عبد الامير خليفة</a:t>
            </a:r>
          </a:p>
          <a:p>
            <a:r>
              <a:rPr lang="ar-IQ" sz="3600"/>
              <a:t>م. م سهاد شلاش  </a:t>
            </a:r>
          </a:p>
          <a:p>
            <a:endParaRPr lang="ar-IQ" sz="3600"/>
          </a:p>
        </p:txBody>
      </p:sp>
    </p:spTree>
    <p:extLst>
      <p:ext uri="{BB962C8B-B14F-4D97-AF65-F5344CB8AC3E}">
        <p14:creationId xmlns:p14="http://schemas.microsoft.com/office/powerpoint/2010/main" val="2239186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1E619983-496A-5047-AE90-E80A3EAF2F25}"/>
              </a:ext>
            </a:extLst>
          </p:cNvPr>
          <p:cNvSpPr>
            <a:spLocks noGrp="1"/>
          </p:cNvSpPr>
          <p:nvPr>
            <p:ph idx="1"/>
          </p:nvPr>
        </p:nvSpPr>
        <p:spPr>
          <a:xfrm>
            <a:off x="2589212" y="791688"/>
            <a:ext cx="8717087" cy="5119534"/>
          </a:xfrm>
        </p:spPr>
        <p:txBody>
          <a:bodyPr>
            <a:normAutofit fontScale="85000" lnSpcReduction="20000"/>
          </a:bodyPr>
          <a:lstStyle/>
          <a:p>
            <a:r>
              <a:rPr lang="ar-IQ" sz="3600"/>
              <a:t>المياه الجوفية </a:t>
            </a:r>
          </a:p>
          <a:p>
            <a:r>
              <a:rPr lang="ar-IQ" sz="3600"/>
              <a:t>تستمد اغلب الانهار الدائمة الجريان القسم الاكبر من تصاريفها السنوية من المياه الجوفية حيث تختزن المياه المترشحة الى باطن التربة في تكوينات القشرة الارضية التي تعمل كخزانات للمياه الجوفية وكمجاري لجريانها ثانية الى سطح الارض بصورة طبيعية او قد تضخ المياه الجوفية الى السطح من الابار او تستهلك المياه تحت الارضية بالنتح والتبخر من قبل النباتات او التبخر من سطح التربة القريبة الى المياه الجوفية بفعل الخاصية الشعرية. </a:t>
            </a:r>
          </a:p>
          <a:p>
            <a:r>
              <a:rPr lang="ar-IQ" sz="3600"/>
              <a:t>وقد كانت الابار عبر تاريخ الانسان جزءا متمما من حياته وفعالياته تجهزه بالمياه الجوفية النقية. </a:t>
            </a:r>
          </a:p>
        </p:txBody>
      </p:sp>
    </p:spTree>
    <p:extLst>
      <p:ext uri="{BB962C8B-B14F-4D97-AF65-F5344CB8AC3E}">
        <p14:creationId xmlns:p14="http://schemas.microsoft.com/office/powerpoint/2010/main" val="16573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1C3E820C-034C-A54A-9E0B-148EB0298684}"/>
              </a:ext>
            </a:extLst>
          </p:cNvPr>
          <p:cNvSpPr>
            <a:spLocks noGrp="1"/>
          </p:cNvSpPr>
          <p:nvPr>
            <p:ph idx="1"/>
          </p:nvPr>
        </p:nvSpPr>
        <p:spPr>
          <a:xfrm>
            <a:off x="2589212" y="804058"/>
            <a:ext cx="8420204" cy="5107164"/>
          </a:xfrm>
        </p:spPr>
        <p:txBody>
          <a:bodyPr>
            <a:normAutofit fontScale="77500" lnSpcReduction="20000"/>
          </a:bodyPr>
          <a:lstStyle/>
          <a:p>
            <a:r>
              <a:rPr lang="ar-IQ" sz="3600"/>
              <a:t>اصل المياه الجوفية </a:t>
            </a:r>
          </a:p>
          <a:p>
            <a:r>
              <a:rPr lang="ar-IQ" sz="3600"/>
              <a:t>ان اصل كافة المياه الجوفية تقريبا يعود الى المياه السطحية التي تغور الى باطن الارض والمتاتية من السقط والرشح والتسرب من الانهار والبحيرات والخزانات كما يساهم الملئ الاصطناعي من مياه الري الزائدة والضائعات بالتسرب من مياه الري والمياه المجهزة عمدا لتعزيز المياه الجوفية في ايجاد مصادر اخرى للمياه الجوفية. </a:t>
            </a:r>
          </a:p>
          <a:p>
            <a:r>
              <a:rPr lang="ar-IQ" sz="3600"/>
              <a:t>وهناك كميات طفيفة نسبيا من المياه الجوفية المحصورة في مسامات الصخور الرسوبية عند تكوينها والمتحدة معها خلقة وتكون هذه المياه شديدة الملوحة عادة ويمكن ان تدخل الدورة الهيدرولوجية كميات طفيفة من المياه المتكونه بفعل التفاعلات الكيمياوية </a:t>
            </a:r>
          </a:p>
        </p:txBody>
      </p:sp>
    </p:spTree>
    <p:extLst>
      <p:ext uri="{BB962C8B-B14F-4D97-AF65-F5344CB8AC3E}">
        <p14:creationId xmlns:p14="http://schemas.microsoft.com/office/powerpoint/2010/main" val="2374618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54AB2D25-53B6-A54A-A95A-BC3562F24A74}"/>
              </a:ext>
            </a:extLst>
          </p:cNvPr>
          <p:cNvSpPr>
            <a:spLocks noGrp="1"/>
          </p:cNvSpPr>
          <p:nvPr>
            <p:ph idx="1"/>
          </p:nvPr>
        </p:nvSpPr>
        <p:spPr>
          <a:xfrm>
            <a:off x="2589212" y="519545"/>
            <a:ext cx="8865528" cy="5391677"/>
          </a:xfrm>
        </p:spPr>
        <p:txBody>
          <a:bodyPr>
            <a:normAutofit/>
          </a:bodyPr>
          <a:lstStyle/>
          <a:p>
            <a:r>
              <a:rPr lang="ar-IQ" sz="3600"/>
              <a:t>داخل الارض بفعل درجات الحرارة والضغوط العالية كما في الماء الذي يصحب الانفجارات البركانية وتدعى بالمياه اليافعة او من التفاعلات الكيمياوية في الكون وسقوط الشهب والنيازك على سطح الارض حاملة معها كميات قليله من المياه الكونية ويمكن ان تدخل مياه البحار والمحيطات الى المياه الجوفية في المناطق الساحلية. </a:t>
            </a:r>
          </a:p>
        </p:txBody>
      </p:sp>
    </p:spTree>
    <p:extLst>
      <p:ext uri="{BB962C8B-B14F-4D97-AF65-F5344CB8AC3E}">
        <p14:creationId xmlns:p14="http://schemas.microsoft.com/office/powerpoint/2010/main" val="1327305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75ED380A-F148-2244-BD3E-70A41604D5CD}"/>
              </a:ext>
            </a:extLst>
          </p:cNvPr>
          <p:cNvSpPr>
            <a:spLocks noGrp="1"/>
          </p:cNvSpPr>
          <p:nvPr>
            <p:ph idx="1"/>
          </p:nvPr>
        </p:nvSpPr>
        <p:spPr>
          <a:xfrm>
            <a:off x="2589212" y="556656"/>
            <a:ext cx="8717087" cy="5354566"/>
          </a:xfrm>
        </p:spPr>
        <p:txBody>
          <a:bodyPr>
            <a:normAutofit fontScale="92500"/>
          </a:bodyPr>
          <a:lstStyle/>
          <a:p>
            <a:r>
              <a:rPr lang="ar-IQ" sz="3600"/>
              <a:t>وتبحث هيدرولوجيا المياه الجوفية في تواجد وتوزيع وحركة الماء تحت سطح التربة وهي ترتبط بعلم طبقات الارض الذي يتحكم في تواجد وتوزيع المياه الجوفية وعلم الهيدرولوجيا الذي يحدد تجهيز المياه الى باطن الارض وعلم ميكانيك السوائل الذي يفسر حركة المياه الجوفية والقوانين الهيدروليكية المتعلقة بها. </a:t>
            </a:r>
          </a:p>
          <a:p>
            <a:r>
              <a:rPr lang="ar-IQ" sz="3600"/>
              <a:t>وتتواجد المياه الجوفية ضمن منطقتين رئيسيتين هما منطقة التهوية ومنطقة التشبع </a:t>
            </a:r>
          </a:p>
        </p:txBody>
      </p:sp>
    </p:spTree>
    <p:extLst>
      <p:ext uri="{BB962C8B-B14F-4D97-AF65-F5344CB8AC3E}">
        <p14:creationId xmlns:p14="http://schemas.microsoft.com/office/powerpoint/2010/main" val="3827810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CECAEAE2-5CDC-C345-B68D-19ADA9B03D39}"/>
              </a:ext>
            </a:extLst>
          </p:cNvPr>
          <p:cNvSpPr>
            <a:spLocks noGrp="1"/>
          </p:cNvSpPr>
          <p:nvPr>
            <p:ph idx="1"/>
          </p:nvPr>
        </p:nvSpPr>
        <p:spPr>
          <a:xfrm>
            <a:off x="2589212" y="606136"/>
            <a:ext cx="8185171" cy="5305086"/>
          </a:xfrm>
        </p:spPr>
        <p:txBody>
          <a:bodyPr>
            <a:normAutofit fontScale="92500" lnSpcReduction="20000"/>
          </a:bodyPr>
          <a:lstStyle/>
          <a:p>
            <a:r>
              <a:rPr lang="ar-IQ" sz="3600"/>
              <a:t>خصائص الصخور الحاوية على المياه الجوفية </a:t>
            </a:r>
          </a:p>
          <a:p>
            <a:r>
              <a:rPr lang="ar-IQ" sz="3600"/>
              <a:t>المسامية </a:t>
            </a:r>
          </a:p>
          <a:p>
            <a:r>
              <a:rPr lang="ar-IQ" sz="3600"/>
              <a:t>يخزن الماء في مسامات التربة وتعتبر المسامية التي هي عبارة عن حجم المسامات في التربة بالنسبة الى حجم التربة الكلية من اهم الخواص التي تؤثر على امكانية توفر المياه الجوفية وحركتها وهي تقسم الى مسامات اصلية موجودة عند تكون التربة والصخور وشقوق ثانوية بعد تكوين الصخور كالفواصل والشقوق والمجاري المكونه بالذوبان والفتحات التي تحدثها الحيوانات والنباتات. </a:t>
            </a:r>
          </a:p>
          <a:p>
            <a:pPr marL="0" indent="0">
              <a:buNone/>
            </a:pPr>
            <a:endParaRPr lang="ar-IQ" sz="3600"/>
          </a:p>
        </p:txBody>
      </p:sp>
    </p:spTree>
    <p:extLst>
      <p:ext uri="{BB962C8B-B14F-4D97-AF65-F5344CB8AC3E}">
        <p14:creationId xmlns:p14="http://schemas.microsoft.com/office/powerpoint/2010/main" val="3160630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9742D32A-25A0-F847-BAA6-6448F1029547}"/>
              </a:ext>
            </a:extLst>
          </p:cNvPr>
          <p:cNvSpPr>
            <a:spLocks noGrp="1"/>
          </p:cNvSpPr>
          <p:nvPr>
            <p:ph idx="1"/>
          </p:nvPr>
        </p:nvSpPr>
        <p:spPr>
          <a:xfrm>
            <a:off x="2589212" y="445325"/>
            <a:ext cx="8148061" cy="5465897"/>
          </a:xfrm>
        </p:spPr>
        <p:txBody>
          <a:bodyPr>
            <a:normAutofit fontScale="92500"/>
          </a:bodyPr>
          <a:lstStyle/>
          <a:p>
            <a:r>
              <a:rPr lang="ar-IQ" sz="3600"/>
              <a:t>التكوينات الخازنة.(الحشارج) </a:t>
            </a:r>
          </a:p>
          <a:p>
            <a:r>
              <a:rPr lang="ar-IQ" sz="3600"/>
              <a:t>يعرف التكوين الخازن الحشرج بانه تكوين جيولوجي نفاذ او قسم من تكوين جيولوجي او مجموعة تكوينات جيولوجية نفاذة تختزن الماء وتسمح بحركتها بسهولة بحيث تنتج كميات عالية من المياه الجوفية وعلى النقيض من ذلك فان التكوينات غير الخازنه هي تكوينات جيولوجية مسامية غير نفاذة لها قابلية خزن الماء وليس لها القابلية على السماح بحركتها ضمن طبقاتها بسهولة. </a:t>
            </a:r>
          </a:p>
        </p:txBody>
      </p:sp>
    </p:spTree>
    <p:extLst>
      <p:ext uri="{BB962C8B-B14F-4D97-AF65-F5344CB8AC3E}">
        <p14:creationId xmlns:p14="http://schemas.microsoft.com/office/powerpoint/2010/main" val="2421180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A3D3182-3444-A443-B770-08CFA9585C84}"/>
              </a:ext>
            </a:extLst>
          </p:cNvPr>
          <p:cNvSpPr>
            <a:spLocks noGrp="1"/>
          </p:cNvSpPr>
          <p:nvPr>
            <p:ph idx="1"/>
          </p:nvPr>
        </p:nvSpPr>
        <p:spPr>
          <a:xfrm>
            <a:off x="2589212" y="766948"/>
            <a:ext cx="8581015" cy="5144274"/>
          </a:xfrm>
        </p:spPr>
        <p:txBody>
          <a:bodyPr>
            <a:normAutofit fontScale="92500" lnSpcReduction="20000"/>
          </a:bodyPr>
          <a:lstStyle/>
          <a:p>
            <a:r>
              <a:rPr lang="ar-IQ" sz="3600"/>
              <a:t>انواع التكوينات الخازنه</a:t>
            </a:r>
          </a:p>
          <a:p>
            <a:r>
              <a:rPr lang="ar-IQ" sz="3600"/>
              <a:t>التكوينات الخازنه المحصورةاو الارتوازية. </a:t>
            </a:r>
          </a:p>
          <a:p>
            <a:r>
              <a:rPr lang="ar-IQ" sz="3600"/>
              <a:t>وهي تكوينات جيولوجية نفاذة التي تحتجز المياه تحت الضغط بين طبقتين سفلى وعليا غير نفاذة او نصف نفاذة ويرتفع مستوى الماء في الابار المحفورة داخل التكوينات الخازنه الارتوازية فوق مستوى الطبقة غير النفاذية العليا. </a:t>
            </a:r>
          </a:p>
          <a:p>
            <a:r>
              <a:rPr lang="ar-IQ" sz="3600"/>
              <a:t>ويمكن ان يرتفع الى سطح الارض اذا كان الضغط كافيا لذلك وتسمى البئر في هذه الحالة بئرا ارتوازيا جاريا. </a:t>
            </a:r>
          </a:p>
        </p:txBody>
      </p:sp>
    </p:spTree>
    <p:extLst>
      <p:ext uri="{BB962C8B-B14F-4D97-AF65-F5344CB8AC3E}">
        <p14:creationId xmlns:p14="http://schemas.microsoft.com/office/powerpoint/2010/main" val="1365162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18B463BD-E634-F945-B4A3-4C49ABD4C1D8}"/>
              </a:ext>
            </a:extLst>
          </p:cNvPr>
          <p:cNvSpPr>
            <a:spLocks noGrp="1"/>
          </p:cNvSpPr>
          <p:nvPr>
            <p:ph idx="1"/>
          </p:nvPr>
        </p:nvSpPr>
        <p:spPr>
          <a:xfrm>
            <a:off x="2589212" y="556656"/>
            <a:ext cx="8717087" cy="5354566"/>
          </a:xfrm>
        </p:spPr>
        <p:txBody>
          <a:bodyPr>
            <a:normAutofit fontScale="92500" lnSpcReduction="10000"/>
          </a:bodyPr>
          <a:lstStyle/>
          <a:p>
            <a:r>
              <a:rPr lang="ar-IQ" sz="3600"/>
              <a:t>التكوينات الخازنة المطلقة </a:t>
            </a:r>
          </a:p>
          <a:p>
            <a:r>
              <a:rPr lang="ar-IQ" sz="3600"/>
              <a:t>وهي الحشارج التي يكون الضغط في كل نقطة من نقاط السطح العلوي للمياه فيها مساويا للضغط الجوي ويسمى ذلك السطح ال water table وكحالة خاصةمن الحشارج المطلقة ما يسمى بالتكوينات الخازنة الجاشمة ويحصل ذلك عندما ينفصل جزء من المياه الجوفية بطبقة غير نفاذة محدودة المساحة عن المياه الجوفية الرئيسية ويقع التكوين الجاثم فوق سطح المياه الحر الرئيسي للمياه الجوفية وتعلوه منطقة التهوية. </a:t>
            </a:r>
          </a:p>
        </p:txBody>
      </p:sp>
    </p:spTree>
    <p:extLst>
      <p:ext uri="{BB962C8B-B14F-4D97-AF65-F5344CB8AC3E}">
        <p14:creationId xmlns:p14="http://schemas.microsoft.com/office/powerpoint/2010/main" val="2671893671"/>
      </p:ext>
    </p:extLst>
  </p:cSld>
  <p:clrMapOvr>
    <a:masterClrMapping/>
  </p:clrMapOvr>
</p:sld>
</file>

<file path=ppt/theme/theme1.xml><?xml version="1.0" encoding="utf-8"?>
<a:theme xmlns:a="http://schemas.openxmlformats.org/drawingml/2006/main" name="ربطة">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9</Slides>
  <Notes>0</Notes>
  <HiddenSlides>0</HiddenSlide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amasmaa976@gmail.com</dc:creator>
  <cp:lastModifiedBy>amasmaa976@gmail.com</cp:lastModifiedBy>
  <cp:revision>2</cp:revision>
  <dcterms:created xsi:type="dcterms:W3CDTF">2021-04-11T18:51:55Z</dcterms:created>
  <dcterms:modified xsi:type="dcterms:W3CDTF">2021-04-11T20:05:57Z</dcterms:modified>
</cp:coreProperties>
</file>