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59" r:id="rId6"/>
    <p:sldId id="261" r:id="rId7"/>
    <p:sldId id="263" r:id="rId8"/>
    <p:sldId id="262"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DFCFBE6-D8F5-4B17-A169-B55179A2194B}" type="datetimeFigureOut">
              <a:rPr lang="ar-IQ" smtClean="0"/>
              <a:t>18/07/1442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4169558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DFCFBE6-D8F5-4B17-A169-B55179A2194B}" type="datetimeFigureOut">
              <a:rPr lang="ar-IQ" smtClean="0"/>
              <a:t>18/07/1442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262637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DFCFBE6-D8F5-4B17-A169-B55179A2194B}" type="datetimeFigureOut">
              <a:rPr lang="ar-IQ" smtClean="0"/>
              <a:t>18/07/1442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2422716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DFCFBE6-D8F5-4B17-A169-B55179A2194B}" type="datetimeFigureOut">
              <a:rPr lang="ar-IQ" smtClean="0"/>
              <a:t>18/07/1442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229927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DFCFBE6-D8F5-4B17-A169-B55179A2194B}" type="datetimeFigureOut">
              <a:rPr lang="ar-IQ" smtClean="0"/>
              <a:t>18/07/1442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2400404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DFCFBE6-D8F5-4B17-A169-B55179A2194B}" type="datetimeFigureOut">
              <a:rPr lang="ar-IQ" smtClean="0"/>
              <a:t>18/07/1442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1689767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DFCFBE6-D8F5-4B17-A169-B55179A2194B}" type="datetimeFigureOut">
              <a:rPr lang="ar-IQ" smtClean="0"/>
              <a:t>18/07/1442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4000767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DFCFBE6-D8F5-4B17-A169-B55179A2194B}" type="datetimeFigureOut">
              <a:rPr lang="ar-IQ" smtClean="0"/>
              <a:t>18/07/1442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434155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DFCFBE6-D8F5-4B17-A169-B55179A2194B}" type="datetimeFigureOut">
              <a:rPr lang="ar-IQ" smtClean="0"/>
              <a:t>18/07/1442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1606839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DFCFBE6-D8F5-4B17-A169-B55179A2194B}" type="datetimeFigureOut">
              <a:rPr lang="ar-IQ" smtClean="0"/>
              <a:t>18/07/1442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101109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DFCFBE6-D8F5-4B17-A169-B55179A2194B}" type="datetimeFigureOut">
              <a:rPr lang="ar-IQ" smtClean="0"/>
              <a:t>18/07/1442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4212136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DFCFBE6-D8F5-4B17-A169-B55179A2194B}" type="datetimeFigureOut">
              <a:rPr lang="ar-IQ" smtClean="0"/>
              <a:t>18/07/1442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DE26FBC-FE1E-46AA-BE6B-A6C62B37B6CB}" type="slidenum">
              <a:rPr lang="ar-IQ" smtClean="0"/>
              <a:t>‹#›</a:t>
            </a:fld>
            <a:endParaRPr lang="ar-IQ"/>
          </a:p>
        </p:txBody>
      </p:sp>
    </p:spTree>
    <p:extLst>
      <p:ext uri="{BB962C8B-B14F-4D97-AF65-F5344CB8AC3E}">
        <p14:creationId xmlns:p14="http://schemas.microsoft.com/office/powerpoint/2010/main" val="1416099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جامعة ديالى </a:t>
            </a:r>
            <a:br>
              <a:rPr lang="ar-IQ" dirty="0" smtClean="0"/>
            </a:br>
            <a:r>
              <a:rPr lang="ar-IQ" dirty="0" smtClean="0"/>
              <a:t>كلية التربية للعلوم الانسانية </a:t>
            </a:r>
            <a:br>
              <a:rPr lang="ar-IQ" dirty="0" smtClean="0"/>
            </a:br>
            <a:r>
              <a:rPr lang="ar-IQ" dirty="0" smtClean="0"/>
              <a:t>قسم الجغرافية</a:t>
            </a:r>
            <a:endParaRPr lang="ar-IQ" dirty="0"/>
          </a:p>
        </p:txBody>
      </p:sp>
      <p:sp>
        <p:nvSpPr>
          <p:cNvPr id="3" name="عنوان فرعي 2"/>
          <p:cNvSpPr>
            <a:spLocks noGrp="1"/>
          </p:cNvSpPr>
          <p:nvPr>
            <p:ph type="subTitle" idx="1"/>
          </p:nvPr>
        </p:nvSpPr>
        <p:spPr/>
        <p:txBody>
          <a:bodyPr>
            <a:normAutofit fontScale="85000" lnSpcReduction="20000"/>
          </a:bodyPr>
          <a:lstStyle/>
          <a:p>
            <a:r>
              <a:rPr lang="ar-IQ" dirty="0" smtClean="0"/>
              <a:t>محاضرات الهيدرولوجي</a:t>
            </a:r>
          </a:p>
          <a:p>
            <a:r>
              <a:rPr lang="ar-IQ" dirty="0" smtClean="0"/>
              <a:t>المرحلة الثانية للدراسة الصباحية والمسائية </a:t>
            </a:r>
          </a:p>
          <a:p>
            <a:r>
              <a:rPr lang="ar-IQ" dirty="0" err="1" smtClean="0"/>
              <a:t>م.م</a:t>
            </a:r>
            <a:r>
              <a:rPr lang="ar-IQ" dirty="0" smtClean="0"/>
              <a:t>. سهاد شلاش خلف</a:t>
            </a:r>
          </a:p>
          <a:p>
            <a:r>
              <a:rPr lang="ar-IQ" dirty="0" smtClean="0"/>
              <a:t>د. اسماء عبد الامير</a:t>
            </a:r>
            <a:endParaRPr lang="ar-IQ" dirty="0"/>
          </a:p>
        </p:txBody>
      </p:sp>
    </p:spTree>
    <p:extLst>
      <p:ext uri="{BB962C8B-B14F-4D97-AF65-F5344CB8AC3E}">
        <p14:creationId xmlns:p14="http://schemas.microsoft.com/office/powerpoint/2010/main" val="37165111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خصائص ومحتويات المياه المعدنية</a:t>
            </a:r>
            <a:endParaRPr lang="ar-IQ" dirty="0"/>
          </a:p>
        </p:txBody>
      </p:sp>
      <p:sp>
        <p:nvSpPr>
          <p:cNvPr id="3" name="عنصر نائب للمحتوى 2"/>
          <p:cNvSpPr>
            <a:spLocks noGrp="1"/>
          </p:cNvSpPr>
          <p:nvPr>
            <p:ph idx="1"/>
          </p:nvPr>
        </p:nvSpPr>
        <p:spPr/>
        <p:txBody>
          <a:bodyPr>
            <a:normAutofit/>
          </a:bodyPr>
          <a:lstStyle/>
          <a:p>
            <a:pPr marL="0" indent="0" rtl="0">
              <a:buNone/>
            </a:pPr>
            <a:r>
              <a:rPr lang="ar-IQ" sz="2400" dirty="0" err="1" smtClean="0"/>
              <a:t>اولا:التكوين</a:t>
            </a:r>
            <a:r>
              <a:rPr lang="ar-IQ" sz="2400" dirty="0" smtClean="0"/>
              <a:t> الكيمياوي للماء : يتكون الماء وزنيا من اتحاد الهيدروجين بنسبة 11.19%مع الاوكسجين بنسبة 88.81%وذلك باتحاد </a:t>
            </a:r>
            <a:r>
              <a:rPr lang="ar-IQ" sz="2400" dirty="0" err="1" smtClean="0"/>
              <a:t>جزىء</a:t>
            </a:r>
            <a:r>
              <a:rPr lang="ar-IQ" sz="2400" dirty="0" smtClean="0"/>
              <a:t> من الاوكسجين مع جزيئين من الهيدروجين عن طريق امرار شرارة كهربائية </a:t>
            </a:r>
            <a:r>
              <a:rPr lang="ar-IQ" sz="2400" dirty="0" err="1" smtClean="0"/>
              <a:t>ثابتة.يظهر</a:t>
            </a:r>
            <a:r>
              <a:rPr lang="ar-IQ" sz="2400" dirty="0" smtClean="0"/>
              <a:t> الماء </a:t>
            </a:r>
            <a:r>
              <a:rPr lang="ar-IQ" sz="2400" dirty="0" err="1" smtClean="0"/>
              <a:t>بابسط</a:t>
            </a:r>
            <a:r>
              <a:rPr lang="ar-IQ" sz="2400" dirty="0" smtClean="0"/>
              <a:t> اشكاله في الجو نتيجة التبخر الا انه قد يوجد بحالة سائلة من اختلاط الجزيئات مع بعضها بشكل ثنائي او ثلاثي ويتكون الماء في حالته الصلبة من الوزن الثلاثي  لذا يزداد حجمه بالتجمد  وتتغير درجة العلاقة بين كميات الجزيئات الاولية وكمية الجزيئات المعقدة عند ارتفاع درجة حرارة الماء بالمقارنة مع درجة ارتباطها وكميتها في المياه الاعتيادية .</a:t>
            </a:r>
          </a:p>
          <a:p>
            <a:pPr marL="0" indent="0" rtl="0">
              <a:buNone/>
            </a:pPr>
            <a:r>
              <a:rPr lang="ar-IQ" sz="2400" dirty="0" smtClean="0"/>
              <a:t>ان كل اصرة تساهمية بين ذرة الاوكسجين وذرة الهيدروجين هي اصرة منفردة تشمل على الكتروني </a:t>
            </a:r>
            <a:r>
              <a:rPr lang="ar-IQ" sz="2400" dirty="0" err="1" smtClean="0"/>
              <a:t>التساهم</a:t>
            </a:r>
            <a:r>
              <a:rPr lang="ar-IQ" sz="2400" dirty="0" smtClean="0"/>
              <a:t> .</a:t>
            </a:r>
            <a:endParaRPr lang="en-US" sz="2400" dirty="0"/>
          </a:p>
        </p:txBody>
      </p:sp>
    </p:spTree>
    <p:extLst>
      <p:ext uri="{BB962C8B-B14F-4D97-AF65-F5344CB8AC3E}">
        <p14:creationId xmlns:p14="http://schemas.microsoft.com/office/powerpoint/2010/main" val="3176377648"/>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الخواص الكيمياوية للماء</a:t>
            </a:r>
            <a:endParaRPr lang="ar-IQ" dirty="0"/>
          </a:p>
        </p:txBody>
      </p:sp>
      <p:sp>
        <p:nvSpPr>
          <p:cNvPr id="3" name="عنصر نائب للمحتوى 2"/>
          <p:cNvSpPr>
            <a:spLocks noGrp="1"/>
          </p:cNvSpPr>
          <p:nvPr>
            <p:ph idx="1"/>
          </p:nvPr>
        </p:nvSpPr>
        <p:spPr/>
        <p:txBody>
          <a:bodyPr>
            <a:normAutofit/>
          </a:bodyPr>
          <a:lstStyle/>
          <a:p>
            <a:r>
              <a:rPr lang="ar-IQ" sz="2200" dirty="0" err="1" smtClean="0"/>
              <a:t>لايتحلل</a:t>
            </a:r>
            <a:r>
              <a:rPr lang="ar-IQ" sz="2200" dirty="0" smtClean="0"/>
              <a:t> الماء </a:t>
            </a:r>
            <a:r>
              <a:rPr lang="ar-IQ" sz="2200" dirty="0" err="1" smtClean="0"/>
              <a:t>الابدرجات</a:t>
            </a:r>
            <a:r>
              <a:rPr lang="ar-IQ" sz="2200" dirty="0" smtClean="0"/>
              <a:t> حرارية عالية جدا ففي درجة 2500مئوية يتحلل 9%من الماء الى عنصريه واذا انخفضت درجة الحرارة اتحد العنصران ثانية لتكوين الماء ويتفاعل الماء مع معظم الفلزات الواقعة فوق الهيدروجين في جدول الاحلال ويتميز الماء ايضا باتحاده مع بعض اكاسيد الفلزات اتحادا مباشرا مكونا هيدروكسيدات تلك الفلزات.</a:t>
            </a:r>
          </a:p>
          <a:p>
            <a:r>
              <a:rPr lang="ar-IQ" sz="2200" dirty="0" smtClean="0"/>
              <a:t>ويتحد الماء مع </a:t>
            </a:r>
            <a:r>
              <a:rPr lang="ar-IQ" sz="2200" dirty="0" err="1" smtClean="0"/>
              <a:t>اكاسيدالفلزات</a:t>
            </a:r>
            <a:r>
              <a:rPr lang="ar-IQ" sz="2200" dirty="0" smtClean="0"/>
              <a:t> اتحادا مباشرا مكونا الاحماض وتتفاعل بعض </a:t>
            </a:r>
            <a:r>
              <a:rPr lang="ar-IQ" sz="2200" dirty="0" err="1" smtClean="0"/>
              <a:t>بعض</a:t>
            </a:r>
            <a:r>
              <a:rPr lang="ar-IQ" sz="2200" dirty="0" smtClean="0"/>
              <a:t> الفلزات مع الماء تحت ظروف خاصة فالكاربون الساخن جدا يحلل الماء مكونا </a:t>
            </a:r>
            <a:r>
              <a:rPr lang="ar-IQ" sz="2200" dirty="0" err="1" smtClean="0"/>
              <a:t>مايسمى</a:t>
            </a:r>
            <a:r>
              <a:rPr lang="ar-IQ" sz="2200" dirty="0" smtClean="0"/>
              <a:t> بغاز الماء اما الكلور فيحرر الاوكسجين الطري من الماء بوجود اشعة الشمس  ويستفاد من هذا التفاعل في تعقيم المياه بالكلور.</a:t>
            </a:r>
          </a:p>
          <a:p>
            <a:r>
              <a:rPr lang="ar-IQ" sz="2200" dirty="0" smtClean="0"/>
              <a:t>ويتد الماء اتحادا مباشرا مع مواد مختلفة مكونا مركبات ويدعى هذا الماء بماء التبلور لان المركبات متبلورة واذا فقد الملح فهذا الماء يدعى المركبات الناتج </a:t>
            </a:r>
            <a:r>
              <a:rPr lang="ar-IQ" sz="2200" dirty="0" err="1" smtClean="0"/>
              <a:t>لامائيا</a:t>
            </a:r>
            <a:r>
              <a:rPr lang="ar-IQ" sz="2200" dirty="0" smtClean="0"/>
              <a:t>..</a:t>
            </a:r>
          </a:p>
          <a:p>
            <a:endParaRPr lang="ar-IQ" sz="2200" dirty="0"/>
          </a:p>
        </p:txBody>
      </p:sp>
    </p:spTree>
    <p:extLst>
      <p:ext uri="{BB962C8B-B14F-4D97-AF65-F5344CB8AC3E}">
        <p14:creationId xmlns:p14="http://schemas.microsoft.com/office/powerpoint/2010/main" val="2144153793"/>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قابلية الماء على الاذابة</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sz="2400" dirty="0" smtClean="0"/>
              <a:t>ان جزيئة الماء مستقطبة اي يكون احد طرفها ذات شحنة موجبة ويحمل الطرف الاخر شحنة سالبة ,فاذا وجد ايون موجب في المياه فان عدد من جزيئات الماء تنتظم حول الايون بترتيب خاص بحيث تكون النهايات السالبة لجزيئات الماء متجهة ومنجذبة بقوة كهربائية نحو الايون الموجب وبنفس الطريقة اذا وجد ايون سالب في الماء فان النهايات الموجبة لجزيئات الماء </a:t>
            </a:r>
            <a:r>
              <a:rPr lang="ar-IQ" sz="2400" dirty="0" err="1" smtClean="0"/>
              <a:t>الستقطبة</a:t>
            </a:r>
            <a:r>
              <a:rPr lang="ar-IQ" sz="2400" dirty="0" smtClean="0"/>
              <a:t> تنجذب نحو الايون السالب فاذا اضيف مقدار قليل من الملح مثلا الى كمية كافية من الماء فان الملح سرعان </a:t>
            </a:r>
            <a:r>
              <a:rPr lang="ar-IQ" sz="2400" dirty="0" err="1" smtClean="0"/>
              <a:t>مايختص</a:t>
            </a:r>
            <a:r>
              <a:rPr lang="ar-IQ" sz="2400" dirty="0" smtClean="0"/>
              <a:t> بين جزيئات الماء وتسمى هذه الظاهرة بالذوبان حيث يتضمن الذوبان عمليتين الاولى فصل ايونات الصوديوم والكلوريد من الهيكل البلوري لملح الطعام ومن ثم بعثرة هذه الايونات بين جزيئات الماء وتحتاج هذه العملية الى كمية من الطاقة الحرارية والثانية احاطة كل ايون من جزيئات الماء وهذه العملية مصحوبة بانبعاث طاقة حرارية .</a:t>
            </a:r>
          </a:p>
          <a:p>
            <a:r>
              <a:rPr lang="ar-IQ" sz="2400" dirty="0" smtClean="0"/>
              <a:t>وهذه الطاقة هي التي تسد عادة حاجة الطاقة اللازمة في الحالة الاولى .فاذا كانت هذه الطاقة المنبثقة في الحالة الثانية تكفي او تزيد على الطاقة الضرورية للحالة الاولى فيذوب الملح في الماء بسهولة اما اذا كانت الطاقة الحالة الثانية اقل </a:t>
            </a:r>
            <a:r>
              <a:rPr lang="ar-IQ" sz="2400" dirty="0" err="1" smtClean="0"/>
              <a:t>ماتحتاج</a:t>
            </a:r>
            <a:r>
              <a:rPr lang="ar-IQ" sz="2400" dirty="0" smtClean="0"/>
              <a:t> لها الحالة الاولى فان الذوبان </a:t>
            </a:r>
            <a:r>
              <a:rPr lang="ar-IQ" sz="2400" dirty="0" err="1" smtClean="0"/>
              <a:t>لايتم</a:t>
            </a:r>
            <a:r>
              <a:rPr lang="ar-IQ" sz="2400" dirty="0" smtClean="0"/>
              <a:t> الا بالتسخين. وليس هناك شرط ان تكون بلورات المادة الصلبة ايونية فهناك بلورات تشمل على جزيئات منفصلة وهناك جزيئات على شكل سلاسل </a:t>
            </a:r>
            <a:r>
              <a:rPr lang="ar-IQ" sz="2400" dirty="0" err="1" smtClean="0"/>
              <a:t>اوطبقات</a:t>
            </a:r>
            <a:r>
              <a:rPr lang="ar-IQ" sz="2400" dirty="0" smtClean="0"/>
              <a:t> وتكون الاواصر بين هذه السلاسل او الطبقات اواصر تساهمية .</a:t>
            </a:r>
            <a:endParaRPr lang="en-US" sz="2400" dirty="0"/>
          </a:p>
        </p:txBody>
      </p:sp>
    </p:spTree>
    <p:extLst>
      <p:ext uri="{BB962C8B-B14F-4D97-AF65-F5344CB8AC3E}">
        <p14:creationId xmlns:p14="http://schemas.microsoft.com/office/powerpoint/2010/main" val="4003586718"/>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a:bodyPr>
          <a:lstStyle/>
          <a:p>
            <a:pPr rtl="0"/>
            <a:r>
              <a:rPr lang="ar-IQ" dirty="0" smtClean="0"/>
              <a:t>ان عملية الذوبان في معظم الحالات تتضمن كسر الاواصر بين جزيئات السلاسل او الطبقات وتتطلب عملية الذوبان في هذه الاحوال ان تكون الطاقة اللازمة لكسر الاواصر وبعثرة الدقائق الناتجة بين جزيئات الماء اقل او مساوية للطاقة المتحررة نتيجة احاطة الدقائق بجزيئات الماء.</a:t>
            </a:r>
          </a:p>
          <a:p>
            <a:pPr rtl="0"/>
            <a:r>
              <a:rPr lang="ar-IQ" dirty="0" smtClean="0"/>
              <a:t>لا يظهر الماء الاعتيادي في جميع حالاته خاليا بالمرة من المواد الكيمياوية الذائبة او العالقة التي توجد بعدة حالات وفق كميتها المذابة. </a:t>
            </a:r>
            <a:endParaRPr lang="ar-IQ" dirty="0"/>
          </a:p>
        </p:txBody>
      </p:sp>
    </p:spTree>
    <p:extLst>
      <p:ext uri="{BB962C8B-B14F-4D97-AF65-F5344CB8AC3E}">
        <p14:creationId xmlns:p14="http://schemas.microsoft.com/office/powerpoint/2010/main" val="275382440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a:bodyPr>
          <a:lstStyle/>
          <a:p>
            <a:pPr rtl="0"/>
            <a:r>
              <a:rPr lang="ar-IQ" sz="2400" dirty="0" smtClean="0"/>
              <a:t>1- الذوائب الحقيقية : وهي مواد ذائبة توجد في اقصى درجة انتشارها في </a:t>
            </a:r>
            <a:r>
              <a:rPr lang="ar-IQ" sz="2400" dirty="0" err="1" smtClean="0"/>
              <a:t>الماءولذا</a:t>
            </a:r>
            <a:r>
              <a:rPr lang="ar-IQ" sz="2400" dirty="0" smtClean="0"/>
              <a:t> تسمى احيانا </a:t>
            </a:r>
            <a:r>
              <a:rPr lang="ar-IQ" sz="2400" dirty="0" err="1" smtClean="0"/>
              <a:t>بالايونات</a:t>
            </a:r>
            <a:r>
              <a:rPr lang="ar-IQ" sz="2400" dirty="0" smtClean="0"/>
              <a:t> الجزيئية .</a:t>
            </a:r>
            <a:r>
              <a:rPr lang="ar-IQ" sz="2400" dirty="0" err="1" smtClean="0"/>
              <a:t>ولايزيد</a:t>
            </a:r>
            <a:r>
              <a:rPr lang="ar-IQ" sz="2400" dirty="0" smtClean="0"/>
              <a:t> قطر هذه الايونات على10</a:t>
            </a:r>
            <a:r>
              <a:rPr lang="ar-IQ" sz="1600" dirty="0" smtClean="0"/>
              <a:t>-7</a:t>
            </a:r>
            <a:r>
              <a:rPr lang="ar-IQ" sz="2400" dirty="0" smtClean="0"/>
              <a:t>من الملمتر.</a:t>
            </a:r>
          </a:p>
          <a:p>
            <a:pPr rtl="0"/>
            <a:r>
              <a:rPr lang="ar-IQ" sz="2400" dirty="0" smtClean="0"/>
              <a:t>2- الذوائب الفورية : وهي </a:t>
            </a:r>
            <a:r>
              <a:rPr lang="ar-IQ" sz="2400" dirty="0" err="1" smtClean="0"/>
              <a:t>لاتدخل</a:t>
            </a:r>
            <a:r>
              <a:rPr lang="ar-IQ" sz="2400" dirty="0" smtClean="0"/>
              <a:t> في التركيب الجزئي للماء وانما تشكل </a:t>
            </a:r>
            <a:r>
              <a:rPr lang="ar-IQ" sz="2400" dirty="0" err="1" smtClean="0"/>
              <a:t>لهاايونات</a:t>
            </a:r>
            <a:r>
              <a:rPr lang="ar-IQ" sz="2400" dirty="0" smtClean="0"/>
              <a:t> او جزيئات منفصلة لذا توجد بنسب تتفاوت بين 10-1 الى10- </a:t>
            </a:r>
            <a:r>
              <a:rPr lang="en-US" sz="2400" dirty="0" smtClean="0"/>
              <a:t> </a:t>
            </a:r>
            <a:r>
              <a:rPr lang="ar-IQ" sz="2400" dirty="0" smtClean="0"/>
              <a:t>في  </a:t>
            </a:r>
            <a:r>
              <a:rPr lang="en-US" sz="2400" dirty="0" smtClean="0"/>
              <a:t>  </a:t>
            </a:r>
            <a:r>
              <a:rPr lang="ar-IQ" sz="2400" dirty="0" smtClean="0"/>
              <a:t> </a:t>
            </a:r>
            <a:r>
              <a:rPr lang="en-US" sz="2400" dirty="0" smtClean="0"/>
              <a:t>.</a:t>
            </a:r>
            <a:r>
              <a:rPr lang="ar-IQ" sz="2400" dirty="0" smtClean="0"/>
              <a:t>على الغالب</a:t>
            </a:r>
            <a:r>
              <a:rPr lang="en-US" sz="2400" dirty="0" smtClean="0"/>
              <a:t> </a:t>
            </a:r>
            <a:r>
              <a:rPr lang="ar-IQ" sz="2400" dirty="0" smtClean="0"/>
              <a:t> وتظهر الذوائب </a:t>
            </a:r>
            <a:r>
              <a:rPr lang="ar-IQ" sz="2400" dirty="0" err="1" smtClean="0"/>
              <a:t>الفروائية</a:t>
            </a:r>
            <a:r>
              <a:rPr lang="ar-IQ" sz="2400" dirty="0" smtClean="0"/>
              <a:t> في المياه الاعتيادية</a:t>
            </a:r>
          </a:p>
        </p:txBody>
      </p:sp>
    </p:spTree>
    <p:extLst>
      <p:ext uri="{BB962C8B-B14F-4D97-AF65-F5344CB8AC3E}">
        <p14:creationId xmlns:p14="http://schemas.microsoft.com/office/powerpoint/2010/main" val="48804578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fontScale="85000" lnSpcReduction="20000"/>
          </a:bodyPr>
          <a:lstStyle/>
          <a:p>
            <a:pPr marL="0" indent="0" rtl="0">
              <a:buNone/>
            </a:pPr>
            <a:r>
              <a:rPr lang="ar-IQ" dirty="0" smtClean="0"/>
              <a:t>3- ويظهر النوع الثالث على شكل رواسب يزيد قطرها على 1.-5من المليمتر حيث ترى هذه الرواسب بالعين المجردة ولذا يتصف الماء الذي يحتوي هذه الرواسب </a:t>
            </a:r>
            <a:r>
              <a:rPr lang="ar-IQ" dirty="0" err="1" smtClean="0"/>
              <a:t>بالعكورة</a:t>
            </a:r>
            <a:r>
              <a:rPr lang="ar-IQ" dirty="0" smtClean="0"/>
              <a:t> تتكون هذه الرواسب عادة من ذرات ودقائق عضوية ولا عضوية وتتكون الرواسب غير العضوية من الفتات الصخري المجروف وفتات الصخور والتربة على جانبي الانهار وسواحل </a:t>
            </a:r>
            <a:r>
              <a:rPr lang="ar-IQ" dirty="0" err="1" smtClean="0"/>
              <a:t>البحروالمحيطات</a:t>
            </a:r>
            <a:r>
              <a:rPr lang="ar-IQ" dirty="0" smtClean="0"/>
              <a:t> اضافة الى ما يضيفه الهواء من رماد اما البقايا العضوية فتدخل </a:t>
            </a:r>
            <a:r>
              <a:rPr lang="ar-IQ" dirty="0" err="1" smtClean="0"/>
              <a:t>المء</a:t>
            </a:r>
            <a:r>
              <a:rPr lang="ar-IQ" dirty="0" smtClean="0"/>
              <a:t> عن طريق بقايا الكائنات الحية من نباتات وحيوانات تنتقل الى المسطحات المائية او تموت فيه لذا تعتبر المياه من الناحية الطبيعية اكثر تعقيدا في </a:t>
            </a:r>
            <a:r>
              <a:rPr lang="ar-IQ" dirty="0" err="1" smtClean="0"/>
              <a:t>تركيبهاكيمياويا</a:t>
            </a:r>
            <a:r>
              <a:rPr lang="ar-IQ" dirty="0" smtClean="0"/>
              <a:t> نظرا لاحتوائها في الحالة الاخيرة على شوائب عالقة متنوعة اضافة الى </a:t>
            </a:r>
            <a:r>
              <a:rPr lang="ar-IQ" dirty="0" err="1" smtClean="0"/>
              <a:t>مايحتويه</a:t>
            </a:r>
            <a:r>
              <a:rPr lang="ar-IQ" dirty="0" smtClean="0"/>
              <a:t> الغلاف الغازي الملامس للمسطحات المائية واليابس على نسب محدودة من بخار الماء الذي </a:t>
            </a:r>
            <a:r>
              <a:rPr lang="ar-IQ" dirty="0" err="1" smtClean="0"/>
              <a:t>يعةد</a:t>
            </a:r>
            <a:r>
              <a:rPr lang="ar-IQ" dirty="0" smtClean="0"/>
              <a:t> </a:t>
            </a:r>
            <a:r>
              <a:rPr lang="ar-IQ" dirty="0" err="1" smtClean="0"/>
              <a:t>بعدتكثفة</a:t>
            </a:r>
            <a:r>
              <a:rPr lang="ar-IQ" dirty="0" smtClean="0"/>
              <a:t> الى سطح الارض الا ان هذه المياه تحتوي على ايونات وغازات </a:t>
            </a:r>
            <a:r>
              <a:rPr lang="ar-IQ" dirty="0" err="1" smtClean="0"/>
              <a:t>مختلفةحتى</a:t>
            </a:r>
            <a:r>
              <a:rPr lang="ar-IQ" dirty="0" smtClean="0"/>
              <a:t> ولو كانت بنسب واطئة.  </a:t>
            </a:r>
            <a:endParaRPr lang="ar-IQ" dirty="0"/>
          </a:p>
        </p:txBody>
      </p:sp>
    </p:spTree>
    <p:extLst>
      <p:ext uri="{BB962C8B-B14F-4D97-AF65-F5344CB8AC3E}">
        <p14:creationId xmlns:p14="http://schemas.microsoft.com/office/powerpoint/2010/main" val="2734370404"/>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a:bodyPr>
          <a:lstStyle/>
          <a:p>
            <a:pPr marL="0" indent="0">
              <a:buNone/>
            </a:pPr>
            <a:r>
              <a:rPr lang="ar-IQ" sz="2200" dirty="0" smtClean="0"/>
              <a:t>وعلى هذا تختلف الخواص الكيمياوية للمياه البحار والمحيطات عنها في مياه الانهار والبحيرات وكذلك المياه الجوفية وحتى مياه الغلاف </a:t>
            </a:r>
            <a:r>
              <a:rPr lang="ar-IQ" sz="2200" dirty="0" err="1" smtClean="0"/>
              <a:t>الغازيفدرجة</a:t>
            </a:r>
            <a:r>
              <a:rPr lang="ar-IQ" sz="2200" dirty="0" smtClean="0"/>
              <a:t> تركز العناصر الذائبة في المياه يسمى بالملوحة ويقاس بالغرامات او الفرامات في اللتر وتستخدم الالفية لكمية الاملاح الذائبة في الكيلو غرام فمثلا ان متوسط درجة تركز العناصر الكيمياوية في مياه البحار والمحيطات تعادل كما اسلفنا 35 </a:t>
            </a:r>
            <a:r>
              <a:rPr lang="ar-IQ" sz="2200" dirty="0" err="1" smtClean="0"/>
              <a:t>بالالف</a:t>
            </a:r>
            <a:r>
              <a:rPr lang="ar-IQ" sz="2200" dirty="0" smtClean="0"/>
              <a:t> .</a:t>
            </a:r>
          </a:p>
          <a:p>
            <a:pPr marL="0" indent="0">
              <a:buNone/>
            </a:pPr>
            <a:r>
              <a:rPr lang="ar-IQ" sz="2200" dirty="0" smtClean="0"/>
              <a:t>وعلى هذا يمكن تصنيف الناصر الذائبة والمنظورة في لماء الى خمسة مجموعات :</a:t>
            </a:r>
          </a:p>
          <a:p>
            <a:pPr marL="0" indent="0">
              <a:buNone/>
            </a:pPr>
            <a:r>
              <a:rPr lang="ar-IQ" sz="2200" dirty="0" smtClean="0"/>
              <a:t>1-الغازات الذائبة .</a:t>
            </a:r>
          </a:p>
          <a:p>
            <a:pPr marL="0" indent="0">
              <a:buNone/>
            </a:pPr>
            <a:r>
              <a:rPr lang="ar-IQ" sz="2200" dirty="0" smtClean="0"/>
              <a:t>2- الايونات الرئيسية .</a:t>
            </a:r>
          </a:p>
          <a:p>
            <a:pPr marL="0" indent="0">
              <a:buNone/>
            </a:pPr>
            <a:r>
              <a:rPr lang="ar-IQ" sz="2200" dirty="0" smtClean="0"/>
              <a:t>3-الرواسب المتكونة نتيجة الانشطار العضوي .</a:t>
            </a:r>
          </a:p>
          <a:p>
            <a:pPr marL="0" indent="0">
              <a:buNone/>
            </a:pPr>
            <a:r>
              <a:rPr lang="ar-IQ" sz="2200" dirty="0" smtClean="0"/>
              <a:t>4- العناصر المجهرية .</a:t>
            </a:r>
          </a:p>
          <a:p>
            <a:pPr marL="0" indent="0">
              <a:buNone/>
            </a:pPr>
            <a:r>
              <a:rPr lang="ar-IQ" sz="2200" smtClean="0"/>
              <a:t>5- الرواسب العضوية </a:t>
            </a:r>
          </a:p>
          <a:p>
            <a:pPr marL="0" indent="0">
              <a:buNone/>
            </a:pPr>
            <a:endParaRPr lang="ar-IQ" sz="2200" dirty="0"/>
          </a:p>
        </p:txBody>
      </p:sp>
    </p:spTree>
    <p:extLst>
      <p:ext uri="{BB962C8B-B14F-4D97-AF65-F5344CB8AC3E}">
        <p14:creationId xmlns:p14="http://schemas.microsoft.com/office/powerpoint/2010/main" val="40088186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819</Words>
  <Application>Microsoft Office PowerPoint</Application>
  <PresentationFormat>عرض على الشاشة (3:4)‏</PresentationFormat>
  <Paragraphs>27</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جامعة ديالى  كلية التربية للعلوم الانسانية  قسم الجغرافية</vt:lpstr>
      <vt:lpstr>خصائص ومحتويات المياه المعدنية</vt:lpstr>
      <vt:lpstr>الخواص الكيمياوية للماء</vt:lpstr>
      <vt:lpstr>قابلية الماء على الاذابة</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DR.Ahmed Saker 2o1O</cp:lastModifiedBy>
  <cp:revision>25</cp:revision>
  <dcterms:created xsi:type="dcterms:W3CDTF">2020-03-31T07:50:55Z</dcterms:created>
  <dcterms:modified xsi:type="dcterms:W3CDTF">2021-03-01T18:11:54Z</dcterms:modified>
</cp:coreProperties>
</file>