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59" r:id="rId6"/>
    <p:sldId id="261" r:id="rId7"/>
    <p:sldId id="263" r:id="rId8"/>
    <p:sldId id="262"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DFCFBE6-D8F5-4B17-A169-B55179A2194B}" type="datetimeFigureOut">
              <a:rPr lang="ar-IQ" smtClean="0"/>
              <a:t>12/07/1442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4169558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DFCFBE6-D8F5-4B17-A169-B55179A2194B}" type="datetimeFigureOut">
              <a:rPr lang="ar-IQ" smtClean="0"/>
              <a:t>12/07/1442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262637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DFCFBE6-D8F5-4B17-A169-B55179A2194B}" type="datetimeFigureOut">
              <a:rPr lang="ar-IQ" smtClean="0"/>
              <a:t>12/07/1442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2422716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DFCFBE6-D8F5-4B17-A169-B55179A2194B}" type="datetimeFigureOut">
              <a:rPr lang="ar-IQ" smtClean="0"/>
              <a:t>12/07/1442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229927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DFCFBE6-D8F5-4B17-A169-B55179A2194B}" type="datetimeFigureOut">
              <a:rPr lang="ar-IQ" smtClean="0"/>
              <a:t>12/07/1442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2400404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DFCFBE6-D8F5-4B17-A169-B55179A2194B}" type="datetimeFigureOut">
              <a:rPr lang="ar-IQ" smtClean="0"/>
              <a:t>12/07/1442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1689767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DFCFBE6-D8F5-4B17-A169-B55179A2194B}" type="datetimeFigureOut">
              <a:rPr lang="ar-IQ" smtClean="0"/>
              <a:t>12/07/1442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400076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DFCFBE6-D8F5-4B17-A169-B55179A2194B}" type="datetimeFigureOut">
              <a:rPr lang="ar-IQ" smtClean="0"/>
              <a:t>12/07/1442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434155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DFCFBE6-D8F5-4B17-A169-B55179A2194B}" type="datetimeFigureOut">
              <a:rPr lang="ar-IQ" smtClean="0"/>
              <a:t>12/07/1442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1606839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DFCFBE6-D8F5-4B17-A169-B55179A2194B}" type="datetimeFigureOut">
              <a:rPr lang="ar-IQ" smtClean="0"/>
              <a:t>12/07/1442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101109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DFCFBE6-D8F5-4B17-A169-B55179A2194B}" type="datetimeFigureOut">
              <a:rPr lang="ar-IQ" smtClean="0"/>
              <a:t>12/07/1442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DE26FBC-FE1E-46AA-BE6B-A6C62B37B6CB}" type="slidenum">
              <a:rPr lang="ar-IQ" smtClean="0"/>
              <a:t>‹#›</a:t>
            </a:fld>
            <a:endParaRPr lang="ar-IQ"/>
          </a:p>
        </p:txBody>
      </p:sp>
    </p:spTree>
    <p:extLst>
      <p:ext uri="{BB962C8B-B14F-4D97-AF65-F5344CB8AC3E}">
        <p14:creationId xmlns:p14="http://schemas.microsoft.com/office/powerpoint/2010/main" val="4212136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DFCFBE6-D8F5-4B17-A169-B55179A2194B}" type="datetimeFigureOut">
              <a:rPr lang="ar-IQ" smtClean="0"/>
              <a:t>12/07/1442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DE26FBC-FE1E-46AA-BE6B-A6C62B37B6CB}" type="slidenum">
              <a:rPr lang="ar-IQ" smtClean="0"/>
              <a:t>‹#›</a:t>
            </a:fld>
            <a:endParaRPr lang="ar-IQ"/>
          </a:p>
        </p:txBody>
      </p:sp>
    </p:spTree>
    <p:extLst>
      <p:ext uri="{BB962C8B-B14F-4D97-AF65-F5344CB8AC3E}">
        <p14:creationId xmlns:p14="http://schemas.microsoft.com/office/powerpoint/2010/main" val="1416099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جامعة ديالى </a:t>
            </a:r>
            <a:br>
              <a:rPr lang="ar-IQ" dirty="0" smtClean="0"/>
            </a:br>
            <a:r>
              <a:rPr lang="ar-IQ" dirty="0" smtClean="0"/>
              <a:t>كلية التربية للعلوم الانسانية </a:t>
            </a:r>
            <a:br>
              <a:rPr lang="ar-IQ" dirty="0" smtClean="0"/>
            </a:br>
            <a:r>
              <a:rPr lang="ar-IQ" dirty="0" smtClean="0"/>
              <a:t>قسم الجغرافية</a:t>
            </a:r>
            <a:endParaRPr lang="ar-IQ" dirty="0"/>
          </a:p>
        </p:txBody>
      </p:sp>
      <p:sp>
        <p:nvSpPr>
          <p:cNvPr id="3" name="عنوان فرعي 2"/>
          <p:cNvSpPr>
            <a:spLocks noGrp="1"/>
          </p:cNvSpPr>
          <p:nvPr>
            <p:ph type="subTitle" idx="1"/>
          </p:nvPr>
        </p:nvSpPr>
        <p:spPr/>
        <p:txBody>
          <a:bodyPr>
            <a:normAutofit fontScale="85000" lnSpcReduction="20000"/>
          </a:bodyPr>
          <a:lstStyle/>
          <a:p>
            <a:r>
              <a:rPr lang="ar-IQ" dirty="0" smtClean="0"/>
              <a:t>محاضرات الهيدرولوجي</a:t>
            </a:r>
          </a:p>
          <a:p>
            <a:r>
              <a:rPr lang="ar-IQ" dirty="0" smtClean="0"/>
              <a:t>المرحلة الثانية للدراسة الصباحية والمسائية </a:t>
            </a:r>
          </a:p>
          <a:p>
            <a:r>
              <a:rPr lang="ar-IQ" dirty="0" err="1" smtClean="0"/>
              <a:t>م.م</a:t>
            </a:r>
            <a:r>
              <a:rPr lang="ar-IQ" dirty="0" smtClean="0"/>
              <a:t>. سهاد شلاش خلف</a:t>
            </a:r>
          </a:p>
          <a:p>
            <a:r>
              <a:rPr lang="ar-IQ" dirty="0" smtClean="0"/>
              <a:t>د. اسماء عبد الامير</a:t>
            </a:r>
            <a:endParaRPr lang="ar-IQ" dirty="0"/>
          </a:p>
        </p:txBody>
      </p:sp>
    </p:spTree>
    <p:extLst>
      <p:ext uri="{BB962C8B-B14F-4D97-AF65-F5344CB8AC3E}">
        <p14:creationId xmlns:p14="http://schemas.microsoft.com/office/powerpoint/2010/main" val="37165111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الضغط في مياه البحار والمحيطات</a:t>
            </a:r>
            <a:endParaRPr lang="ar-IQ" dirty="0"/>
          </a:p>
        </p:txBody>
      </p:sp>
      <p:sp>
        <p:nvSpPr>
          <p:cNvPr id="3" name="عنصر نائب للمحتوى 2"/>
          <p:cNvSpPr>
            <a:spLocks noGrp="1"/>
          </p:cNvSpPr>
          <p:nvPr>
            <p:ph idx="1"/>
          </p:nvPr>
        </p:nvSpPr>
        <p:spPr/>
        <p:txBody>
          <a:bodyPr>
            <a:normAutofit lnSpcReduction="10000"/>
          </a:bodyPr>
          <a:lstStyle/>
          <a:p>
            <a:pPr marL="0" indent="0" rtl="0">
              <a:buNone/>
            </a:pPr>
            <a:r>
              <a:rPr lang="ar-IQ" sz="2400" dirty="0" smtClean="0"/>
              <a:t>يقدر الضغط  على سطوح المحيطات والبحار بكمية الضغط الجوي الواقع عليها وقدره وزن كيلو غرام واحد على السنتمتر </a:t>
            </a:r>
            <a:r>
              <a:rPr lang="en-US" sz="2400" dirty="0" smtClean="0"/>
              <a:t> </a:t>
            </a:r>
            <a:r>
              <a:rPr lang="ar-IQ" sz="2400" dirty="0" smtClean="0"/>
              <a:t>المربع </a:t>
            </a:r>
            <a:r>
              <a:rPr lang="ar-IQ" sz="2400" dirty="0" err="1" smtClean="0"/>
              <a:t>الواحداو</a:t>
            </a:r>
            <a:r>
              <a:rPr lang="ar-IQ" sz="2400" dirty="0" smtClean="0"/>
              <a:t> </a:t>
            </a:r>
            <a:r>
              <a:rPr lang="ar-IQ" sz="2400" dirty="0" err="1" smtClean="0"/>
              <a:t>مايعادل</a:t>
            </a:r>
            <a:r>
              <a:rPr lang="ar-IQ" sz="2400" dirty="0" smtClean="0"/>
              <a:t> وزن عمود من الزئبق طوله 76سم  ويزداد الضغط الجوي بالتعمق الى مستويات واطئة بمعدل وحدة ضغط جوية واحدة لكل عشرة امتار هبوطا عن السطح  لذلك يزداد الضغط في الاعماق فيتبع ذلك انضغاط الماء وزيادة كثافته .</a:t>
            </a:r>
          </a:p>
          <a:p>
            <a:pPr marL="0" indent="0" rtl="0">
              <a:buNone/>
            </a:pPr>
            <a:r>
              <a:rPr lang="ar-IQ" sz="2400" dirty="0" err="1" smtClean="0"/>
              <a:t>ويتاثر</a:t>
            </a:r>
            <a:r>
              <a:rPr lang="ar-IQ" sz="2400" dirty="0" smtClean="0"/>
              <a:t> الماء كبقية السوائل بالضغوط الخارجية مما يؤدي الى انضغاطه ولو بدرجة قليلة جدا .ويمثل وزن الطبقات المائية ضغطا عظيما على الطبقات المائية السفلى وعلى القاع ويقاس ضغط مياه البحار </a:t>
            </a:r>
            <a:r>
              <a:rPr lang="ar-IQ" sz="2400" dirty="0" smtClean="0"/>
              <a:t>والمحيطات بوحدة </a:t>
            </a:r>
            <a:r>
              <a:rPr lang="ar-IQ" sz="2400" dirty="0" smtClean="0"/>
              <a:t>قياس تسمى (البار)الذي يساوي وحدة الضغط الجوي تقريبا وانه لو لم يكن خاصية الانضغاط في مياه البحيرات والمحيطات لارتفع منسوب المياه في المحيطات والبحار بحدود 30مما هيه عليه الان </a:t>
            </a:r>
            <a:r>
              <a:rPr lang="ar-IQ" sz="2400" dirty="0" err="1" smtClean="0"/>
              <a:t>تتاثر</a:t>
            </a:r>
            <a:r>
              <a:rPr lang="ar-IQ" sz="2400" dirty="0" smtClean="0"/>
              <a:t> درجة حرارة المياه بالانضغاط وعلى هذ </a:t>
            </a:r>
            <a:r>
              <a:rPr lang="ar-IQ" sz="2400" dirty="0" err="1" smtClean="0"/>
              <a:t>ظهراصطلاح</a:t>
            </a:r>
            <a:r>
              <a:rPr lang="ar-IQ" sz="2400" dirty="0" smtClean="0"/>
              <a:t> التغير </a:t>
            </a:r>
            <a:r>
              <a:rPr lang="ar-IQ" sz="2400" dirty="0" err="1" smtClean="0"/>
              <a:t>الادياباتيكي</a:t>
            </a:r>
            <a:r>
              <a:rPr lang="ar-IQ" sz="2400" dirty="0" smtClean="0"/>
              <a:t>  </a:t>
            </a:r>
            <a:r>
              <a:rPr lang="ar-IQ" sz="2400" dirty="0" err="1" smtClean="0"/>
              <a:t>للحرارةالذي</a:t>
            </a:r>
            <a:r>
              <a:rPr lang="ar-IQ" sz="2400" dirty="0" smtClean="0"/>
              <a:t> يعني تغير الحرارة دون ان تفقد او تكتسب الحرارة .  . </a:t>
            </a:r>
            <a:endParaRPr lang="en-US" sz="2400" dirty="0"/>
          </a:p>
        </p:txBody>
      </p:sp>
    </p:spTree>
    <p:extLst>
      <p:ext uri="{BB962C8B-B14F-4D97-AF65-F5344CB8AC3E}">
        <p14:creationId xmlns:p14="http://schemas.microsoft.com/office/powerpoint/2010/main" val="3176377648"/>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شفافية مياه البحار والمحيطات</a:t>
            </a:r>
            <a:endParaRPr lang="ar-IQ" dirty="0"/>
          </a:p>
        </p:txBody>
      </p:sp>
      <p:sp>
        <p:nvSpPr>
          <p:cNvPr id="3" name="عنصر نائب للمحتوى 2"/>
          <p:cNvSpPr>
            <a:spLocks noGrp="1"/>
          </p:cNvSpPr>
          <p:nvPr>
            <p:ph idx="1"/>
          </p:nvPr>
        </p:nvSpPr>
        <p:spPr/>
        <p:txBody>
          <a:bodyPr>
            <a:normAutofit/>
          </a:bodyPr>
          <a:lstStyle/>
          <a:p>
            <a:r>
              <a:rPr lang="ar-IQ" sz="2200" dirty="0" smtClean="0"/>
              <a:t>تتعلق شفافية المياه في البحار والمحيطات بدرجة الظروف الاتية لانعكاس وتشتت وامتصاص الاشعة الشمسية وهذه </a:t>
            </a:r>
            <a:r>
              <a:rPr lang="ar-IQ" sz="2200" dirty="0" err="1" smtClean="0"/>
              <a:t>تتاث</a:t>
            </a:r>
            <a:r>
              <a:rPr lang="ar-IQ" sz="2200" dirty="0" smtClean="0"/>
              <a:t> بدورها بتركيب وكمية الاشعاع وصفات الشوائب في مياه </a:t>
            </a:r>
            <a:r>
              <a:rPr lang="ar-IQ" sz="2200" dirty="0" err="1" smtClean="0"/>
              <a:t>البحاروالمحيطات</a:t>
            </a:r>
            <a:r>
              <a:rPr lang="ar-IQ" sz="2200" dirty="0" smtClean="0"/>
              <a:t> وعلى هذ تختلف درجة الشفافية في اقسامها واعماقها المختلفة  ففي المناطق الساحلية الي تتعرض للموجات البحرية العاتية او التيارات البحرية الامر الذي يؤدي الى زيادة الشوائب والرواسب في مياه البحار والمحيطات لذا تتميز مياهها بالعتمة وانخفاض درجة </a:t>
            </a:r>
            <a:r>
              <a:rPr lang="ar-IQ" sz="2200" dirty="0" err="1" smtClean="0"/>
              <a:t>شفايتها</a:t>
            </a:r>
            <a:r>
              <a:rPr lang="ar-IQ" sz="2200" dirty="0" smtClean="0"/>
              <a:t> وتنخفض درجة شفافيتها خلال فترة ارتفاع نسبة </a:t>
            </a:r>
            <a:r>
              <a:rPr lang="ar-IQ" sz="2200" dirty="0" err="1" smtClean="0"/>
              <a:t>البلانكتون</a:t>
            </a:r>
            <a:r>
              <a:rPr lang="ar-IQ" sz="2200" dirty="0" smtClean="0"/>
              <a:t> .</a:t>
            </a:r>
          </a:p>
          <a:p>
            <a:r>
              <a:rPr lang="ar-IQ" sz="2200" dirty="0" smtClean="0"/>
              <a:t>وتنخفض درجة شفافية مياه البحار والمحيطات المفتوحة </a:t>
            </a:r>
            <a:r>
              <a:rPr lang="ar-IQ" sz="2200" dirty="0" err="1" smtClean="0"/>
              <a:t>ابتداءا</a:t>
            </a:r>
            <a:r>
              <a:rPr lang="ar-IQ" sz="2200" dirty="0" smtClean="0"/>
              <a:t> من خط الاستواء حتى الدائر القطبية حيث درجة الشفافية في المناطق القطبية تكون كبيرة .</a:t>
            </a:r>
            <a:endParaRPr lang="ar-IQ" sz="2200" dirty="0"/>
          </a:p>
        </p:txBody>
      </p:sp>
    </p:spTree>
    <p:extLst>
      <p:ext uri="{BB962C8B-B14F-4D97-AF65-F5344CB8AC3E}">
        <p14:creationId xmlns:p14="http://schemas.microsoft.com/office/powerpoint/2010/main" val="2144153793"/>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لون مياه البحار والمحيطات</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sz="2400" dirty="0" smtClean="0"/>
              <a:t>من الضروري التفريق بين لون مياه البحار والمحيطات  تتلون مياه البحار الصافية التي تنعدم فيها الرواسب غير العضوية </a:t>
            </a:r>
            <a:r>
              <a:rPr lang="ar-IQ" sz="2400" dirty="0" err="1" smtClean="0"/>
              <a:t>البلانكتون</a:t>
            </a:r>
            <a:r>
              <a:rPr lang="ar-IQ" sz="2400" dirty="0" smtClean="0"/>
              <a:t> باللون الازرق او الازرق الفاتح  وخاصة في الطبقات العميقة نتيجة لظاهرة امتصاص وتشتت الاشعة الشمسية .</a:t>
            </a:r>
          </a:p>
          <a:p>
            <a:r>
              <a:rPr lang="ar-IQ" sz="2400" dirty="0" smtClean="0"/>
              <a:t>غير ان اللون يتغير طبقا لحالة الجو وبعض العوامل الاخرى وان اكثر الاشعة القابلة للامتصاص هي الاشعة </a:t>
            </a:r>
            <a:r>
              <a:rPr lang="ar-IQ" sz="2400" dirty="0" err="1" smtClean="0"/>
              <a:t>الحمراءومن</a:t>
            </a:r>
            <a:r>
              <a:rPr lang="ar-IQ" sz="2400" dirty="0" smtClean="0"/>
              <a:t> اهم خصائصا ان اشعتها المندفعة من الماء تعطي </a:t>
            </a:r>
            <a:r>
              <a:rPr lang="ar-IQ" sz="2400" dirty="0" err="1" smtClean="0"/>
              <a:t>تاثيرا</a:t>
            </a:r>
            <a:r>
              <a:rPr lang="ar-IQ" sz="2400" dirty="0" smtClean="0"/>
              <a:t> واضحا في تلوين الماء باللون الازرق المخضر.</a:t>
            </a:r>
          </a:p>
          <a:p>
            <a:r>
              <a:rPr lang="ar-IQ" sz="2400" dirty="0" smtClean="0"/>
              <a:t>ومن اجل قياس اللون يستخدم جهاز خاص لقياس تدرج الالوان يسمى (فورل اول)</a:t>
            </a:r>
          </a:p>
          <a:p>
            <a:r>
              <a:rPr lang="ar-IQ" sz="2400" dirty="0" smtClean="0"/>
              <a:t>وتعتبر السحب من اهم عناصر الجو </a:t>
            </a:r>
            <a:r>
              <a:rPr lang="ar-IQ" sz="2400" dirty="0" err="1" smtClean="0"/>
              <a:t>تاثيرا</a:t>
            </a:r>
            <a:r>
              <a:rPr lang="ar-IQ" sz="2400" dirty="0" smtClean="0"/>
              <a:t> على الوان البحار والمحيطات فاذا كانت السماء ملبدة بالغيوم يتلون البحر باللون الداكن نتيجة لانخفاض الاشعة المنعكسة والمتشتتة.</a:t>
            </a:r>
          </a:p>
          <a:p>
            <a:r>
              <a:rPr lang="ar-IQ" sz="2400" dirty="0" smtClean="0"/>
              <a:t>ويعلل اختلاف الالوان في البحار والمحيطات الى اثر المواد الذائبة او العالقة </a:t>
            </a:r>
            <a:r>
              <a:rPr lang="ar-IQ" sz="2400" dirty="0" err="1" smtClean="0"/>
              <a:t>فية</a:t>
            </a:r>
            <a:r>
              <a:rPr lang="ar-IQ" sz="2400" dirty="0" smtClean="0"/>
              <a:t> فتتلون المياه باللون الازرق الغامق عند وجود مستعمرات مرجانية حيث تزداد نسبة ذوبان </a:t>
            </a:r>
            <a:r>
              <a:rPr lang="ar-IQ" sz="2400" dirty="0" err="1" smtClean="0"/>
              <a:t>كاربونات</a:t>
            </a:r>
            <a:r>
              <a:rPr lang="ar-IQ" sz="2400" dirty="0" smtClean="0"/>
              <a:t> الكالسيوم  بينما يظهر اللون </a:t>
            </a:r>
            <a:r>
              <a:rPr lang="ar-IQ" sz="2400" dirty="0" err="1" smtClean="0"/>
              <a:t>الاخظر</a:t>
            </a:r>
            <a:r>
              <a:rPr lang="ar-IQ" sz="2400" dirty="0" smtClean="0"/>
              <a:t> في الاجزاء القطبية  نتيجة وجود النباتات المائية . </a:t>
            </a:r>
            <a:endParaRPr lang="en-US" sz="2400" dirty="0"/>
          </a:p>
        </p:txBody>
      </p:sp>
    </p:spTree>
    <p:extLst>
      <p:ext uri="{BB962C8B-B14F-4D97-AF65-F5344CB8AC3E}">
        <p14:creationId xmlns:p14="http://schemas.microsoft.com/office/powerpoint/2010/main" val="400358671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انتقال الصوت في المياه </a:t>
            </a:r>
            <a:endParaRPr lang="ar-IQ" dirty="0"/>
          </a:p>
        </p:txBody>
      </p:sp>
      <p:sp>
        <p:nvSpPr>
          <p:cNvPr id="3" name="عنصر نائب للمحتوى 2"/>
          <p:cNvSpPr>
            <a:spLocks noGrp="1"/>
          </p:cNvSpPr>
          <p:nvPr>
            <p:ph idx="1"/>
          </p:nvPr>
        </p:nvSpPr>
        <p:spPr/>
        <p:txBody>
          <a:bodyPr>
            <a:normAutofit fontScale="92500" lnSpcReduction="20000"/>
          </a:bodyPr>
          <a:lstStyle/>
          <a:p>
            <a:pPr rtl="0"/>
            <a:r>
              <a:rPr lang="ar-IQ" dirty="0" smtClean="0"/>
              <a:t>ينتقل الصوت في مياه  البحار والمحيطات بدرجة  اكثر من انتقال الهواء حيث بلغت سرعة انتقل الصوت في مياه البحار بدرجة حرارة صفر مئوي ونسبة تركيز ملحي قدره 35 </a:t>
            </a:r>
            <a:r>
              <a:rPr lang="ar-IQ" dirty="0" err="1" smtClean="0"/>
              <a:t>بالالف</a:t>
            </a:r>
            <a:r>
              <a:rPr lang="ar-IQ" dirty="0" smtClean="0"/>
              <a:t> الى حوالي 1445 متر /ثانية وتزداد سرعة انتقال الصوت بارتفاع درجة الحرارة وزيادة نسبة تركز الاملاح في الماء</a:t>
            </a:r>
          </a:p>
          <a:p>
            <a:pPr rtl="0"/>
            <a:r>
              <a:rPr lang="ar-IQ" dirty="0" smtClean="0"/>
              <a:t>وتختلف سرعة انتقال الصوت في الاعماق نتيجة لدرجة الحرارة وتركز الاملاح وتؤثر الموجات البحرية على اعاقة انتقال الصوت بنفس </a:t>
            </a:r>
            <a:r>
              <a:rPr lang="ar-IQ" dirty="0" err="1" smtClean="0"/>
              <a:t>الدرجةنتيجة</a:t>
            </a:r>
            <a:r>
              <a:rPr lang="ar-IQ" dirty="0" smtClean="0"/>
              <a:t> لعملية الامتصاص التي تتم بفعل الموج البحري لان الموجات البحرية تقل بحوالي ثلاث مرات عن </a:t>
            </a:r>
            <a:r>
              <a:rPr lang="ar-IQ" dirty="0" err="1" smtClean="0"/>
              <a:t>عن</a:t>
            </a:r>
            <a:r>
              <a:rPr lang="ar-IQ" dirty="0" smtClean="0"/>
              <a:t> الموجات الهوائية  وعلى هذا ينتشر الصوت في مياه البحار والمحيطات لمسافة كبيرة .</a:t>
            </a:r>
            <a:endParaRPr lang="ar-IQ" dirty="0"/>
          </a:p>
        </p:txBody>
      </p:sp>
    </p:spTree>
    <p:extLst>
      <p:ext uri="{BB962C8B-B14F-4D97-AF65-F5344CB8AC3E}">
        <p14:creationId xmlns:p14="http://schemas.microsoft.com/office/powerpoint/2010/main" val="275382440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المساحات الحجمية للمسطحات المائية </a:t>
            </a:r>
            <a:endParaRPr lang="ar-IQ" dirty="0"/>
          </a:p>
        </p:txBody>
      </p:sp>
      <p:sp>
        <p:nvSpPr>
          <p:cNvPr id="3" name="عنصر نائب للمحتوى 2"/>
          <p:cNvSpPr>
            <a:spLocks noGrp="1"/>
          </p:cNvSpPr>
          <p:nvPr>
            <p:ph idx="1"/>
          </p:nvPr>
        </p:nvSpPr>
        <p:spPr/>
        <p:txBody>
          <a:bodyPr>
            <a:normAutofit fontScale="85000" lnSpcReduction="10000"/>
          </a:bodyPr>
          <a:lstStyle/>
          <a:p>
            <a:pPr rtl="0"/>
            <a:r>
              <a:rPr lang="ar-IQ" sz="2400" dirty="0" smtClean="0"/>
              <a:t>يتوزع الماء بصورة غير منتظمة على سطح الكرة الارضية اذ مساحة اليابسة </a:t>
            </a:r>
            <a:r>
              <a:rPr lang="ar-IQ" sz="2400" dirty="0" err="1" smtClean="0"/>
              <a:t>لاتزيد</a:t>
            </a:r>
            <a:r>
              <a:rPr lang="ar-IQ" sz="2400" dirty="0" smtClean="0"/>
              <a:t> عن 149 مليون كيلومتر مربع اي حوال 29.2% من مجوع مساحة الكرة الارضية </a:t>
            </a:r>
            <a:r>
              <a:rPr lang="ar-IQ" sz="2400" dirty="0" err="1" smtClean="0"/>
              <a:t>باجمعها</a:t>
            </a:r>
            <a:r>
              <a:rPr lang="ar-IQ" sz="2400" dirty="0" smtClean="0"/>
              <a:t> .</a:t>
            </a:r>
          </a:p>
          <a:p>
            <a:pPr rtl="0"/>
            <a:r>
              <a:rPr lang="ar-IQ" sz="2400" dirty="0" smtClean="0"/>
              <a:t>بينما تبلغ المسطحات المائية حوالي 361.1 مليون كيلو متر مربع اي حوالي 70.8% من مجموع مساحة الارض ولذا </a:t>
            </a:r>
            <a:r>
              <a:rPr lang="ar-IQ" sz="2400" dirty="0" smtClean="0"/>
              <a:t>ان توزيع </a:t>
            </a:r>
            <a:r>
              <a:rPr lang="ar-IQ" sz="2400" dirty="0" smtClean="0"/>
              <a:t>الماء واليابس غير متجانس في نصفي الكرة الارضية فاكثر نسبة اليابس تقع في النصف الشمالي من </a:t>
            </a:r>
            <a:r>
              <a:rPr lang="ar-IQ" sz="2400" dirty="0" err="1" smtClean="0"/>
              <a:t>الكرةا</a:t>
            </a:r>
            <a:r>
              <a:rPr lang="ar-IQ" sz="2400" dirty="0" smtClean="0"/>
              <a:t> </a:t>
            </a:r>
            <a:r>
              <a:rPr lang="ar-IQ" sz="2400" dirty="0" err="1" smtClean="0"/>
              <a:t>لارضية</a:t>
            </a:r>
            <a:r>
              <a:rPr lang="ar-IQ" sz="2400" dirty="0" smtClean="0"/>
              <a:t> </a:t>
            </a:r>
            <a:r>
              <a:rPr lang="ar-IQ" sz="2400" dirty="0" smtClean="0"/>
              <a:t>بينما النسبة العالية من المياه تقع في النصف الجنوبي وكذلك ينطبق على الجزء الشرقي والغربي من الكرة الارضية .</a:t>
            </a:r>
          </a:p>
          <a:p>
            <a:pPr rtl="0"/>
            <a:r>
              <a:rPr lang="ar-IQ" sz="2400" dirty="0" smtClean="0"/>
              <a:t>ويختلف توزيع الماء واليابس باختلاف دوائر العرض وخطوط الطول ففي العروض المدارية الجنوبية يكون المحيط غالبية </a:t>
            </a:r>
            <a:r>
              <a:rPr lang="ar-IQ" sz="2400" dirty="0" smtClean="0"/>
              <a:t>المساحة حوالى </a:t>
            </a:r>
            <a:r>
              <a:rPr lang="ar-IQ" sz="2400" dirty="0" smtClean="0"/>
              <a:t>ثلاث ارباع المساحة والى الجنوب من خط عرض 35 جنوبا تزيد مساحة المياه الة تسعة </a:t>
            </a:r>
            <a:r>
              <a:rPr lang="ar-IQ" sz="2400" dirty="0" smtClean="0"/>
              <a:t>اعشار مساحة </a:t>
            </a:r>
            <a:r>
              <a:rPr lang="ar-IQ" sz="2400" dirty="0" smtClean="0"/>
              <a:t>المنطقة والى الجنوب من خط 56و60 درجة جنوبا تصبح المياه </a:t>
            </a:r>
            <a:r>
              <a:rPr lang="ar-IQ" sz="2400" dirty="0" err="1" smtClean="0"/>
              <a:t>هية</a:t>
            </a:r>
            <a:r>
              <a:rPr lang="ar-IQ" sz="2400" dirty="0" smtClean="0"/>
              <a:t> السائدة ولاوجود لليابس الا بعض الجزر مثل جزير ساندويش الجنوبية والقارة القطبية الجنوبية </a:t>
            </a:r>
            <a:r>
              <a:rPr lang="ar-IQ" sz="2400" dirty="0" err="1" smtClean="0"/>
              <a:t>انتاركيتا</a:t>
            </a:r>
            <a:r>
              <a:rPr lang="ar-IQ" sz="2400" dirty="0" smtClean="0"/>
              <a:t>.</a:t>
            </a:r>
          </a:p>
          <a:p>
            <a:pPr rtl="0"/>
            <a:r>
              <a:rPr lang="ar-IQ" sz="2400" dirty="0" smtClean="0"/>
              <a:t>ويتطابق </a:t>
            </a:r>
            <a:r>
              <a:rPr lang="ar-IQ" sz="2400" dirty="0" smtClean="0"/>
              <a:t>توزيع الماء واليابس تقريبا في العروض المدارية الشمالية بين خطي عرض 15و20 درجة ويحتل المحيط نصف مساحة السطح بين خطي 45و70 درجة وبالتالي  يصبح الماء اقل نسبة في العروض الكائنة بين خطي عرض 30و75حيث ان اليابسة في العروض العليا الشمالية تشكل غالبية المنطقة.  </a:t>
            </a:r>
            <a:endParaRPr lang="ar-IQ" sz="2400" dirty="0"/>
          </a:p>
        </p:txBody>
      </p:sp>
    </p:spTree>
    <p:extLst>
      <p:ext uri="{BB962C8B-B14F-4D97-AF65-F5344CB8AC3E}">
        <p14:creationId xmlns:p14="http://schemas.microsoft.com/office/powerpoint/2010/main" val="48804578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حدود المحيطات العالمية </a:t>
            </a:r>
            <a:endParaRPr lang="ar-IQ" dirty="0"/>
          </a:p>
        </p:txBody>
      </p:sp>
      <p:sp>
        <p:nvSpPr>
          <p:cNvPr id="3" name="عنصر نائب للمحتوى 2"/>
          <p:cNvSpPr>
            <a:spLocks noGrp="1"/>
          </p:cNvSpPr>
          <p:nvPr>
            <p:ph idx="1"/>
          </p:nvPr>
        </p:nvSpPr>
        <p:spPr/>
        <p:txBody>
          <a:bodyPr>
            <a:normAutofit fontScale="85000" lnSpcReduction="20000"/>
          </a:bodyPr>
          <a:lstStyle/>
          <a:p>
            <a:pPr rtl="0"/>
            <a:r>
              <a:rPr lang="ar-IQ" dirty="0" smtClean="0"/>
              <a:t>تتوزع المياه بشكل غير منتظم على سطح الكرة الارضية </a:t>
            </a:r>
            <a:r>
              <a:rPr lang="en-US" dirty="0" smtClean="0"/>
              <a:t> </a:t>
            </a:r>
            <a:r>
              <a:rPr lang="ar-IQ" dirty="0" smtClean="0"/>
              <a:t>ولذا اصطلح على تسمية تلك المحيطات بالمحيط العالمي.</a:t>
            </a:r>
          </a:p>
          <a:p>
            <a:pPr rtl="0"/>
            <a:r>
              <a:rPr lang="ar-IQ" dirty="0" smtClean="0"/>
              <a:t>ولذا يمكن تقسيمها الى اجزاء كبيرة هي المحيط الهادي والمحيط </a:t>
            </a:r>
            <a:r>
              <a:rPr lang="ar-IQ" dirty="0" smtClean="0"/>
              <a:t>الاطلسي والمحيط </a:t>
            </a:r>
            <a:r>
              <a:rPr lang="ar-IQ" dirty="0" smtClean="0"/>
              <a:t>المنجمد الشمالي والمحيط الهندي  حيث </a:t>
            </a:r>
            <a:r>
              <a:rPr lang="ar-IQ" dirty="0" smtClean="0"/>
              <a:t>تحدد تلك </a:t>
            </a:r>
            <a:r>
              <a:rPr lang="ar-IQ" dirty="0" smtClean="0"/>
              <a:t>الاقسام بحدود القارات وسواحلها او البحار الخارجية .</a:t>
            </a:r>
          </a:p>
          <a:p>
            <a:pPr rtl="0"/>
            <a:r>
              <a:rPr lang="ar-IQ" dirty="0" smtClean="0"/>
              <a:t>ويشكل المحيط الهادي اكبرها مساحتا وحجما اذ بلغت </a:t>
            </a:r>
            <a:r>
              <a:rPr lang="ar-IQ" dirty="0" err="1" smtClean="0"/>
              <a:t>مساحتة</a:t>
            </a:r>
            <a:r>
              <a:rPr lang="ar-IQ" dirty="0" smtClean="0"/>
              <a:t> </a:t>
            </a:r>
            <a:r>
              <a:rPr lang="ar-IQ" dirty="0" smtClean="0"/>
              <a:t>179.7مليون متر مربع تقريبا  بينما </a:t>
            </a:r>
            <a:r>
              <a:rPr lang="ar-IQ" dirty="0" smtClean="0"/>
              <a:t>يشكل </a:t>
            </a:r>
            <a:r>
              <a:rPr lang="ar-IQ" dirty="0" smtClean="0"/>
              <a:t>المحيط المنجمد الشمالي اصغرها مساحتا حيث بلت 21.1 مليون متر مربع .</a:t>
            </a:r>
          </a:p>
          <a:p>
            <a:pPr rtl="0"/>
            <a:r>
              <a:rPr lang="ar-IQ" dirty="0" smtClean="0"/>
              <a:t>وتختلف الموازنة المائية لمحيطات الكرة الارضية والتي تعني الفرق بين الفاقد المائي والمكتسب عن طريق التساقط والصبيب ولذا تنبثق المياه من المحيطات ذات الفائض المائي الى المحيطات ذات العجز المائي . </a:t>
            </a:r>
            <a:endParaRPr lang="ar-IQ" dirty="0"/>
          </a:p>
        </p:txBody>
      </p:sp>
    </p:spTree>
    <p:extLst>
      <p:ext uri="{BB962C8B-B14F-4D97-AF65-F5344CB8AC3E}">
        <p14:creationId xmlns:p14="http://schemas.microsoft.com/office/powerpoint/2010/main" val="2734370404"/>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اسس تصنيف البحار </a:t>
            </a:r>
            <a:endParaRPr lang="ar-IQ"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IQ" sz="2200" dirty="0" smtClean="0"/>
              <a:t>يطلق على اجزاء المحيط التي تتوغل داخل اليابس او تقع بين </a:t>
            </a:r>
            <a:r>
              <a:rPr lang="ar-IQ" sz="2200" dirty="0" err="1" smtClean="0"/>
              <a:t>الجزراسم</a:t>
            </a:r>
            <a:r>
              <a:rPr lang="ar-IQ" sz="2200" dirty="0" smtClean="0"/>
              <a:t> البحار وفق معايير متعددة منا </a:t>
            </a:r>
          </a:p>
          <a:p>
            <a:pPr marL="0" indent="0">
              <a:buNone/>
            </a:pPr>
            <a:r>
              <a:rPr lang="ar-IQ" sz="2200" dirty="0" smtClean="0"/>
              <a:t>1- طبقا للموقع المكاني وتظهر </a:t>
            </a:r>
            <a:r>
              <a:rPr lang="ar-IQ" sz="2200" dirty="0" err="1" smtClean="0"/>
              <a:t>باشكال</a:t>
            </a:r>
            <a:r>
              <a:rPr lang="ar-IQ" sz="2200" dirty="0" smtClean="0"/>
              <a:t> مختلفة (البحار الداخلية – البحار الهامشية – بحار </a:t>
            </a:r>
            <a:r>
              <a:rPr lang="ar-IQ" sz="2200" dirty="0" err="1" smtClean="0"/>
              <a:t>مابين</a:t>
            </a:r>
            <a:r>
              <a:rPr lang="ar-IQ" sz="2200" dirty="0" smtClean="0"/>
              <a:t> الجزر </a:t>
            </a:r>
          </a:p>
          <a:p>
            <a:pPr marL="0" indent="0">
              <a:buNone/>
            </a:pPr>
            <a:r>
              <a:rPr lang="ar-IQ" sz="2200" dirty="0" smtClean="0"/>
              <a:t>2-تصنيف البحار وفق درجة ملوحتها حيث تختلف من بحر الى اخر وفق عوامل مختلة منها </a:t>
            </a:r>
          </a:p>
          <a:p>
            <a:pPr>
              <a:buFontTx/>
              <a:buChar char="-"/>
            </a:pPr>
            <a:r>
              <a:rPr lang="ar-IQ" sz="2200" dirty="0" smtClean="0"/>
              <a:t>درجة الحرارة </a:t>
            </a:r>
            <a:r>
              <a:rPr lang="ar-IQ" sz="2200" dirty="0" smtClean="0"/>
              <a:t>وارتفاع نسبة </a:t>
            </a:r>
            <a:r>
              <a:rPr lang="ar-IQ" sz="2200" dirty="0" smtClean="0"/>
              <a:t>التبخر </a:t>
            </a:r>
          </a:p>
          <a:p>
            <a:pPr>
              <a:buFontTx/>
              <a:buChar char="-"/>
            </a:pPr>
            <a:r>
              <a:rPr lang="ar-IQ" sz="2200" dirty="0" smtClean="0"/>
              <a:t>كمية التساقطات وتوزيعها السنوي </a:t>
            </a:r>
          </a:p>
          <a:p>
            <a:pPr>
              <a:buFontTx/>
              <a:buChar char="-"/>
            </a:pPr>
            <a:r>
              <a:rPr lang="ar-IQ" sz="2200" dirty="0" smtClean="0"/>
              <a:t>كمية صبيب الانهار </a:t>
            </a:r>
          </a:p>
          <a:p>
            <a:pPr>
              <a:buFontTx/>
              <a:buChar char="-"/>
            </a:pPr>
            <a:r>
              <a:rPr lang="ar-IQ" sz="2200" dirty="0" smtClean="0"/>
              <a:t>درجة اتصال البحار بالمحيطات الكبرى </a:t>
            </a:r>
          </a:p>
          <a:p>
            <a:pPr>
              <a:buFontTx/>
              <a:buChar char="-"/>
            </a:pPr>
            <a:r>
              <a:rPr lang="ar-IQ" sz="2200" dirty="0" smtClean="0"/>
              <a:t>وعلى هذا صنفت البحار الى (بحار مالحة </a:t>
            </a:r>
            <a:r>
              <a:rPr lang="ar-IQ" sz="2200" smtClean="0"/>
              <a:t>–</a:t>
            </a:r>
            <a:r>
              <a:rPr lang="ar-IQ" sz="2200" smtClean="0"/>
              <a:t>بحار معتدلة </a:t>
            </a:r>
            <a:r>
              <a:rPr lang="ar-IQ" sz="2200" dirty="0" smtClean="0"/>
              <a:t>الملوحة – بحار قليلة الملوحة – بحار عذبة )</a:t>
            </a:r>
          </a:p>
          <a:p>
            <a:pPr marL="0" indent="0">
              <a:buNone/>
            </a:pPr>
            <a:r>
              <a:rPr lang="ar-IQ" sz="2200" dirty="0" smtClean="0"/>
              <a:t>3-صنفت البحار وفق مساحتها الى ( بحار واسعة – بحار متوسطة المساحة – بحر صغير المساحة )</a:t>
            </a:r>
          </a:p>
          <a:p>
            <a:pPr marL="0" indent="0">
              <a:buNone/>
            </a:pPr>
            <a:r>
              <a:rPr lang="ar-IQ" sz="2200" dirty="0" smtClean="0"/>
              <a:t>4- صنفت البحار على اساس تكوينها الجيولوجي </a:t>
            </a:r>
            <a:endParaRPr lang="ar-IQ" sz="2200" dirty="0"/>
          </a:p>
        </p:txBody>
      </p:sp>
    </p:spTree>
    <p:extLst>
      <p:ext uri="{BB962C8B-B14F-4D97-AF65-F5344CB8AC3E}">
        <p14:creationId xmlns:p14="http://schemas.microsoft.com/office/powerpoint/2010/main" val="40088186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937</Words>
  <Application>Microsoft Office PowerPoint</Application>
  <PresentationFormat>عرض على الشاشة (3:4)‏</PresentationFormat>
  <Paragraphs>41</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جامعة ديالى  كلية التربية للعلوم الانسانية  قسم الجغرافية</vt:lpstr>
      <vt:lpstr>الضغط في مياه البحار والمحيطات</vt:lpstr>
      <vt:lpstr>شفافية مياه البحار والمحيطات</vt:lpstr>
      <vt:lpstr>لون مياه البحار والمحيطات</vt:lpstr>
      <vt:lpstr>انتقال الصوت في المياه </vt:lpstr>
      <vt:lpstr>المساحات الحجمية للمسطحات المائية </vt:lpstr>
      <vt:lpstr>حدود المحيطات العالمية </vt:lpstr>
      <vt:lpstr>اسس تصنيف البحار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DR.Ahmed Saker 2o1O</cp:lastModifiedBy>
  <cp:revision>16</cp:revision>
  <dcterms:created xsi:type="dcterms:W3CDTF">2020-03-31T07:50:55Z</dcterms:created>
  <dcterms:modified xsi:type="dcterms:W3CDTF">2021-02-22T22:53:41Z</dcterms:modified>
</cp:coreProperties>
</file>