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A987DD8-1893-4030-808F-7374E34BA1C6}"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314E0E-CAF0-4A13-B322-BC4F88D1CC85}" type="slidenum">
              <a:rPr lang="ar-IQ" smtClean="0"/>
              <a:t>‹#›</a:t>
            </a:fld>
            <a:endParaRPr lang="ar-IQ"/>
          </a:p>
        </p:txBody>
      </p:sp>
    </p:spTree>
    <p:extLst>
      <p:ext uri="{BB962C8B-B14F-4D97-AF65-F5344CB8AC3E}">
        <p14:creationId xmlns:p14="http://schemas.microsoft.com/office/powerpoint/2010/main" val="4033528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A987DD8-1893-4030-808F-7374E34BA1C6}"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314E0E-CAF0-4A13-B322-BC4F88D1CC85}" type="slidenum">
              <a:rPr lang="ar-IQ" smtClean="0"/>
              <a:t>‹#›</a:t>
            </a:fld>
            <a:endParaRPr lang="ar-IQ"/>
          </a:p>
        </p:txBody>
      </p:sp>
    </p:spTree>
    <p:extLst>
      <p:ext uri="{BB962C8B-B14F-4D97-AF65-F5344CB8AC3E}">
        <p14:creationId xmlns:p14="http://schemas.microsoft.com/office/powerpoint/2010/main" val="3080139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A987DD8-1893-4030-808F-7374E34BA1C6}"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314E0E-CAF0-4A13-B322-BC4F88D1CC85}" type="slidenum">
              <a:rPr lang="ar-IQ" smtClean="0"/>
              <a:t>‹#›</a:t>
            </a:fld>
            <a:endParaRPr lang="ar-IQ"/>
          </a:p>
        </p:txBody>
      </p:sp>
    </p:spTree>
    <p:extLst>
      <p:ext uri="{BB962C8B-B14F-4D97-AF65-F5344CB8AC3E}">
        <p14:creationId xmlns:p14="http://schemas.microsoft.com/office/powerpoint/2010/main" val="296727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A987DD8-1893-4030-808F-7374E34BA1C6}"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314E0E-CAF0-4A13-B322-BC4F88D1CC85}" type="slidenum">
              <a:rPr lang="ar-IQ" smtClean="0"/>
              <a:t>‹#›</a:t>
            </a:fld>
            <a:endParaRPr lang="ar-IQ"/>
          </a:p>
        </p:txBody>
      </p:sp>
    </p:spTree>
    <p:extLst>
      <p:ext uri="{BB962C8B-B14F-4D97-AF65-F5344CB8AC3E}">
        <p14:creationId xmlns:p14="http://schemas.microsoft.com/office/powerpoint/2010/main" val="3937907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A987DD8-1893-4030-808F-7374E34BA1C6}"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314E0E-CAF0-4A13-B322-BC4F88D1CC85}" type="slidenum">
              <a:rPr lang="ar-IQ" smtClean="0"/>
              <a:t>‹#›</a:t>
            </a:fld>
            <a:endParaRPr lang="ar-IQ"/>
          </a:p>
        </p:txBody>
      </p:sp>
    </p:spTree>
    <p:extLst>
      <p:ext uri="{BB962C8B-B14F-4D97-AF65-F5344CB8AC3E}">
        <p14:creationId xmlns:p14="http://schemas.microsoft.com/office/powerpoint/2010/main" val="44798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A987DD8-1893-4030-808F-7374E34BA1C6}" type="datetimeFigureOut">
              <a:rPr lang="ar-IQ" smtClean="0"/>
              <a:t>09/07/1442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F314E0E-CAF0-4A13-B322-BC4F88D1CC85}" type="slidenum">
              <a:rPr lang="ar-IQ" smtClean="0"/>
              <a:t>‹#›</a:t>
            </a:fld>
            <a:endParaRPr lang="ar-IQ"/>
          </a:p>
        </p:txBody>
      </p:sp>
    </p:spTree>
    <p:extLst>
      <p:ext uri="{BB962C8B-B14F-4D97-AF65-F5344CB8AC3E}">
        <p14:creationId xmlns:p14="http://schemas.microsoft.com/office/powerpoint/2010/main" val="4218913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A987DD8-1893-4030-808F-7374E34BA1C6}" type="datetimeFigureOut">
              <a:rPr lang="ar-IQ" smtClean="0"/>
              <a:t>09/07/1442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F314E0E-CAF0-4A13-B322-BC4F88D1CC85}" type="slidenum">
              <a:rPr lang="ar-IQ" smtClean="0"/>
              <a:t>‹#›</a:t>
            </a:fld>
            <a:endParaRPr lang="ar-IQ"/>
          </a:p>
        </p:txBody>
      </p:sp>
    </p:spTree>
    <p:extLst>
      <p:ext uri="{BB962C8B-B14F-4D97-AF65-F5344CB8AC3E}">
        <p14:creationId xmlns:p14="http://schemas.microsoft.com/office/powerpoint/2010/main" val="3765338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A987DD8-1893-4030-808F-7374E34BA1C6}" type="datetimeFigureOut">
              <a:rPr lang="ar-IQ" smtClean="0"/>
              <a:t>09/07/1442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F314E0E-CAF0-4A13-B322-BC4F88D1CC85}" type="slidenum">
              <a:rPr lang="ar-IQ" smtClean="0"/>
              <a:t>‹#›</a:t>
            </a:fld>
            <a:endParaRPr lang="ar-IQ"/>
          </a:p>
        </p:txBody>
      </p:sp>
    </p:spTree>
    <p:extLst>
      <p:ext uri="{BB962C8B-B14F-4D97-AF65-F5344CB8AC3E}">
        <p14:creationId xmlns:p14="http://schemas.microsoft.com/office/powerpoint/2010/main" val="1505550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A987DD8-1893-4030-808F-7374E34BA1C6}" type="datetimeFigureOut">
              <a:rPr lang="ar-IQ" smtClean="0"/>
              <a:t>09/07/1442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F314E0E-CAF0-4A13-B322-BC4F88D1CC85}" type="slidenum">
              <a:rPr lang="ar-IQ" smtClean="0"/>
              <a:t>‹#›</a:t>
            </a:fld>
            <a:endParaRPr lang="ar-IQ"/>
          </a:p>
        </p:txBody>
      </p:sp>
    </p:spTree>
    <p:extLst>
      <p:ext uri="{BB962C8B-B14F-4D97-AF65-F5344CB8AC3E}">
        <p14:creationId xmlns:p14="http://schemas.microsoft.com/office/powerpoint/2010/main" val="333362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A987DD8-1893-4030-808F-7374E34BA1C6}" type="datetimeFigureOut">
              <a:rPr lang="ar-IQ" smtClean="0"/>
              <a:t>09/07/1442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F314E0E-CAF0-4A13-B322-BC4F88D1CC85}" type="slidenum">
              <a:rPr lang="ar-IQ" smtClean="0"/>
              <a:t>‹#›</a:t>
            </a:fld>
            <a:endParaRPr lang="ar-IQ"/>
          </a:p>
        </p:txBody>
      </p:sp>
    </p:spTree>
    <p:extLst>
      <p:ext uri="{BB962C8B-B14F-4D97-AF65-F5344CB8AC3E}">
        <p14:creationId xmlns:p14="http://schemas.microsoft.com/office/powerpoint/2010/main" val="1925354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A987DD8-1893-4030-808F-7374E34BA1C6}" type="datetimeFigureOut">
              <a:rPr lang="ar-IQ" smtClean="0"/>
              <a:t>09/07/1442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F314E0E-CAF0-4A13-B322-BC4F88D1CC85}" type="slidenum">
              <a:rPr lang="ar-IQ" smtClean="0"/>
              <a:t>‹#›</a:t>
            </a:fld>
            <a:endParaRPr lang="ar-IQ"/>
          </a:p>
        </p:txBody>
      </p:sp>
    </p:spTree>
    <p:extLst>
      <p:ext uri="{BB962C8B-B14F-4D97-AF65-F5344CB8AC3E}">
        <p14:creationId xmlns:p14="http://schemas.microsoft.com/office/powerpoint/2010/main" val="23626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A987DD8-1893-4030-808F-7374E34BA1C6}" type="datetimeFigureOut">
              <a:rPr lang="ar-IQ" smtClean="0"/>
              <a:t>09/07/1442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314E0E-CAF0-4A13-B322-BC4F88D1CC85}" type="slidenum">
              <a:rPr lang="ar-IQ" smtClean="0"/>
              <a:t>‹#›</a:t>
            </a:fld>
            <a:endParaRPr lang="ar-IQ"/>
          </a:p>
        </p:txBody>
      </p:sp>
    </p:spTree>
    <p:extLst>
      <p:ext uri="{BB962C8B-B14F-4D97-AF65-F5344CB8AC3E}">
        <p14:creationId xmlns:p14="http://schemas.microsoft.com/office/powerpoint/2010/main" val="866099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جامعة ديالى </a:t>
            </a:r>
            <a:br>
              <a:rPr lang="ar-IQ" dirty="0" smtClean="0"/>
            </a:br>
            <a:r>
              <a:rPr lang="ar-IQ" dirty="0" smtClean="0"/>
              <a:t>كلية التربية للعلوم الانسانية </a:t>
            </a:r>
            <a:br>
              <a:rPr lang="ar-IQ" dirty="0" smtClean="0"/>
            </a:br>
            <a:r>
              <a:rPr lang="ar-IQ" dirty="0" smtClean="0"/>
              <a:t>قسم الجغرافية</a:t>
            </a:r>
            <a:endParaRPr lang="ar-IQ" dirty="0"/>
          </a:p>
        </p:txBody>
      </p:sp>
      <p:sp>
        <p:nvSpPr>
          <p:cNvPr id="3" name="عنوان فرعي 2"/>
          <p:cNvSpPr>
            <a:spLocks noGrp="1"/>
          </p:cNvSpPr>
          <p:nvPr>
            <p:ph type="subTitle" idx="1"/>
          </p:nvPr>
        </p:nvSpPr>
        <p:spPr/>
        <p:txBody>
          <a:bodyPr>
            <a:normAutofit fontScale="85000" lnSpcReduction="20000"/>
          </a:bodyPr>
          <a:lstStyle/>
          <a:p>
            <a:r>
              <a:rPr lang="ar-IQ" dirty="0" smtClean="0"/>
              <a:t>محاضرة موارد طبيعية </a:t>
            </a:r>
            <a:r>
              <a:rPr lang="ar-IQ" dirty="0" smtClean="0"/>
              <a:t>مرحلة ثالثة</a:t>
            </a:r>
            <a:endParaRPr lang="ar-IQ" dirty="0" smtClean="0"/>
          </a:p>
          <a:p>
            <a:r>
              <a:rPr lang="ar-IQ" dirty="0" smtClean="0"/>
              <a:t>الدراسة الصباحية والمسائية</a:t>
            </a:r>
          </a:p>
          <a:p>
            <a:r>
              <a:rPr lang="ar-IQ" dirty="0" err="1" smtClean="0"/>
              <a:t>م.م</a:t>
            </a:r>
            <a:r>
              <a:rPr lang="ar-IQ" dirty="0" smtClean="0"/>
              <a:t>. </a:t>
            </a:r>
            <a:r>
              <a:rPr lang="ar-IQ" smtClean="0"/>
              <a:t>سهاد شلاش خلف</a:t>
            </a:r>
            <a:endParaRPr lang="ar-IQ" dirty="0" smtClean="0"/>
          </a:p>
          <a:p>
            <a:r>
              <a:rPr lang="ar-IQ" dirty="0" err="1" smtClean="0"/>
              <a:t>م.م</a:t>
            </a:r>
            <a:r>
              <a:rPr lang="ar-IQ" dirty="0" smtClean="0"/>
              <a:t>. مروة سالم </a:t>
            </a:r>
            <a:endParaRPr lang="ar-IQ" dirty="0"/>
          </a:p>
        </p:txBody>
      </p:sp>
    </p:spTree>
    <p:extLst>
      <p:ext uri="{BB962C8B-B14F-4D97-AF65-F5344CB8AC3E}">
        <p14:creationId xmlns:p14="http://schemas.microsoft.com/office/powerpoint/2010/main" val="2370216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مشاكل النبات الطبيعي وطرق صيانتها</a:t>
            </a:r>
            <a:endParaRPr lang="ar-IQ" dirty="0"/>
          </a:p>
        </p:txBody>
      </p:sp>
      <p:sp>
        <p:nvSpPr>
          <p:cNvPr id="3" name="عنصر نائب للمحتوى 2"/>
          <p:cNvSpPr>
            <a:spLocks noGrp="1"/>
          </p:cNvSpPr>
          <p:nvPr>
            <p:ph idx="1"/>
          </p:nvPr>
        </p:nvSpPr>
        <p:spPr/>
        <p:txBody>
          <a:bodyPr>
            <a:normAutofit lnSpcReduction="10000"/>
          </a:bodyPr>
          <a:lstStyle/>
          <a:p>
            <a:r>
              <a:rPr lang="ar-IQ" b="1" dirty="0"/>
              <a:t> </a:t>
            </a:r>
            <a:endParaRPr lang="en-US" dirty="0"/>
          </a:p>
          <a:p>
            <a:r>
              <a:rPr lang="ar-IQ" b="1" dirty="0"/>
              <a:t>تتعرض الغطاءات </a:t>
            </a:r>
            <a:r>
              <a:rPr lang="ar-IQ" b="1" dirty="0" err="1"/>
              <a:t>النباتيةللجملة</a:t>
            </a:r>
            <a:r>
              <a:rPr lang="ar-IQ" b="1" dirty="0"/>
              <a:t> مشاكل اهمها.</a:t>
            </a:r>
            <a:endParaRPr lang="en-US" dirty="0"/>
          </a:p>
          <a:p>
            <a:r>
              <a:rPr lang="ar-IQ" dirty="0"/>
              <a:t> </a:t>
            </a:r>
            <a:endParaRPr lang="en-US" dirty="0"/>
          </a:p>
          <a:p>
            <a:r>
              <a:rPr lang="ar-IQ" dirty="0"/>
              <a:t>1-سوء استخدام الانسان للثروة النباتية</a:t>
            </a:r>
            <a:endParaRPr lang="en-US" dirty="0"/>
          </a:p>
          <a:p>
            <a:r>
              <a:rPr lang="ar-IQ" dirty="0"/>
              <a:t>2-الافات والامراض النباتية</a:t>
            </a:r>
            <a:endParaRPr lang="en-US" dirty="0"/>
          </a:p>
          <a:p>
            <a:r>
              <a:rPr lang="ar-IQ" dirty="0"/>
              <a:t>3-الحرائق والنيران</a:t>
            </a:r>
            <a:endParaRPr lang="en-US" dirty="0"/>
          </a:p>
          <a:p>
            <a:r>
              <a:rPr lang="en-US" dirty="0"/>
              <a:t> </a:t>
            </a:r>
          </a:p>
          <a:p>
            <a:r>
              <a:rPr lang="en-US" dirty="0"/>
              <a:t> </a:t>
            </a:r>
          </a:p>
        </p:txBody>
      </p:sp>
    </p:spTree>
    <p:extLst>
      <p:ext uri="{BB962C8B-B14F-4D97-AF65-F5344CB8AC3E}">
        <p14:creationId xmlns:p14="http://schemas.microsoft.com/office/powerpoint/2010/main" val="3042659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smtClean="0"/>
              <a:t>اولا: سوء استخدام الانسان للثروة النباتية</a:t>
            </a:r>
            <a:endParaRPr lang="ar-IQ" dirty="0"/>
          </a:p>
        </p:txBody>
      </p:sp>
      <p:sp>
        <p:nvSpPr>
          <p:cNvPr id="3" name="عنصر نائب للمحتوى 2"/>
          <p:cNvSpPr>
            <a:spLocks noGrp="1"/>
          </p:cNvSpPr>
          <p:nvPr>
            <p:ph idx="1"/>
          </p:nvPr>
        </p:nvSpPr>
        <p:spPr/>
        <p:txBody>
          <a:bodyPr>
            <a:normAutofit fontScale="62500" lnSpcReduction="20000"/>
          </a:bodyPr>
          <a:lstStyle/>
          <a:p>
            <a:r>
              <a:rPr lang="ar-IQ" dirty="0" smtClean="0"/>
              <a:t>لقد ادى اكتشاف الزراعة وتربية </a:t>
            </a:r>
            <a:r>
              <a:rPr lang="ar-IQ" dirty="0" err="1" smtClean="0"/>
              <a:t>الحيونات</a:t>
            </a:r>
            <a:r>
              <a:rPr lang="ar-IQ" dirty="0" smtClean="0"/>
              <a:t> الى استقرار الانسان في نطاق معين ،كما</a:t>
            </a:r>
            <a:endParaRPr lang="en-US" dirty="0" smtClean="0"/>
          </a:p>
          <a:p>
            <a:r>
              <a:rPr lang="ar-IQ" dirty="0" smtClean="0"/>
              <a:t>كانت محاولاته لزيادة الانتاج الزراعي والحيواني سببا للتدهور الغطاء النباتي وازالته من خلال عمليات قطع الاشجار </a:t>
            </a:r>
            <a:r>
              <a:rPr lang="ar-IQ" dirty="0" err="1" smtClean="0"/>
              <a:t>اوالرعي</a:t>
            </a:r>
            <a:r>
              <a:rPr lang="ar-IQ" dirty="0" smtClean="0"/>
              <a:t> المفرط ،لقد كان تدخل الانسان في تغيير البيئة الحيوية للنباتات الطبيعية الى انفراط التوازن البيئي بين اليابس والماء والنباتات الواقعة على هامش المناطق الصحراوية مما ادى الى انتشار </a:t>
            </a:r>
            <a:r>
              <a:rPr lang="ar-IQ" dirty="0" err="1" smtClean="0"/>
              <a:t>مايسمى</a:t>
            </a:r>
            <a:r>
              <a:rPr lang="ar-IQ" dirty="0" smtClean="0"/>
              <a:t> بظاهرة التصحر واتساع المناطق الصحراوية في العالم .</a:t>
            </a:r>
            <a:endParaRPr lang="en-US" dirty="0" smtClean="0"/>
          </a:p>
          <a:p>
            <a:r>
              <a:rPr lang="ar-IQ" dirty="0" smtClean="0"/>
              <a:t>وهناك من الادلة </a:t>
            </a:r>
            <a:r>
              <a:rPr lang="ar-IQ" dirty="0" err="1" smtClean="0"/>
              <a:t>مايشير</a:t>
            </a:r>
            <a:r>
              <a:rPr lang="ar-IQ" dirty="0" smtClean="0"/>
              <a:t> الى زيادة مساحة الاراضي الصحراوية في السنين الاخيرة في افريقيا بمقدار 250 الف فدان ،كما ان مساحة صحراء ثار في شمال غرب القارة الهندية قد اتسعت بمقدار 6000فدان،كل هذا بسبب ازالة الغابات </a:t>
            </a:r>
            <a:r>
              <a:rPr lang="ar-IQ" dirty="0" err="1" smtClean="0"/>
              <a:t>اوبسبب</a:t>
            </a:r>
            <a:r>
              <a:rPr lang="ar-IQ" dirty="0" smtClean="0"/>
              <a:t> الرعي الجائر وتغيير نمط استعمال الارض نتيجة لتدخل الانسان في البيئة ،وهناك أدلة وشواهد تاريخية تشير الى تدهور المراكز الحضرية </a:t>
            </a:r>
            <a:r>
              <a:rPr lang="ar-IQ" dirty="0" err="1" smtClean="0"/>
              <a:t>والامبروطوريات</a:t>
            </a:r>
            <a:r>
              <a:rPr lang="ar-IQ" dirty="0" smtClean="0"/>
              <a:t> الكبيرة في الشرقين الادنى والاوسط كان نتيجة لتدهور البيئة الحيوية للنباتات وازالتها من قبل الانسان ويعتقد بعض علماء البيئة ان تغيير المناخ على سطح الارض لم يكن السبب الوحيد لحدوث ظاهرة التصحر من خلال سوء استخدامه لموارد البيئة النباتية</a:t>
            </a:r>
            <a:endParaRPr lang="en-US" dirty="0" smtClean="0"/>
          </a:p>
          <a:p>
            <a:r>
              <a:rPr lang="ar-IQ" dirty="0" smtClean="0"/>
              <a:t>ولقد حاول الانسان معالجة الاثار السلبية </a:t>
            </a:r>
            <a:r>
              <a:rPr lang="ar-IQ" dirty="0" err="1" smtClean="0"/>
              <a:t>لأزالة</a:t>
            </a:r>
            <a:r>
              <a:rPr lang="ar-IQ" dirty="0" smtClean="0"/>
              <a:t> الغطاء النباتي بزيادة الاهتمام والعناية بالغابات والحشائش الطبيعية وتنظيم استغلالها واعادة تشجيرها .</a:t>
            </a:r>
          </a:p>
          <a:p>
            <a:endParaRPr lang="ar-IQ" dirty="0"/>
          </a:p>
        </p:txBody>
      </p:sp>
    </p:spTree>
    <p:extLst>
      <p:ext uri="{BB962C8B-B14F-4D97-AF65-F5344CB8AC3E}">
        <p14:creationId xmlns:p14="http://schemas.microsoft.com/office/powerpoint/2010/main" val="2939784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ثانيا /</a:t>
            </a:r>
            <a:r>
              <a:rPr lang="ar-IQ" dirty="0" err="1" smtClean="0"/>
              <a:t>الافات</a:t>
            </a:r>
            <a:r>
              <a:rPr lang="ar-IQ" dirty="0" smtClean="0"/>
              <a:t> والامراض النباتية</a:t>
            </a:r>
            <a:endParaRPr lang="ar-IQ" dirty="0"/>
          </a:p>
        </p:txBody>
      </p:sp>
      <p:sp>
        <p:nvSpPr>
          <p:cNvPr id="3" name="عنصر نائب للمحتوى 2"/>
          <p:cNvSpPr>
            <a:spLocks noGrp="1"/>
          </p:cNvSpPr>
          <p:nvPr>
            <p:ph idx="1"/>
          </p:nvPr>
        </p:nvSpPr>
        <p:spPr/>
        <p:txBody>
          <a:bodyPr>
            <a:normAutofit fontScale="55000" lnSpcReduction="20000"/>
          </a:bodyPr>
          <a:lstStyle/>
          <a:p>
            <a:r>
              <a:rPr lang="ar-IQ" dirty="0"/>
              <a:t>تتأثر النباتات من حشائش طبيعية واشجار </a:t>
            </a:r>
            <a:r>
              <a:rPr lang="ar-IQ" dirty="0" err="1"/>
              <a:t>بالافات</a:t>
            </a:r>
            <a:r>
              <a:rPr lang="ar-IQ" dirty="0"/>
              <a:t> والاراضي النباتية التي تؤثر على انتاجيتها وتعتبر عملية مكافحة الامراض </a:t>
            </a:r>
            <a:r>
              <a:rPr lang="ar-IQ" dirty="0" err="1"/>
              <a:t>النباتيةعلى</a:t>
            </a:r>
            <a:r>
              <a:rPr lang="ar-IQ" dirty="0"/>
              <a:t> قدر من الصعوبة كيمياويا </a:t>
            </a:r>
            <a:r>
              <a:rPr lang="ar-IQ" dirty="0" err="1"/>
              <a:t>وفيزياويا</a:t>
            </a:r>
            <a:r>
              <a:rPr lang="ar-IQ" dirty="0"/>
              <a:t> بسبب ضخامة الاشجار وارتفاعها وصعوبة الوصول الى قممها ،كما تزداد عملية المكافحة صعوبة لاستمرار عملية النمو للنبات وزيادة ارتفاعه سنة بعد اخرى ولغرض السيطرة على </a:t>
            </a:r>
            <a:r>
              <a:rPr lang="ar-IQ" dirty="0" err="1"/>
              <a:t>الافات</a:t>
            </a:r>
            <a:r>
              <a:rPr lang="ar-IQ" dirty="0"/>
              <a:t> الزراعية او الامراض النباتية يجري العمل على انبات</a:t>
            </a:r>
            <a:endParaRPr lang="en-US" dirty="0"/>
          </a:p>
          <a:p>
            <a:r>
              <a:rPr lang="ar-IQ" dirty="0"/>
              <a:t>اشجار اكثر مقاومة لهذه الامراض واستبدال الاشجار التي </a:t>
            </a:r>
            <a:r>
              <a:rPr lang="ar-IQ" dirty="0" err="1"/>
              <a:t>لاتتمتع</a:t>
            </a:r>
            <a:r>
              <a:rPr lang="ar-IQ" dirty="0"/>
              <a:t> بمقاومة كبيرة </a:t>
            </a:r>
            <a:r>
              <a:rPr lang="ar-IQ" dirty="0" err="1"/>
              <a:t>لامراض</a:t>
            </a:r>
            <a:r>
              <a:rPr lang="ar-IQ" dirty="0"/>
              <a:t> بأخرى ،مثل استبدال شجرة الكستناء الامريكية التي اصيبت بأفة فطرية قضت عليها في حين لم تؤذ مثيلتها في </a:t>
            </a:r>
            <a:r>
              <a:rPr lang="ar-IQ" dirty="0" err="1"/>
              <a:t>الصين،كما</a:t>
            </a:r>
            <a:r>
              <a:rPr lang="ar-IQ" dirty="0"/>
              <a:t> ان شجرة الدردار هي الاخرى اصيبت بنوع من الخنافس  قضت على جميع الاشجار </a:t>
            </a:r>
            <a:r>
              <a:rPr lang="ar-IQ" dirty="0" err="1"/>
              <a:t>الناميةفي</a:t>
            </a:r>
            <a:r>
              <a:rPr lang="ar-IQ" dirty="0"/>
              <a:t> </a:t>
            </a:r>
            <a:r>
              <a:rPr lang="ar-IQ" dirty="0" err="1"/>
              <a:t>اوربا</a:t>
            </a:r>
            <a:r>
              <a:rPr lang="ar-IQ" dirty="0"/>
              <a:t> وامريكا الشمالية.</a:t>
            </a:r>
            <a:endParaRPr lang="en-US" dirty="0"/>
          </a:p>
          <a:p>
            <a:r>
              <a:rPr lang="ar-IQ" dirty="0"/>
              <a:t>ويتم صيانة النباتات من الامراض بمراقبة </a:t>
            </a:r>
            <a:r>
              <a:rPr lang="ar-IQ" dirty="0" err="1"/>
              <a:t>الافات</a:t>
            </a:r>
            <a:r>
              <a:rPr lang="ar-IQ" dirty="0"/>
              <a:t> الزراعية والامراض النباتية التي تصيب الاشجار من وقت </a:t>
            </a:r>
            <a:r>
              <a:rPr lang="ar-IQ" dirty="0" err="1"/>
              <a:t>لاخر،حيث</a:t>
            </a:r>
            <a:r>
              <a:rPr lang="ar-IQ" dirty="0"/>
              <a:t> ان مكافحة الامراض النباتية  يحتاج الى مهارة وحدق من قبل المشرفين علية كما يتم اعداد مختصين في علم النبات وبعلم الامراض النباتية ليحددوا مرحلة نمو الكائن الحيواني المسبب للمرض وظروف الطقس الملائمة لرش المبيدات تحديد كميتها لكي يتم العمل على احسن وجه وبكلفة قليلة ومعقولة</a:t>
            </a:r>
            <a:endParaRPr lang="en-US" dirty="0"/>
          </a:p>
          <a:p>
            <a:r>
              <a:rPr lang="ar-IQ" dirty="0" err="1"/>
              <a:t>الاان</a:t>
            </a:r>
            <a:r>
              <a:rPr lang="ar-IQ" dirty="0"/>
              <a:t> استعمال المبيدات لمكافحة الامراض النباتية يثير جوانب سلبية منها تلوث البيئة والقضاء على بعض الكائنات الحية المفيدة في المحافظة على التوازن البيئي فقد تقضي المبيدات على الطيور </a:t>
            </a:r>
            <a:r>
              <a:rPr lang="ar-IQ" dirty="0" err="1"/>
              <a:t>مثلالذلك</a:t>
            </a:r>
            <a:r>
              <a:rPr lang="ar-IQ" dirty="0"/>
              <a:t> توجد دعوة تستهدف السيطرة على </a:t>
            </a:r>
            <a:r>
              <a:rPr lang="ar-IQ" dirty="0" err="1"/>
              <a:t>الافات</a:t>
            </a:r>
            <a:r>
              <a:rPr lang="ar-IQ" dirty="0"/>
              <a:t> النباتية من خلال استغلال عناصر البيئة نفسها كالاستفادة من الحيوانات التي تتغذى على الفطريات </a:t>
            </a:r>
            <a:r>
              <a:rPr lang="ar-IQ" dirty="0" err="1"/>
              <a:t>اوعلى</a:t>
            </a:r>
            <a:r>
              <a:rPr lang="ar-IQ" dirty="0"/>
              <a:t> </a:t>
            </a:r>
            <a:r>
              <a:rPr lang="ar-IQ" dirty="0" err="1"/>
              <a:t>الافات</a:t>
            </a:r>
            <a:r>
              <a:rPr lang="ar-IQ" dirty="0"/>
              <a:t> النباتية</a:t>
            </a:r>
            <a:endParaRPr lang="en-US" dirty="0"/>
          </a:p>
          <a:p>
            <a:endParaRPr lang="ar-IQ" dirty="0"/>
          </a:p>
        </p:txBody>
      </p:sp>
    </p:spTree>
    <p:extLst>
      <p:ext uri="{BB962C8B-B14F-4D97-AF65-F5344CB8AC3E}">
        <p14:creationId xmlns:p14="http://schemas.microsoft.com/office/powerpoint/2010/main" val="3435398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err="1" smtClean="0"/>
              <a:t>ثالثا:الحرائق</a:t>
            </a:r>
            <a:r>
              <a:rPr lang="ar-IQ" b="1" dirty="0" smtClean="0"/>
              <a:t> والنيران.</a:t>
            </a:r>
            <a:endParaRPr lang="ar-IQ" dirty="0"/>
          </a:p>
        </p:txBody>
      </p:sp>
      <p:sp>
        <p:nvSpPr>
          <p:cNvPr id="3" name="عنصر نائب للمحتوى 2"/>
          <p:cNvSpPr>
            <a:spLocks noGrp="1"/>
          </p:cNvSpPr>
          <p:nvPr>
            <p:ph idx="1"/>
          </p:nvPr>
        </p:nvSpPr>
        <p:spPr/>
        <p:txBody>
          <a:bodyPr>
            <a:normAutofit fontScale="32500" lnSpcReduction="20000"/>
          </a:bodyPr>
          <a:lstStyle/>
          <a:p>
            <a:r>
              <a:rPr lang="ar-IQ" sz="4300" dirty="0" smtClean="0"/>
              <a:t>تعتبر </a:t>
            </a:r>
            <a:r>
              <a:rPr lang="ar-IQ" sz="4300" dirty="0"/>
              <a:t>الحرائق والنيران من الكوارث الطبيعية التي تلحق اضرارا كبيرا بالغطاء النباتي ،وتختلف اسباب نشوء حرائق الغابات </a:t>
            </a:r>
            <a:r>
              <a:rPr lang="ar-IQ" sz="4300" dirty="0" err="1"/>
              <a:t>الاان</a:t>
            </a:r>
            <a:r>
              <a:rPr lang="ar-IQ" sz="4300" dirty="0"/>
              <a:t> من اهم اسبابها</a:t>
            </a:r>
            <a:endParaRPr lang="en-US" sz="4300" dirty="0"/>
          </a:p>
          <a:p>
            <a:r>
              <a:rPr lang="en-US" sz="4300" dirty="0"/>
              <a:t> </a:t>
            </a:r>
          </a:p>
          <a:p>
            <a:r>
              <a:rPr lang="ar-IQ" sz="4300" dirty="0"/>
              <a:t>1-</a:t>
            </a:r>
            <a:r>
              <a:rPr lang="ar-IQ" sz="4300" b="1" dirty="0"/>
              <a:t>الاهمال</a:t>
            </a:r>
            <a:endParaRPr lang="en-US" sz="4300" dirty="0"/>
          </a:p>
          <a:p>
            <a:r>
              <a:rPr lang="ar-IQ" sz="4300" dirty="0"/>
              <a:t>وتتأثر به الغابات التي يرتادها السواح والزوار </a:t>
            </a:r>
            <a:r>
              <a:rPr lang="ar-IQ" sz="4300" dirty="0" err="1"/>
              <a:t>اوالعاملين</a:t>
            </a:r>
            <a:r>
              <a:rPr lang="ar-IQ" sz="4300" dirty="0"/>
              <a:t> فيها وتندلع الحرائق عند رمي احدهم عود ثقاب او اعقاب السكائر ...الخ او لطرد الحيوانات </a:t>
            </a:r>
            <a:r>
              <a:rPr lang="ar-IQ" sz="4300" dirty="0" err="1"/>
              <a:t>باخافتها</a:t>
            </a:r>
            <a:r>
              <a:rPr lang="ar-IQ" sz="4300" dirty="0"/>
              <a:t>.</a:t>
            </a:r>
            <a:endParaRPr lang="en-US" sz="4300" dirty="0"/>
          </a:p>
          <a:p>
            <a:r>
              <a:rPr lang="ar-IQ" sz="4300" dirty="0"/>
              <a:t> </a:t>
            </a:r>
            <a:endParaRPr lang="en-US" sz="4300" dirty="0"/>
          </a:p>
          <a:p>
            <a:r>
              <a:rPr lang="ar-IQ" sz="4300" b="1" dirty="0"/>
              <a:t>2- القصد او العمد</a:t>
            </a:r>
            <a:endParaRPr lang="en-US" sz="4300" dirty="0"/>
          </a:p>
          <a:p>
            <a:r>
              <a:rPr lang="ar-IQ" sz="4300" dirty="0" err="1"/>
              <a:t>لاخذ</a:t>
            </a:r>
            <a:r>
              <a:rPr lang="ar-IQ" sz="4300" dirty="0"/>
              <a:t> </a:t>
            </a:r>
            <a:r>
              <a:rPr lang="ar-IQ" sz="4300" dirty="0" err="1"/>
              <a:t>الثار</a:t>
            </a:r>
            <a:r>
              <a:rPr lang="ar-IQ" sz="4300" dirty="0"/>
              <a:t> من </a:t>
            </a:r>
            <a:r>
              <a:rPr lang="ar-IQ" sz="4300" dirty="0" err="1"/>
              <a:t>المسؤلين</a:t>
            </a:r>
            <a:r>
              <a:rPr lang="ar-IQ" sz="4300" dirty="0"/>
              <a:t> عن الغابات </a:t>
            </a:r>
            <a:r>
              <a:rPr lang="ar-IQ" sz="4300" dirty="0" err="1"/>
              <a:t>اواصحابها</a:t>
            </a:r>
            <a:r>
              <a:rPr lang="ar-IQ" sz="4300" dirty="0"/>
              <a:t> .</a:t>
            </a:r>
            <a:endParaRPr lang="en-US" sz="4300" dirty="0"/>
          </a:p>
          <a:p>
            <a:r>
              <a:rPr lang="ar-IQ" sz="4300" b="1" dirty="0"/>
              <a:t> </a:t>
            </a:r>
            <a:endParaRPr lang="en-US" sz="4300" dirty="0"/>
          </a:p>
          <a:p>
            <a:r>
              <a:rPr lang="ar-IQ" sz="4300" b="1" dirty="0"/>
              <a:t>3-المصانع والمعامل والقاطرات</a:t>
            </a:r>
            <a:endParaRPr lang="en-US" sz="4300" dirty="0"/>
          </a:p>
          <a:p>
            <a:r>
              <a:rPr lang="ar-IQ" sz="4300" dirty="0" err="1"/>
              <a:t>المتوجدة</a:t>
            </a:r>
            <a:r>
              <a:rPr lang="ar-IQ" sz="4300" dirty="0"/>
              <a:t>  داخل الغابات </a:t>
            </a:r>
            <a:r>
              <a:rPr lang="ar-IQ" sz="4300" dirty="0" err="1"/>
              <a:t>اوعند</a:t>
            </a:r>
            <a:r>
              <a:rPr lang="ar-IQ" sz="4300" dirty="0"/>
              <a:t> مرور </a:t>
            </a:r>
            <a:r>
              <a:rPr lang="ar-IQ" sz="4300" dirty="0" err="1"/>
              <a:t>القاطرت</a:t>
            </a:r>
            <a:r>
              <a:rPr lang="ar-IQ" sz="4300" dirty="0"/>
              <a:t> عبرها فتنشر الشظايا  </a:t>
            </a:r>
            <a:r>
              <a:rPr lang="ar-IQ" sz="4300" dirty="0" err="1"/>
              <a:t>اوالشرارة</a:t>
            </a:r>
            <a:r>
              <a:rPr lang="ar-IQ" sz="4300" dirty="0"/>
              <a:t> داخل الغابة مسببة اندلاع الحرائق فيها</a:t>
            </a:r>
            <a:endParaRPr lang="en-US" sz="4300" dirty="0"/>
          </a:p>
          <a:p>
            <a:r>
              <a:rPr lang="ar-IQ" sz="4300" dirty="0"/>
              <a:t> </a:t>
            </a:r>
            <a:endParaRPr lang="en-US" sz="4300" dirty="0"/>
          </a:p>
          <a:p>
            <a:r>
              <a:rPr lang="ar-IQ" sz="4300" b="1" dirty="0"/>
              <a:t>4- الصيد</a:t>
            </a:r>
            <a:endParaRPr lang="en-US" sz="4300" dirty="0"/>
          </a:p>
          <a:p>
            <a:r>
              <a:rPr lang="ar-IQ" sz="4300" dirty="0"/>
              <a:t>حيث ان اهمال الصيادين اطفاء بقايا النيران التي تحدث نتيجة </a:t>
            </a:r>
            <a:r>
              <a:rPr lang="ar-IQ" sz="4300" dirty="0" err="1"/>
              <a:t>لاطلاق</a:t>
            </a:r>
            <a:r>
              <a:rPr lang="ar-IQ" sz="4300" dirty="0"/>
              <a:t> النار على الحيوانات اثناء الصيد</a:t>
            </a:r>
            <a:endParaRPr lang="en-US" sz="4300" dirty="0"/>
          </a:p>
          <a:p>
            <a:r>
              <a:rPr lang="ar-IQ" sz="4300" b="1" dirty="0"/>
              <a:t>5- البرق والصواعق</a:t>
            </a:r>
            <a:endParaRPr lang="en-US" sz="4300" dirty="0"/>
          </a:p>
          <a:p>
            <a:r>
              <a:rPr lang="ar-IQ" sz="4300" dirty="0"/>
              <a:t>الذي يساهم بنسبة كبيرة في حرائق الغابات في البلدان المتقدمة وتصل نسبتها في امريكا 49%من اسباب حرائق الغابات في جبال روكي</a:t>
            </a:r>
            <a:endParaRPr lang="en-US" sz="4300" dirty="0"/>
          </a:p>
          <a:p>
            <a:r>
              <a:rPr lang="ar-IQ" sz="4300" b="1" dirty="0"/>
              <a:t> </a:t>
            </a:r>
            <a:endParaRPr lang="en-US" sz="4300" dirty="0"/>
          </a:p>
          <a:p>
            <a:r>
              <a:rPr lang="ar-IQ" sz="4300" b="1" dirty="0"/>
              <a:t>6-اسباب مختلفة ومجهولة</a:t>
            </a:r>
            <a:endParaRPr lang="en-US" sz="4300" dirty="0"/>
          </a:p>
          <a:p>
            <a:r>
              <a:rPr lang="ar-IQ" sz="4300" dirty="0"/>
              <a:t>وهي الحرائق التي </a:t>
            </a:r>
            <a:r>
              <a:rPr lang="ar-IQ" sz="4300" dirty="0" err="1"/>
              <a:t>لايمكن</a:t>
            </a:r>
            <a:r>
              <a:rPr lang="ar-IQ" sz="4300" dirty="0"/>
              <a:t> تحديد مصدرها او مسبباتها وتشكل 39%من مجموع حرائق الغابات في العالم</a:t>
            </a:r>
            <a:endParaRPr lang="en-US" sz="4300" dirty="0"/>
          </a:p>
          <a:p>
            <a:endParaRPr lang="ar-IQ" dirty="0"/>
          </a:p>
        </p:txBody>
      </p:sp>
    </p:spTree>
    <p:extLst>
      <p:ext uri="{BB962C8B-B14F-4D97-AF65-F5344CB8AC3E}">
        <p14:creationId xmlns:p14="http://schemas.microsoft.com/office/powerpoint/2010/main" val="2194427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-تأثير الحرائق على النباتات الطبيعية وبيئتها-</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يؤثر </a:t>
            </a:r>
            <a:r>
              <a:rPr lang="ar-IQ" dirty="0"/>
              <a:t>للحريق على النباتات الطبيعية بصورة مباشرة مسببا موتها نهائيا والقضاء على الغطاء النباتي ولكنة يترك اثارا غير مباشرة بسبب تلف قسم من النباتات الطبيعية من </a:t>
            </a:r>
            <a:r>
              <a:rPr lang="ar-IQ" dirty="0" err="1"/>
              <a:t>جهه</a:t>
            </a:r>
            <a:r>
              <a:rPr lang="ar-IQ" dirty="0"/>
              <a:t> وتغيرا في البيئة الحيوية والذي يمثل</a:t>
            </a:r>
            <a:endParaRPr lang="en-US" dirty="0"/>
          </a:p>
          <a:p>
            <a:r>
              <a:rPr lang="ar-IQ" dirty="0"/>
              <a:t> </a:t>
            </a:r>
            <a:endParaRPr lang="en-US" dirty="0"/>
          </a:p>
          <a:p>
            <a:r>
              <a:rPr lang="ar-IQ" dirty="0"/>
              <a:t>1- موت البذور </a:t>
            </a:r>
            <a:r>
              <a:rPr lang="ar-IQ" dirty="0" err="1"/>
              <a:t>والبادرات</a:t>
            </a:r>
            <a:r>
              <a:rPr lang="ar-IQ" dirty="0"/>
              <a:t> والفسائل ،كما </a:t>
            </a:r>
            <a:r>
              <a:rPr lang="ar-IQ" dirty="0" err="1"/>
              <a:t>يثأثر</a:t>
            </a:r>
            <a:r>
              <a:rPr lang="ar-IQ" dirty="0"/>
              <a:t> لحاء الاشجار المقاومة للحريق وكذلك اشجارها السفلى فتنخفض قيمتها الاقتصادية</a:t>
            </a:r>
            <a:endParaRPr lang="en-US" dirty="0"/>
          </a:p>
          <a:p>
            <a:r>
              <a:rPr lang="en-US" dirty="0"/>
              <a:t> </a:t>
            </a:r>
          </a:p>
          <a:p>
            <a:r>
              <a:rPr lang="ar-IQ" dirty="0"/>
              <a:t>2-يؤثر الحريق على الصفات الكيمياوية </a:t>
            </a:r>
            <a:r>
              <a:rPr lang="ar-IQ" dirty="0" err="1"/>
              <a:t>والفيزياوية</a:t>
            </a:r>
            <a:r>
              <a:rPr lang="ar-IQ" dirty="0"/>
              <a:t> للتربة حيث ترتفع حموضة التربة وتقل قابلية الجذور على امتصاص المواد الغذائية كما يصعب نمو </a:t>
            </a:r>
            <a:r>
              <a:rPr lang="ar-IQ" dirty="0" err="1"/>
              <a:t>البادرات</a:t>
            </a:r>
            <a:r>
              <a:rPr lang="ar-IQ" dirty="0"/>
              <a:t> الجديدة كما يسبب الحريق انخفاض نسبة الرطوبة السطحية للتربة فتقل نسبة المواد </a:t>
            </a:r>
            <a:r>
              <a:rPr lang="ar-IQ" dirty="0" err="1"/>
              <a:t>الدبالية</a:t>
            </a:r>
            <a:r>
              <a:rPr lang="ar-IQ" dirty="0"/>
              <a:t> فيها ويصعب على الجذور امتصاص المواد الغذائية من التربة ،فتصبح التربة جافة قابلة للجرف والتعرية</a:t>
            </a:r>
            <a:endParaRPr lang="en-US" dirty="0"/>
          </a:p>
          <a:p>
            <a:r>
              <a:rPr lang="ar-IQ" dirty="0"/>
              <a:t> </a:t>
            </a:r>
            <a:endParaRPr lang="en-US" dirty="0"/>
          </a:p>
          <a:p>
            <a:r>
              <a:rPr lang="ar-IQ" dirty="0"/>
              <a:t>3-يسبب الحريق هلاك </a:t>
            </a:r>
            <a:r>
              <a:rPr lang="ar-IQ" dirty="0" err="1"/>
              <a:t>الحيونات</a:t>
            </a:r>
            <a:r>
              <a:rPr lang="ar-IQ" dirty="0"/>
              <a:t> البرية التي تعيش في المنطقة المنكوبة</a:t>
            </a:r>
          </a:p>
        </p:txBody>
      </p:sp>
    </p:spTree>
    <p:extLst>
      <p:ext uri="{BB962C8B-B14F-4D97-AF65-F5344CB8AC3E}">
        <p14:creationId xmlns:p14="http://schemas.microsoft.com/office/powerpoint/2010/main" val="176107334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510</Words>
  <Application>Microsoft Office PowerPoint</Application>
  <PresentationFormat>عرض على الشاشة (3:4)‏</PresentationFormat>
  <Paragraphs>51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جامعة ديالى  كلية التربية للعلوم الانسانية  قسم الجغرافية</vt:lpstr>
      <vt:lpstr>مشاكل النبات الطبيعي وطرق صيانتها</vt:lpstr>
      <vt:lpstr>اولا: سوء استخدام الانسان للثروة النباتية</vt:lpstr>
      <vt:lpstr>ثانيا /الافات والامراض النباتية</vt:lpstr>
      <vt:lpstr>ثالثا:الحرائق والنيران.</vt:lpstr>
      <vt:lpstr>-تأثير الحرائق على النباتات الطبيعية وبيئتها-</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ديالى  كلية التربية للعلوم الانسانية  قسم الجغرافية</dc:title>
  <dc:creator>Maher</dc:creator>
  <cp:lastModifiedBy>DR.Ahmed Saker 2o1O</cp:lastModifiedBy>
  <cp:revision>3</cp:revision>
  <dcterms:created xsi:type="dcterms:W3CDTF">2020-03-26T07:07:22Z</dcterms:created>
  <dcterms:modified xsi:type="dcterms:W3CDTF">2021-02-20T17:35:54Z</dcterms:modified>
</cp:coreProperties>
</file>