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tl="1" saveSubsetFonts="1">
  <p:sldMasterIdLst>
    <p:sldMasterId id="2147483648" r:id="rId1"/>
    <p:sldMasterId id="2147483660" r:id="rId2"/>
  </p:sldMasterIdLst>
  <p:sldIdLst>
    <p:sldId id="268" r:id="rId3"/>
    <p:sldId id="257" r:id="rId4"/>
    <p:sldId id="258" r:id="rId5"/>
    <p:sldId id="259" r:id="rId6"/>
    <p:sldId id="260" r:id="rId7"/>
    <p:sldId id="261" r:id="rId8"/>
    <p:sldId id="262" r:id="rId9"/>
    <p:sldId id="263" r:id="rId10"/>
    <p:sldId id="264" r:id="rId11"/>
    <p:sldId id="265" r:id="rId12"/>
    <p:sldId id="267" r:id="rId13"/>
  </p:sldIdLst>
  <p:sldSz cx="9144000" cy="6858000" type="screen4x3"/>
  <p:notesSz cx="6858000" cy="9144000"/>
  <p:defaultText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84380"/>
    <p:restoredTop sz="94660"/>
  </p:normalViewPr>
  <p:slideViewPr>
    <p:cSldViewPr>
      <p:cViewPr varScale="1">
        <p:scale>
          <a:sx n="70" d="100"/>
          <a:sy n="70" d="100"/>
        </p:scale>
        <p:origin x="1386" y="78"/>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viewProps" Target="viewProps.xml"/><Relationship Id="rId10" Type="http://schemas.openxmlformats.org/officeDocument/2006/relationships/slide" Target="slides/slide8.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شريحة عنوان">
    <p:spTree>
      <p:nvGrpSpPr>
        <p:cNvPr id="1" name=""/>
        <p:cNvGrpSpPr/>
        <p:nvPr/>
      </p:nvGrpSpPr>
      <p:grpSpPr>
        <a:xfrm>
          <a:off x="0" y="0"/>
          <a:ext cx="0" cy="0"/>
          <a:chOff x="0" y="0"/>
          <a:chExt cx="0" cy="0"/>
        </a:xfrm>
      </p:grpSpPr>
      <p:sp>
        <p:nvSpPr>
          <p:cNvPr id="2" name="عنوان 1"/>
          <p:cNvSpPr>
            <a:spLocks noGrp="1"/>
          </p:cNvSpPr>
          <p:nvPr>
            <p:ph type="ctrTitle"/>
          </p:nvPr>
        </p:nvSpPr>
        <p:spPr>
          <a:xfrm>
            <a:off x="685800" y="2130425"/>
            <a:ext cx="7772400" cy="1470025"/>
          </a:xfrm>
        </p:spPr>
        <p:txBody>
          <a:bodyPr/>
          <a:lstStyle/>
          <a:p>
            <a:r>
              <a:rPr lang="ar-SA" smtClean="0"/>
              <a:t>انقر لتحرير نمط العنوان الرئيسي</a:t>
            </a:r>
            <a:endParaRPr lang="ar-IQ"/>
          </a:p>
        </p:txBody>
      </p:sp>
      <p:sp>
        <p:nvSpPr>
          <p:cNvPr id="3" name="عنوان فرعي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417590036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07696409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عنوان ونص عموديان">
    <p:spTree>
      <p:nvGrpSpPr>
        <p:cNvPr id="1" name=""/>
        <p:cNvGrpSpPr/>
        <p:nvPr/>
      </p:nvGrpSpPr>
      <p:grpSpPr>
        <a:xfrm>
          <a:off x="0" y="0"/>
          <a:ext cx="0" cy="0"/>
          <a:chOff x="0" y="0"/>
          <a:chExt cx="0" cy="0"/>
        </a:xfrm>
      </p:grpSpPr>
      <p:sp>
        <p:nvSpPr>
          <p:cNvPr id="2" name="عنوان عمودي 1"/>
          <p:cNvSpPr>
            <a:spLocks noGrp="1"/>
          </p:cNvSpPr>
          <p:nvPr>
            <p:ph type="title" orient="vert"/>
          </p:nvPr>
        </p:nvSpPr>
        <p:spPr>
          <a:xfrm>
            <a:off x="6629400" y="274638"/>
            <a:ext cx="2057400" cy="5851525"/>
          </a:xfrm>
        </p:spPr>
        <p:txBody>
          <a:bodyPr vert="eaVert"/>
          <a:lstStyle/>
          <a:p>
            <a:r>
              <a:rPr lang="ar-SA" smtClean="0"/>
              <a:t>انقر لتحرير نمط العنوان الرئيسي</a:t>
            </a:r>
            <a:endParaRPr lang="ar-IQ"/>
          </a:p>
        </p:txBody>
      </p:sp>
      <p:sp>
        <p:nvSpPr>
          <p:cNvPr id="3" name="عنصر نائب للعنوان العمودي 2"/>
          <p:cNvSpPr>
            <a:spLocks noGrp="1"/>
          </p:cNvSpPr>
          <p:nvPr>
            <p:ph type="body" orient="vert" idx="1"/>
          </p:nvPr>
        </p:nvSpPr>
        <p:spPr>
          <a:xfrm>
            <a:off x="457200" y="274638"/>
            <a:ext cx="6019800" cy="5851525"/>
          </a:xfrm>
        </p:spPr>
        <p:txBody>
          <a:bodyPr vert="eaVert"/>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96690120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شريحة عنوان">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ar-SA" smtClean="0"/>
              <a:t>انقر لتحرير نمط العنوان الرئيسي</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ar-SA" smtClean="0"/>
              <a:t>انقر لتحرير نمط العنوان الثانوي الرئيسي</a:t>
            </a:r>
            <a:endParaRPr lang="en-US" dirty="0"/>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517992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7" name="Title 6"/>
          <p:cNvSpPr>
            <a:spLocks noGrp="1"/>
          </p:cNvSpPr>
          <p:nvPr>
            <p:ph type="title"/>
          </p:nvPr>
        </p:nvSpPr>
        <p:spPr/>
        <p:txBody>
          <a:bodyPr/>
          <a:lstStyle/>
          <a:p>
            <a:r>
              <a:rPr lang="ar-SA" smtClean="0"/>
              <a:t>انقر لتحرير نمط العنوان الرئيسي</a:t>
            </a:r>
            <a:endParaRPr lang="en-US"/>
          </a:p>
        </p:txBody>
      </p:sp>
    </p:spTree>
    <p:extLst>
      <p:ext uri="{BB962C8B-B14F-4D97-AF65-F5344CB8AC3E}">
        <p14:creationId xmlns:p14="http://schemas.microsoft.com/office/powerpoint/2010/main" val="2999966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type="secHead" preserve="1">
  <p:cSld name="عنوان المقطع">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ar-SA" smtClean="0"/>
              <a:t>انقر لتحرير نمط العنوان الرئيسي</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2750314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9" name="Content Placeholder 8"/>
          <p:cNvSpPr>
            <a:spLocks noGrp="1"/>
          </p:cNvSpPr>
          <p:nvPr>
            <p:ph sz="quarter" idx="13"/>
          </p:nvPr>
        </p:nvSpPr>
        <p:spPr>
          <a:xfrm>
            <a:off x="676655"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Tree>
    <p:extLst>
      <p:ext uri="{BB962C8B-B14F-4D97-AF65-F5344CB8AC3E}">
        <p14:creationId xmlns:p14="http://schemas.microsoft.com/office/powerpoint/2010/main" val="761897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ar-SA" smtClean="0"/>
              <a:t>انقر لتحرير نمط العنوان الرئيسي</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
        <p:nvSpPr>
          <p:cNvPr id="7" name="Date Placeholder 6"/>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8" name="Footer Placeholder 7"/>
          <p:cNvSpPr>
            <a:spLocks noGrp="1"/>
          </p:cNvSpPr>
          <p:nvPr>
            <p:ph type="ftr" sz="quarter" idx="11"/>
          </p:nvPr>
        </p:nvSpPr>
        <p:spPr/>
        <p:txBody>
          <a:bodyPr/>
          <a:lstStyle/>
          <a:p>
            <a:endParaRPr lang="ar-IQ">
              <a:solidFill>
                <a:srgbClr val="073E87"/>
              </a:solidFill>
            </a:endParaRPr>
          </a:p>
        </p:txBody>
      </p:sp>
      <p:sp>
        <p:nvSpPr>
          <p:cNvPr id="9" name="Slide Number Placeholder 8"/>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3898457624"/>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Date Placeholder 2"/>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4" name="Footer Placeholder 3"/>
          <p:cNvSpPr>
            <a:spLocks noGrp="1"/>
          </p:cNvSpPr>
          <p:nvPr>
            <p:ph type="ftr" sz="quarter" idx="11"/>
          </p:nvPr>
        </p:nvSpPr>
        <p:spPr/>
        <p:txBody>
          <a:bodyPr/>
          <a:lstStyle/>
          <a:p>
            <a:endParaRPr lang="ar-IQ">
              <a:solidFill>
                <a:srgbClr val="073E87"/>
              </a:solidFill>
            </a:endParaRPr>
          </a:p>
        </p:txBody>
      </p:sp>
      <p:sp>
        <p:nvSpPr>
          <p:cNvPr id="5" name="Slide Number Placeholder 4"/>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137782218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type="blank" preserve="1">
  <p:cSld name="فارغ">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Date Placeholder 1"/>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3" name="Footer Placeholder 2"/>
          <p:cNvSpPr>
            <a:spLocks noGrp="1"/>
          </p:cNvSpPr>
          <p:nvPr>
            <p:ph type="ftr" sz="quarter" idx="11"/>
          </p:nvPr>
        </p:nvSpPr>
        <p:spPr/>
        <p:txBody>
          <a:bodyPr/>
          <a:lstStyle/>
          <a:p>
            <a:endParaRPr lang="ar-IQ">
              <a:solidFill>
                <a:srgbClr val="073E87"/>
              </a:solidFill>
            </a:endParaRPr>
          </a:p>
        </p:txBody>
      </p:sp>
      <p:sp>
        <p:nvSpPr>
          <p:cNvPr id="4" name="Slide Number Placeholder 3"/>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86424921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type="objTx" preserve="1">
  <p:cSld name="محتوى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ar-SA" smtClean="0"/>
              <a:t>انقر لتحرير نمط العنوان الرئيسي</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55394527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عنوان ومحتوى">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idx="1"/>
          </p:nvPr>
        </p:nvSpPr>
        <p:spPr/>
        <p:txBody>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10"/>
          </p:nvPr>
        </p:nvSpPr>
        <p:spPr/>
        <p:txBody>
          <a:bodyPr/>
          <a:lstStyle/>
          <a:p>
            <a:fld id="{7E99539D-4365-4F78-AD8F-4E67432C6F50}"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65890630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showMasterSp="0" type="picTx" preserve="1">
  <p:cSld name="صورة ذو تسمية توضيحية">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ar-SA" smtClean="0"/>
              <a:t>انقر لتحرير نمط العنوان الرئيسي</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Date Placeholder 4"/>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6" name="Footer Placeholder 5"/>
          <p:cNvSpPr>
            <a:spLocks noGrp="1"/>
          </p:cNvSpPr>
          <p:nvPr>
            <p:ph type="ftr" sz="quarter" idx="11"/>
          </p:nvPr>
        </p:nvSpPr>
        <p:spPr/>
        <p:txBody>
          <a:bodyPr/>
          <a:lstStyle/>
          <a:p>
            <a:endParaRPr lang="ar-IQ">
              <a:solidFill>
                <a:srgbClr val="073E87"/>
              </a:solidFill>
            </a:endParaRPr>
          </a:p>
        </p:txBody>
      </p:sp>
      <p:sp>
        <p:nvSpPr>
          <p:cNvPr id="7" name="Slide Number Placeholder 6"/>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ar-SA" smtClean="0"/>
              <a:t>انقر فوق الأيقونة لإضافة صورة</a:t>
            </a:r>
            <a:endParaRPr lang="en-US" dirty="0"/>
          </a:p>
        </p:txBody>
      </p:sp>
    </p:spTree>
    <p:extLst>
      <p:ext uri="{BB962C8B-B14F-4D97-AF65-F5344CB8AC3E}">
        <p14:creationId xmlns:p14="http://schemas.microsoft.com/office/powerpoint/2010/main" val="23141744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عنوان ونص عمودي">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ar-SA" smtClean="0"/>
              <a:t>انقر لتحرير نمط العنوان الرئيسي</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spTree>
    <p:extLst>
      <p:ext uri="{BB962C8B-B14F-4D97-AF65-F5344CB8AC3E}">
        <p14:creationId xmlns:p14="http://schemas.microsoft.com/office/powerpoint/2010/main" val="267128999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type="vertTitleAndTx" preserve="1">
  <p:cSld name="عنوان ونص عموديان">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sp>
        <p:nvSpPr>
          <p:cNvPr id="4" name="Date Placeholder 3"/>
          <p:cNvSpPr>
            <a:spLocks noGrp="1"/>
          </p:cNvSpPr>
          <p:nvPr>
            <p:ph type="dt" sz="half" idx="10"/>
          </p:nvPr>
        </p:nvSpPr>
        <p:spPr/>
        <p:txBody>
          <a:body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11"/>
          </p:nvPr>
        </p:nvSpPr>
        <p:spPr/>
        <p:txBody>
          <a:bodyPr/>
          <a:lstStyle/>
          <a:p>
            <a:endParaRPr lang="ar-IQ">
              <a:solidFill>
                <a:srgbClr val="073E87"/>
              </a:solidFill>
            </a:endParaRPr>
          </a:p>
        </p:txBody>
      </p:sp>
      <p:sp>
        <p:nvSpPr>
          <p:cNvPr id="6" name="Slide Number Placeholder 5"/>
          <p:cNvSpPr>
            <a:spLocks noGrp="1"/>
          </p:cNvSpPr>
          <p:nvPr>
            <p:ph type="sldNum" sz="quarter" idx="12"/>
          </p:nvPr>
        </p:nvSpPr>
        <p:spPr/>
        <p:txBody>
          <a:bodyPr/>
          <a:lstStyle/>
          <a:p>
            <a:fld id="{36A654D7-8402-4395-AAEF-67D4F816B10A}" type="slidenum">
              <a:rPr lang="ar-IQ" smtClean="0">
                <a:solidFill>
                  <a:srgbClr val="073E87"/>
                </a:solidFill>
              </a:rPr>
              <a:pPr/>
              <a:t>‹#›</a:t>
            </a:fld>
            <a:endParaRPr lang="ar-IQ">
              <a:solidFill>
                <a:srgbClr val="073E87"/>
              </a:solidFill>
            </a:endParaRPr>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ar-SA" smtClean="0"/>
              <a:t>انقر لتحرير نمط العنوان الرئيسي</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161977578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عنوان المقطع">
    <p:spTree>
      <p:nvGrpSpPr>
        <p:cNvPr id="1" name=""/>
        <p:cNvGrpSpPr/>
        <p:nvPr/>
      </p:nvGrpSpPr>
      <p:grpSpPr>
        <a:xfrm>
          <a:off x="0" y="0"/>
          <a:ext cx="0" cy="0"/>
          <a:chOff x="0" y="0"/>
          <a:chExt cx="0" cy="0"/>
        </a:xfrm>
      </p:grpSpPr>
      <p:sp>
        <p:nvSpPr>
          <p:cNvPr id="2" name="عنوان 1"/>
          <p:cNvSpPr>
            <a:spLocks noGrp="1"/>
          </p:cNvSpPr>
          <p:nvPr>
            <p:ph type="title"/>
          </p:nvPr>
        </p:nvSpPr>
        <p:spPr>
          <a:xfrm>
            <a:off x="722313" y="4406900"/>
            <a:ext cx="7772400" cy="1362075"/>
          </a:xfrm>
        </p:spPr>
        <p:txBody>
          <a:bodyPr anchor="t"/>
          <a:lstStyle>
            <a:lvl1pPr algn="r">
              <a:defRPr sz="4000" b="1" cap="all"/>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ar-SA" smtClean="0"/>
              <a:t>انقر لتحرير أنماط النص الرئيسي</a:t>
            </a:r>
          </a:p>
        </p:txBody>
      </p:sp>
      <p:sp>
        <p:nvSpPr>
          <p:cNvPr id="4" name="عنصر نائب للتاريخ 3"/>
          <p:cNvSpPr>
            <a:spLocks noGrp="1"/>
          </p:cNvSpPr>
          <p:nvPr>
            <p:ph type="dt" sz="half" idx="10"/>
          </p:nvPr>
        </p:nvSpPr>
        <p:spPr/>
        <p:txBody>
          <a:bodyPr/>
          <a:lstStyle/>
          <a:p>
            <a:fld id="{7E99539D-4365-4F78-AD8F-4E67432C6F50}" type="datetimeFigureOut">
              <a:rPr lang="ar-IQ" smtClean="0"/>
              <a:t>07/05/1444</a:t>
            </a:fld>
            <a:endParaRPr lang="ar-IQ"/>
          </a:p>
        </p:txBody>
      </p:sp>
      <p:sp>
        <p:nvSpPr>
          <p:cNvPr id="5" name="عنصر نائب للتذييل 4"/>
          <p:cNvSpPr>
            <a:spLocks noGrp="1"/>
          </p:cNvSpPr>
          <p:nvPr>
            <p:ph type="ftr" sz="quarter" idx="11"/>
          </p:nvPr>
        </p:nvSpPr>
        <p:spPr/>
        <p:txBody>
          <a:bodyPr/>
          <a:lstStyle/>
          <a:p>
            <a:endParaRPr lang="ar-IQ"/>
          </a:p>
        </p:txBody>
      </p:sp>
      <p:sp>
        <p:nvSpPr>
          <p:cNvPr id="6" name="عنصر نائب لرقم الشريحة 5"/>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2815686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محتويين">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محتوى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محتوى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تاريخ 4"/>
          <p:cNvSpPr>
            <a:spLocks noGrp="1"/>
          </p:cNvSpPr>
          <p:nvPr>
            <p:ph type="dt" sz="half" idx="10"/>
          </p:nvPr>
        </p:nvSpPr>
        <p:spPr/>
        <p:txBody>
          <a:bodyPr/>
          <a:lstStyle/>
          <a:p>
            <a:fld id="{7E99539D-4365-4F78-AD8F-4E67432C6F50}"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103813136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مقارنة">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lvl1pPr>
              <a:defRPr/>
            </a:lvl1p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4" name="عنصر نائب للمحتوى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5" name="عنصر نائب للنص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ar-SA" smtClean="0"/>
              <a:t>انقر لتحرير أنماط النص الرئيسي</a:t>
            </a:r>
          </a:p>
        </p:txBody>
      </p:sp>
      <p:sp>
        <p:nvSpPr>
          <p:cNvPr id="6" name="عنصر نائب للمحتوى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7" name="عنصر نائب للتاريخ 6"/>
          <p:cNvSpPr>
            <a:spLocks noGrp="1"/>
          </p:cNvSpPr>
          <p:nvPr>
            <p:ph type="dt" sz="half" idx="10"/>
          </p:nvPr>
        </p:nvSpPr>
        <p:spPr/>
        <p:txBody>
          <a:bodyPr/>
          <a:lstStyle/>
          <a:p>
            <a:fld id="{7E99539D-4365-4F78-AD8F-4E67432C6F50}" type="datetimeFigureOut">
              <a:rPr lang="ar-IQ" smtClean="0"/>
              <a:t>07/05/1444</a:t>
            </a:fld>
            <a:endParaRPr lang="ar-IQ"/>
          </a:p>
        </p:txBody>
      </p:sp>
      <p:sp>
        <p:nvSpPr>
          <p:cNvPr id="8" name="عنصر نائب للتذييل 7"/>
          <p:cNvSpPr>
            <a:spLocks noGrp="1"/>
          </p:cNvSpPr>
          <p:nvPr>
            <p:ph type="ftr" sz="quarter" idx="11"/>
          </p:nvPr>
        </p:nvSpPr>
        <p:spPr/>
        <p:txBody>
          <a:bodyPr/>
          <a:lstStyle/>
          <a:p>
            <a:endParaRPr lang="ar-IQ"/>
          </a:p>
        </p:txBody>
      </p:sp>
      <p:sp>
        <p:nvSpPr>
          <p:cNvPr id="9" name="عنصر نائب لرقم الشريحة 8"/>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29178014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عنوان فقط">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SA" smtClean="0"/>
              <a:t>انقر لتحرير نمط العنوان الرئيسي</a:t>
            </a:r>
            <a:endParaRPr lang="ar-IQ"/>
          </a:p>
        </p:txBody>
      </p:sp>
      <p:sp>
        <p:nvSpPr>
          <p:cNvPr id="3" name="عنصر نائب للتاريخ 2"/>
          <p:cNvSpPr>
            <a:spLocks noGrp="1"/>
          </p:cNvSpPr>
          <p:nvPr>
            <p:ph type="dt" sz="half" idx="10"/>
          </p:nvPr>
        </p:nvSpPr>
        <p:spPr/>
        <p:txBody>
          <a:bodyPr/>
          <a:lstStyle/>
          <a:p>
            <a:fld id="{7E99539D-4365-4F78-AD8F-4E67432C6F50}" type="datetimeFigureOut">
              <a:rPr lang="ar-IQ" smtClean="0"/>
              <a:t>07/05/1444</a:t>
            </a:fld>
            <a:endParaRPr lang="ar-IQ"/>
          </a:p>
        </p:txBody>
      </p:sp>
      <p:sp>
        <p:nvSpPr>
          <p:cNvPr id="4" name="عنصر نائب للتذييل 3"/>
          <p:cNvSpPr>
            <a:spLocks noGrp="1"/>
          </p:cNvSpPr>
          <p:nvPr>
            <p:ph type="ftr" sz="quarter" idx="11"/>
          </p:nvPr>
        </p:nvSpPr>
        <p:spPr/>
        <p:txBody>
          <a:bodyPr/>
          <a:lstStyle/>
          <a:p>
            <a:endParaRPr lang="ar-IQ"/>
          </a:p>
        </p:txBody>
      </p:sp>
      <p:sp>
        <p:nvSpPr>
          <p:cNvPr id="5" name="عنصر نائب لرقم الشريحة 4"/>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8572939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فارغ">
    <p:spTree>
      <p:nvGrpSpPr>
        <p:cNvPr id="1" name=""/>
        <p:cNvGrpSpPr/>
        <p:nvPr/>
      </p:nvGrpSpPr>
      <p:grpSpPr>
        <a:xfrm>
          <a:off x="0" y="0"/>
          <a:ext cx="0" cy="0"/>
          <a:chOff x="0" y="0"/>
          <a:chExt cx="0" cy="0"/>
        </a:xfrm>
      </p:grpSpPr>
      <p:sp>
        <p:nvSpPr>
          <p:cNvPr id="2" name="عنصر نائب للتاريخ 1"/>
          <p:cNvSpPr>
            <a:spLocks noGrp="1"/>
          </p:cNvSpPr>
          <p:nvPr>
            <p:ph type="dt" sz="half" idx="10"/>
          </p:nvPr>
        </p:nvSpPr>
        <p:spPr/>
        <p:txBody>
          <a:bodyPr/>
          <a:lstStyle/>
          <a:p>
            <a:fld id="{7E99539D-4365-4F78-AD8F-4E67432C6F50}" type="datetimeFigureOut">
              <a:rPr lang="ar-IQ" smtClean="0"/>
              <a:t>07/05/1444</a:t>
            </a:fld>
            <a:endParaRPr lang="ar-IQ"/>
          </a:p>
        </p:txBody>
      </p:sp>
      <p:sp>
        <p:nvSpPr>
          <p:cNvPr id="3" name="عنصر نائب للتذييل 2"/>
          <p:cNvSpPr>
            <a:spLocks noGrp="1"/>
          </p:cNvSpPr>
          <p:nvPr>
            <p:ph type="ftr" sz="quarter" idx="11"/>
          </p:nvPr>
        </p:nvSpPr>
        <p:spPr/>
        <p:txBody>
          <a:bodyPr/>
          <a:lstStyle/>
          <a:p>
            <a:endParaRPr lang="ar-IQ"/>
          </a:p>
        </p:txBody>
      </p:sp>
      <p:sp>
        <p:nvSpPr>
          <p:cNvPr id="4" name="عنصر نائب لرقم الشريحة 3"/>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42499289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محتوى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3050"/>
            <a:ext cx="3008313" cy="1162050"/>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محتوى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نص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99539D-4365-4F78-AD8F-4E67432C6F50}"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342589907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صورة ذو تسمية توضيحية">
    <p:spTree>
      <p:nvGrpSpPr>
        <p:cNvPr id="1" name=""/>
        <p:cNvGrpSpPr/>
        <p:nvPr/>
      </p:nvGrpSpPr>
      <p:grpSpPr>
        <a:xfrm>
          <a:off x="0" y="0"/>
          <a:ext cx="0" cy="0"/>
          <a:chOff x="0" y="0"/>
          <a:chExt cx="0" cy="0"/>
        </a:xfrm>
      </p:grpSpPr>
      <p:sp>
        <p:nvSpPr>
          <p:cNvPr id="2" name="عنوان 1"/>
          <p:cNvSpPr>
            <a:spLocks noGrp="1"/>
          </p:cNvSpPr>
          <p:nvPr>
            <p:ph type="title"/>
          </p:nvPr>
        </p:nvSpPr>
        <p:spPr>
          <a:xfrm>
            <a:off x="1792288" y="4800600"/>
            <a:ext cx="5486400" cy="566738"/>
          </a:xfrm>
        </p:spPr>
        <p:txBody>
          <a:bodyPr anchor="b"/>
          <a:lstStyle>
            <a:lvl1pPr algn="r">
              <a:defRPr sz="2000" b="1"/>
            </a:lvl1pPr>
          </a:lstStyle>
          <a:p>
            <a:r>
              <a:rPr lang="ar-SA" smtClean="0"/>
              <a:t>انقر لتحرير نمط العنوان الرئيسي</a:t>
            </a:r>
            <a:endParaRPr lang="ar-IQ"/>
          </a:p>
        </p:txBody>
      </p:sp>
      <p:sp>
        <p:nvSpPr>
          <p:cNvPr id="3" name="عنصر نائب للصورة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ar-IQ"/>
          </a:p>
        </p:txBody>
      </p:sp>
      <p:sp>
        <p:nvSpPr>
          <p:cNvPr id="4" name="عنصر نائب للنص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ar-SA" smtClean="0"/>
              <a:t>انقر لتحرير أنماط النص الرئيسي</a:t>
            </a:r>
          </a:p>
        </p:txBody>
      </p:sp>
      <p:sp>
        <p:nvSpPr>
          <p:cNvPr id="5" name="عنصر نائب للتاريخ 4"/>
          <p:cNvSpPr>
            <a:spLocks noGrp="1"/>
          </p:cNvSpPr>
          <p:nvPr>
            <p:ph type="dt" sz="half" idx="10"/>
          </p:nvPr>
        </p:nvSpPr>
        <p:spPr/>
        <p:txBody>
          <a:bodyPr/>
          <a:lstStyle/>
          <a:p>
            <a:fld id="{7E99539D-4365-4F78-AD8F-4E67432C6F50}" type="datetimeFigureOut">
              <a:rPr lang="ar-IQ" smtClean="0"/>
              <a:t>07/05/1444</a:t>
            </a:fld>
            <a:endParaRPr lang="ar-IQ"/>
          </a:p>
        </p:txBody>
      </p:sp>
      <p:sp>
        <p:nvSpPr>
          <p:cNvPr id="6" name="عنصر نائب للتذييل 5"/>
          <p:cNvSpPr>
            <a:spLocks noGrp="1"/>
          </p:cNvSpPr>
          <p:nvPr>
            <p:ph type="ftr" sz="quarter" idx="11"/>
          </p:nvPr>
        </p:nvSpPr>
        <p:spPr/>
        <p:txBody>
          <a:bodyPr/>
          <a:lstStyle/>
          <a:p>
            <a:endParaRPr lang="ar-IQ"/>
          </a:p>
        </p:txBody>
      </p:sp>
      <p:sp>
        <p:nvSpPr>
          <p:cNvPr id="7" name="عنصر نائب لرقم الشريحة 6"/>
          <p:cNvSpPr>
            <a:spLocks noGrp="1"/>
          </p:cNvSpPr>
          <p:nvPr>
            <p:ph type="sldNum" sz="quarter" idx="12"/>
          </p:nvPr>
        </p:nvSpPr>
        <p:spPr/>
        <p:txBody>
          <a:bodyPr/>
          <a:lstStyle/>
          <a:p>
            <a:fld id="{6AF8F399-C8C0-4F72-8F45-D369389BC92A}" type="slidenum">
              <a:rPr lang="ar-IQ" smtClean="0"/>
              <a:t>‹#›</a:t>
            </a:fld>
            <a:endParaRPr lang="ar-IQ"/>
          </a:p>
        </p:txBody>
      </p:sp>
    </p:spTree>
    <p:extLst>
      <p:ext uri="{BB962C8B-B14F-4D97-AF65-F5344CB8AC3E}">
        <p14:creationId xmlns:p14="http://schemas.microsoft.com/office/powerpoint/2010/main" val="240841701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عنصر نائب للعنوان 1"/>
          <p:cNvSpPr>
            <a:spLocks noGrp="1"/>
          </p:cNvSpPr>
          <p:nvPr>
            <p:ph type="title"/>
          </p:nvPr>
        </p:nvSpPr>
        <p:spPr>
          <a:xfrm>
            <a:off x="457200" y="274638"/>
            <a:ext cx="8229600" cy="1143000"/>
          </a:xfrm>
          <a:prstGeom prst="rect">
            <a:avLst/>
          </a:prstGeom>
        </p:spPr>
        <p:txBody>
          <a:bodyPr vert="horz" lIns="91440" tIns="45720" rIns="91440" bIns="45720" rtlCol="1" anchor="ctr">
            <a:normAutofit/>
          </a:bodyPr>
          <a:lstStyle/>
          <a:p>
            <a:r>
              <a:rPr lang="ar-SA" smtClean="0"/>
              <a:t>انقر لتحرير نمط العنوان الرئيسي</a:t>
            </a:r>
            <a:endParaRPr lang="ar-IQ"/>
          </a:p>
        </p:txBody>
      </p:sp>
      <p:sp>
        <p:nvSpPr>
          <p:cNvPr id="3" name="عنصر نائب للنص 2"/>
          <p:cNvSpPr>
            <a:spLocks noGrp="1"/>
          </p:cNvSpPr>
          <p:nvPr>
            <p:ph type="body" idx="1"/>
          </p:nvPr>
        </p:nvSpPr>
        <p:spPr>
          <a:xfrm>
            <a:off x="457200" y="1600200"/>
            <a:ext cx="8229600" cy="4525963"/>
          </a:xfrm>
          <a:prstGeom prst="rect">
            <a:avLst/>
          </a:prstGeom>
        </p:spPr>
        <p:txBody>
          <a:bodyPr vert="horz" lIns="91440" tIns="45720" rIns="91440" bIns="45720" rtlCol="1">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ar-IQ"/>
          </a:p>
        </p:txBody>
      </p:sp>
      <p:sp>
        <p:nvSpPr>
          <p:cNvPr id="4" name="عنصر نائب للتاريخ 3"/>
          <p:cNvSpPr>
            <a:spLocks noGrp="1"/>
          </p:cNvSpPr>
          <p:nvPr>
            <p:ph type="dt" sz="half" idx="2"/>
          </p:nvPr>
        </p:nvSpPr>
        <p:spPr>
          <a:xfrm>
            <a:off x="6553200" y="6356350"/>
            <a:ext cx="2133600" cy="365125"/>
          </a:xfrm>
          <a:prstGeom prst="rect">
            <a:avLst/>
          </a:prstGeom>
        </p:spPr>
        <p:txBody>
          <a:bodyPr vert="horz" lIns="91440" tIns="45720" rIns="91440" bIns="45720" rtlCol="1" anchor="ctr"/>
          <a:lstStyle>
            <a:lvl1pPr algn="r">
              <a:defRPr sz="1200">
                <a:solidFill>
                  <a:schemeClr val="tx1">
                    <a:tint val="75000"/>
                  </a:schemeClr>
                </a:solidFill>
              </a:defRPr>
            </a:lvl1pPr>
          </a:lstStyle>
          <a:p>
            <a:fld id="{7E99539D-4365-4F78-AD8F-4E67432C6F50}" type="datetimeFigureOut">
              <a:rPr lang="ar-IQ" smtClean="0"/>
              <a:t>07/05/1444</a:t>
            </a:fld>
            <a:endParaRPr lang="ar-IQ"/>
          </a:p>
        </p:txBody>
      </p:sp>
      <p:sp>
        <p:nvSpPr>
          <p:cNvPr id="5" name="عنصر نائب للتذييل 4"/>
          <p:cNvSpPr>
            <a:spLocks noGrp="1"/>
          </p:cNvSpPr>
          <p:nvPr>
            <p:ph type="ftr" sz="quarter" idx="3"/>
          </p:nvPr>
        </p:nvSpPr>
        <p:spPr>
          <a:xfrm>
            <a:off x="3124200" y="6356350"/>
            <a:ext cx="2895600" cy="365125"/>
          </a:xfrm>
          <a:prstGeom prst="rect">
            <a:avLst/>
          </a:prstGeom>
        </p:spPr>
        <p:txBody>
          <a:bodyPr vert="horz" lIns="91440" tIns="45720" rIns="91440" bIns="45720" rtlCol="1" anchor="ctr"/>
          <a:lstStyle>
            <a:lvl1pPr algn="ctr">
              <a:defRPr sz="1200">
                <a:solidFill>
                  <a:schemeClr val="tx1">
                    <a:tint val="75000"/>
                  </a:schemeClr>
                </a:solidFill>
              </a:defRPr>
            </a:lvl1pPr>
          </a:lstStyle>
          <a:p>
            <a:endParaRPr lang="ar-IQ"/>
          </a:p>
        </p:txBody>
      </p:sp>
      <p:sp>
        <p:nvSpPr>
          <p:cNvPr id="6" name="عنصر نائب لرقم الشريحة 5"/>
          <p:cNvSpPr>
            <a:spLocks noGrp="1"/>
          </p:cNvSpPr>
          <p:nvPr>
            <p:ph type="sldNum" sz="quarter" idx="4"/>
          </p:nvPr>
        </p:nvSpPr>
        <p:spPr>
          <a:xfrm>
            <a:off x="457200" y="6356350"/>
            <a:ext cx="2133600" cy="365125"/>
          </a:xfrm>
          <a:prstGeom prst="rect">
            <a:avLst/>
          </a:prstGeom>
        </p:spPr>
        <p:txBody>
          <a:bodyPr vert="horz" lIns="91440" tIns="45720" rIns="91440" bIns="45720" rtlCol="1" anchor="ctr"/>
          <a:lstStyle>
            <a:lvl1pPr algn="l">
              <a:defRPr sz="1200">
                <a:solidFill>
                  <a:schemeClr val="tx1">
                    <a:tint val="75000"/>
                  </a:schemeClr>
                </a:solidFill>
              </a:defRPr>
            </a:lvl1pPr>
          </a:lstStyle>
          <a:p>
            <a:fld id="{6AF8F399-C8C0-4F72-8F45-D369389BC92A}" type="slidenum">
              <a:rPr lang="ar-IQ" smtClean="0"/>
              <a:t>‹#›</a:t>
            </a:fld>
            <a:endParaRPr lang="ar-IQ"/>
          </a:p>
        </p:txBody>
      </p:sp>
    </p:spTree>
    <p:extLst>
      <p:ext uri="{BB962C8B-B14F-4D97-AF65-F5344CB8AC3E}">
        <p14:creationId xmlns:p14="http://schemas.microsoft.com/office/powerpoint/2010/main" val="183162061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1" eaLnBrk="1" latinLnBrk="0" hangingPunct="1">
        <a:spcBef>
          <a:spcPct val="0"/>
        </a:spcBef>
        <a:buNone/>
        <a:defRPr sz="4400" kern="1200">
          <a:solidFill>
            <a:schemeClr val="tx1"/>
          </a:solidFill>
          <a:latin typeface="+mj-lt"/>
          <a:ea typeface="+mj-ea"/>
          <a:cs typeface="+mj-cs"/>
        </a:defRPr>
      </a:lvl1pPr>
    </p:titleStyle>
    <p:bodyStyle>
      <a:lvl1pPr marL="342900" indent="-342900" algn="r" defTabSz="914400" rtl="1"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r" defTabSz="914400" rtl="1"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r" defTabSz="914400" rtl="1"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r" defTabSz="914400" rtl="1"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ar-IQ"/>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prstClr val="white"/>
              </a:solidFill>
            </a:endParaRPr>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solidFill>
                  <a:prstClr val="black"/>
                </a:solidFill>
              </a:endParaRPr>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ar-SA" smtClean="0"/>
              <a:t>انقر لتحرير نمط العنوان الرئيسي</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448F11A-8534-4160-B34D-87457937285F}" type="datetimeFigureOut">
              <a:rPr lang="ar-IQ" smtClean="0">
                <a:solidFill>
                  <a:srgbClr val="073E87"/>
                </a:solidFill>
              </a:rPr>
              <a:pPr/>
              <a:t>07/05/1444</a:t>
            </a:fld>
            <a:endParaRPr lang="ar-IQ">
              <a:solidFill>
                <a:srgbClr val="073E87"/>
              </a:solidFill>
            </a:endParaRPr>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ar-IQ">
              <a:solidFill>
                <a:srgbClr val="073E87"/>
              </a:solidFill>
            </a:endParaRPr>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36A654D7-8402-4395-AAEF-67D4F816B10A}" type="slidenum">
              <a:rPr lang="ar-IQ" smtClean="0">
                <a:solidFill>
                  <a:srgbClr val="073E87"/>
                </a:solidFill>
              </a:rPr>
              <a:pPr/>
              <a:t>‹#›</a:t>
            </a:fld>
            <a:endParaRPr lang="ar-IQ">
              <a:solidFill>
                <a:srgbClr val="073E87"/>
              </a:solidFill>
            </a:endParaRPr>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ar-SA" smtClean="0"/>
              <a:t>انقر لتحرير أنماط النص الرئيسي</a:t>
            </a:r>
          </a:p>
          <a:p>
            <a:pPr lvl="1"/>
            <a:r>
              <a:rPr lang="ar-SA" smtClean="0"/>
              <a:t>المستوى الثاني</a:t>
            </a:r>
          </a:p>
          <a:p>
            <a:pPr lvl="2"/>
            <a:r>
              <a:rPr lang="ar-SA" smtClean="0"/>
              <a:t>المستوى الثالث</a:t>
            </a:r>
          </a:p>
          <a:p>
            <a:pPr lvl="3"/>
            <a:r>
              <a:rPr lang="ar-SA" smtClean="0"/>
              <a:t>المستوى الرابع</a:t>
            </a:r>
          </a:p>
          <a:p>
            <a:pPr lvl="4"/>
            <a:r>
              <a:rPr lang="ar-SA" smtClean="0"/>
              <a:t>المستوى الخامس</a:t>
            </a:r>
            <a:endParaRPr lang="en-US" dirty="0"/>
          </a:p>
        </p:txBody>
      </p:sp>
    </p:spTree>
    <p:extLst>
      <p:ext uri="{BB962C8B-B14F-4D97-AF65-F5344CB8AC3E}">
        <p14:creationId xmlns:p14="http://schemas.microsoft.com/office/powerpoint/2010/main" val="97675393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1" eaLnBrk="1" latinLnBrk="0" hangingPunct="1">
        <a:spcBef>
          <a:spcPct val="0"/>
        </a:spcBef>
        <a:buNone/>
        <a:defRPr sz="4400" kern="1200">
          <a:solidFill>
            <a:srgbClr val="FFFFFF"/>
          </a:solidFill>
          <a:latin typeface="+mj-lt"/>
          <a:ea typeface="+mj-ea"/>
          <a:cs typeface="+mj-cs"/>
        </a:defRPr>
      </a:lvl1pPr>
      <a:lvl2pPr rtl="1" eaLnBrk="1" hangingPunct="1">
        <a:defRPr>
          <a:solidFill>
            <a:schemeClr val="tx2"/>
          </a:solidFill>
        </a:defRPr>
      </a:lvl2pPr>
      <a:lvl3pPr rtl="1" eaLnBrk="1" hangingPunct="1">
        <a:defRPr>
          <a:solidFill>
            <a:schemeClr val="tx2"/>
          </a:solidFill>
        </a:defRPr>
      </a:lvl3pPr>
      <a:lvl4pPr rtl="1" eaLnBrk="1" hangingPunct="1">
        <a:defRPr>
          <a:solidFill>
            <a:schemeClr val="tx2"/>
          </a:solidFill>
        </a:defRPr>
      </a:lvl4pPr>
      <a:lvl5pPr rtl="1" eaLnBrk="1" hangingPunct="1">
        <a:defRPr>
          <a:solidFill>
            <a:schemeClr val="tx2"/>
          </a:solidFill>
        </a:defRPr>
      </a:lvl5pPr>
      <a:lvl6pPr rtl="1" eaLnBrk="1" hangingPunct="1">
        <a:defRPr>
          <a:solidFill>
            <a:schemeClr val="tx2"/>
          </a:solidFill>
        </a:defRPr>
      </a:lvl6pPr>
      <a:lvl7pPr rtl="1" eaLnBrk="1" hangingPunct="1">
        <a:defRPr>
          <a:solidFill>
            <a:schemeClr val="tx2"/>
          </a:solidFill>
        </a:defRPr>
      </a:lvl7pPr>
      <a:lvl8pPr rtl="1" eaLnBrk="1" hangingPunct="1">
        <a:defRPr>
          <a:solidFill>
            <a:schemeClr val="tx2"/>
          </a:solidFill>
        </a:defRPr>
      </a:lvl8pPr>
      <a:lvl9pPr rtl="1" eaLnBrk="1" hangingPunct="1">
        <a:defRPr>
          <a:solidFill>
            <a:schemeClr val="tx2"/>
          </a:solidFill>
        </a:defRPr>
      </a:lvl9pPr>
    </p:titleStyle>
    <p:bodyStyle>
      <a:lvl1pPr marL="274320" indent="-274320" algn="r" defTabSz="914400" rtl="1"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r" defTabSz="914400" rtl="1"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r" defTabSz="914400" rtl="1"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r" defTabSz="914400" rtl="1"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r" defTabSz="914400" rtl="1"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r" defTabSz="914400" rtl="1"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r" defTabSz="914400" rtl="1" eaLnBrk="1" latinLnBrk="0" hangingPunct="1">
        <a:defRPr sz="1800" kern="1200">
          <a:solidFill>
            <a:schemeClr val="tx1"/>
          </a:solidFill>
          <a:latin typeface="+mn-lt"/>
          <a:ea typeface="+mn-ea"/>
          <a:cs typeface="+mn-cs"/>
        </a:defRPr>
      </a:lvl1pPr>
      <a:lvl2pPr marL="457200" algn="r" defTabSz="914400" rtl="1" eaLnBrk="1" latinLnBrk="0" hangingPunct="1">
        <a:defRPr sz="1800" kern="1200">
          <a:solidFill>
            <a:schemeClr val="tx1"/>
          </a:solidFill>
          <a:latin typeface="+mn-lt"/>
          <a:ea typeface="+mn-ea"/>
          <a:cs typeface="+mn-cs"/>
        </a:defRPr>
      </a:lvl2pPr>
      <a:lvl3pPr marL="914400" algn="r" defTabSz="914400" rtl="1" eaLnBrk="1" latinLnBrk="0" hangingPunct="1">
        <a:defRPr sz="1800" kern="1200">
          <a:solidFill>
            <a:schemeClr val="tx1"/>
          </a:solidFill>
          <a:latin typeface="+mn-lt"/>
          <a:ea typeface="+mn-ea"/>
          <a:cs typeface="+mn-cs"/>
        </a:defRPr>
      </a:lvl3pPr>
      <a:lvl4pPr marL="1371600" algn="r" defTabSz="914400" rtl="1" eaLnBrk="1" latinLnBrk="0" hangingPunct="1">
        <a:defRPr sz="1800" kern="1200">
          <a:solidFill>
            <a:schemeClr val="tx1"/>
          </a:solidFill>
          <a:latin typeface="+mn-lt"/>
          <a:ea typeface="+mn-ea"/>
          <a:cs typeface="+mn-cs"/>
        </a:defRPr>
      </a:lvl4pPr>
      <a:lvl5pPr marL="1828800" algn="r" defTabSz="914400" rtl="1" eaLnBrk="1" latinLnBrk="0" hangingPunct="1">
        <a:defRPr sz="1800" kern="1200">
          <a:solidFill>
            <a:schemeClr val="tx1"/>
          </a:solidFill>
          <a:latin typeface="+mn-lt"/>
          <a:ea typeface="+mn-ea"/>
          <a:cs typeface="+mn-cs"/>
        </a:defRPr>
      </a:lvl5pPr>
      <a:lvl6pPr marL="2286000" algn="r" defTabSz="914400" rtl="1" eaLnBrk="1" latinLnBrk="0" hangingPunct="1">
        <a:defRPr sz="1800" kern="1200">
          <a:solidFill>
            <a:schemeClr val="tx1"/>
          </a:solidFill>
          <a:latin typeface="+mn-lt"/>
          <a:ea typeface="+mn-ea"/>
          <a:cs typeface="+mn-cs"/>
        </a:defRPr>
      </a:lvl6pPr>
      <a:lvl7pPr marL="2743200" algn="r" defTabSz="914400" rtl="1" eaLnBrk="1" latinLnBrk="0" hangingPunct="1">
        <a:defRPr sz="1800" kern="1200">
          <a:solidFill>
            <a:schemeClr val="tx1"/>
          </a:solidFill>
          <a:latin typeface="+mn-lt"/>
          <a:ea typeface="+mn-ea"/>
          <a:cs typeface="+mn-cs"/>
        </a:defRPr>
      </a:lvl7pPr>
      <a:lvl8pPr marL="3200400" algn="r" defTabSz="914400" rtl="1" eaLnBrk="1" latinLnBrk="0" hangingPunct="1">
        <a:defRPr sz="1800" kern="1200">
          <a:solidFill>
            <a:schemeClr val="tx1"/>
          </a:solidFill>
          <a:latin typeface="+mn-lt"/>
          <a:ea typeface="+mn-ea"/>
          <a:cs typeface="+mn-cs"/>
        </a:defRPr>
      </a:lvl8pPr>
      <a:lvl9pPr marL="3657600" algn="r" defTabSz="914400" rtl="1"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عنصر نائب للمحتوى 4"/>
          <p:cNvSpPr>
            <a:spLocks noGrp="1"/>
          </p:cNvSpPr>
          <p:nvPr>
            <p:ph idx="1"/>
          </p:nvPr>
        </p:nvSpPr>
        <p:spPr>
          <a:xfrm>
            <a:off x="872067" y="4437112"/>
            <a:ext cx="7408333" cy="1872208"/>
          </a:xfrm>
        </p:spPr>
        <p:txBody>
          <a:bodyPr>
            <a:normAutofit/>
          </a:bodyPr>
          <a:lstStyle/>
          <a:p>
            <a:pPr marL="0" lvl="0" indent="0" algn="ctr">
              <a:buClr>
                <a:srgbClr val="31B6FD"/>
              </a:buClr>
              <a:buNone/>
            </a:pPr>
            <a:r>
              <a:rPr lang="ar-IQ" sz="3200" dirty="0" smtClean="0">
                <a:solidFill>
                  <a:srgbClr val="073E87"/>
                </a:solidFill>
              </a:rPr>
              <a:t>المرحلة الثانية/ جغرافية السكان</a:t>
            </a:r>
            <a:endParaRPr lang="ar-IQ" sz="3200" dirty="0">
              <a:solidFill>
                <a:srgbClr val="073E87"/>
              </a:solidFill>
            </a:endParaRPr>
          </a:p>
          <a:p>
            <a:pPr marL="0" lvl="0" indent="0" algn="ctr">
              <a:buClr>
                <a:srgbClr val="31B6FD"/>
              </a:buClr>
              <a:buNone/>
            </a:pPr>
            <a:r>
              <a:rPr lang="ar-IQ" sz="3200" dirty="0" err="1">
                <a:solidFill>
                  <a:srgbClr val="073E87"/>
                </a:solidFill>
              </a:rPr>
              <a:t>أ.م.د</a:t>
            </a:r>
            <a:r>
              <a:rPr lang="ar-IQ" sz="3200" dirty="0">
                <a:solidFill>
                  <a:srgbClr val="073E87"/>
                </a:solidFill>
              </a:rPr>
              <a:t>. وسام وهيب مهدي</a:t>
            </a:r>
          </a:p>
          <a:p>
            <a:pPr marL="0" lvl="0" indent="0" algn="ctr">
              <a:buClr>
                <a:srgbClr val="31B6FD"/>
              </a:buClr>
              <a:buNone/>
            </a:pPr>
            <a:r>
              <a:rPr lang="ar-IQ" sz="3200" dirty="0" smtClean="0">
                <a:solidFill>
                  <a:srgbClr val="073E87"/>
                </a:solidFill>
              </a:rPr>
              <a:t>م</a:t>
            </a:r>
            <a:r>
              <a:rPr lang="ar-IQ" sz="3200" dirty="0" smtClean="0">
                <a:solidFill>
                  <a:srgbClr val="073E87"/>
                </a:solidFill>
              </a:rPr>
              <a:t>/ انماط السياسة السكانية</a:t>
            </a:r>
            <a:endParaRPr lang="ar-IQ" sz="3200" dirty="0">
              <a:solidFill>
                <a:srgbClr val="073E87"/>
              </a:solidFill>
            </a:endParaRPr>
          </a:p>
          <a:p>
            <a:pPr marL="0" indent="0" algn="ctr">
              <a:buNone/>
            </a:pPr>
            <a:endParaRPr lang="ar-IQ" sz="3200" dirty="0"/>
          </a:p>
        </p:txBody>
      </p:sp>
      <p:sp>
        <p:nvSpPr>
          <p:cNvPr id="4" name="عنوان 3"/>
          <p:cNvSpPr>
            <a:spLocks noGrp="1"/>
          </p:cNvSpPr>
          <p:nvPr>
            <p:ph type="title"/>
          </p:nvPr>
        </p:nvSpPr>
        <p:spPr>
          <a:xfrm>
            <a:off x="251520" y="338328"/>
            <a:ext cx="8435280" cy="4098784"/>
          </a:xfrm>
        </p:spPr>
        <p:txBody>
          <a:bodyPr>
            <a:normAutofit/>
          </a:bodyPr>
          <a:lstStyle/>
          <a:p>
            <a:pPr lvl="0">
              <a:spcBef>
                <a:spcPct val="20000"/>
              </a:spcBef>
            </a:pPr>
            <a:r>
              <a:rPr lang="ar-IQ" sz="3200" dirty="0">
                <a:solidFill>
                  <a:srgbClr val="073E87"/>
                </a:solidFill>
                <a:ea typeface="+mn-ea"/>
              </a:rPr>
              <a:t>وزارة التعليم العالي والبحث العلمي</a:t>
            </a:r>
            <a:br>
              <a:rPr lang="ar-IQ" sz="3200" dirty="0">
                <a:solidFill>
                  <a:srgbClr val="073E87"/>
                </a:solidFill>
                <a:ea typeface="+mn-ea"/>
              </a:rPr>
            </a:br>
            <a:r>
              <a:rPr lang="ar-IQ" sz="3200" dirty="0">
                <a:solidFill>
                  <a:srgbClr val="073E87"/>
                </a:solidFill>
                <a:ea typeface="+mn-ea"/>
              </a:rPr>
              <a:t>جامعة ديالى </a:t>
            </a:r>
            <a:br>
              <a:rPr lang="ar-IQ" sz="3200" dirty="0">
                <a:solidFill>
                  <a:srgbClr val="073E87"/>
                </a:solidFill>
                <a:ea typeface="+mn-ea"/>
              </a:rPr>
            </a:br>
            <a:r>
              <a:rPr lang="ar-IQ" sz="3200" dirty="0">
                <a:solidFill>
                  <a:srgbClr val="073E87"/>
                </a:solidFill>
                <a:ea typeface="+mn-ea"/>
              </a:rPr>
              <a:t>كلية التربية للعلوم الانسانية</a:t>
            </a:r>
            <a:br>
              <a:rPr lang="ar-IQ" sz="3200" dirty="0">
                <a:solidFill>
                  <a:srgbClr val="073E87"/>
                </a:solidFill>
                <a:ea typeface="+mn-ea"/>
              </a:rPr>
            </a:br>
            <a:r>
              <a:rPr lang="ar-IQ" sz="3200" dirty="0">
                <a:solidFill>
                  <a:srgbClr val="073E87"/>
                </a:solidFill>
                <a:ea typeface="+mn-ea"/>
              </a:rPr>
              <a:t>قسم الجغرافية </a:t>
            </a:r>
            <a:br>
              <a:rPr lang="ar-IQ" sz="3200" dirty="0">
                <a:solidFill>
                  <a:srgbClr val="073E87"/>
                </a:solidFill>
                <a:ea typeface="+mn-ea"/>
              </a:rPr>
            </a:br>
            <a:r>
              <a:rPr lang="ar-IQ" sz="3200" dirty="0">
                <a:solidFill>
                  <a:srgbClr val="073E87"/>
                </a:solidFill>
                <a:ea typeface="+mn-ea"/>
              </a:rPr>
              <a:t/>
            </a:r>
            <a:br>
              <a:rPr lang="ar-IQ" sz="3200" dirty="0">
                <a:solidFill>
                  <a:srgbClr val="073E87"/>
                </a:solidFill>
                <a:ea typeface="+mn-ea"/>
              </a:rPr>
            </a:br>
            <a:r>
              <a:rPr lang="ar-IQ" sz="3200" dirty="0">
                <a:solidFill>
                  <a:srgbClr val="073E87"/>
                </a:solidFill>
                <a:ea typeface="+mn-ea"/>
              </a:rPr>
              <a:t>العام </a:t>
            </a:r>
            <a:r>
              <a:rPr lang="ar-IQ" sz="3200" dirty="0" smtClean="0">
                <a:solidFill>
                  <a:srgbClr val="073E87"/>
                </a:solidFill>
                <a:ea typeface="+mn-ea"/>
              </a:rPr>
              <a:t>2022 </a:t>
            </a:r>
            <a:r>
              <a:rPr lang="ar-IQ" sz="3200" dirty="0" smtClean="0">
                <a:solidFill>
                  <a:srgbClr val="073E87"/>
                </a:solidFill>
                <a:ea typeface="+mn-ea"/>
              </a:rPr>
              <a:t>–</a:t>
            </a:r>
            <a:r>
              <a:rPr lang="ar-IQ" sz="3200" dirty="0" smtClean="0">
                <a:solidFill>
                  <a:srgbClr val="073E87"/>
                </a:solidFill>
                <a:ea typeface="+mn-ea"/>
              </a:rPr>
              <a:t>2023 </a:t>
            </a:r>
            <a:r>
              <a:rPr lang="ar-IQ" sz="3200" dirty="0" smtClean="0">
                <a:solidFill>
                  <a:srgbClr val="073E87"/>
                </a:solidFill>
                <a:ea typeface="+mn-ea"/>
              </a:rPr>
              <a:t/>
            </a:r>
            <a:br>
              <a:rPr lang="ar-IQ" sz="3200" dirty="0" smtClean="0">
                <a:solidFill>
                  <a:srgbClr val="073E87"/>
                </a:solidFill>
                <a:ea typeface="+mn-ea"/>
              </a:rPr>
            </a:br>
            <a:endParaRPr lang="ar-IQ" sz="3200" dirty="0">
              <a:solidFill>
                <a:srgbClr val="073E87"/>
              </a:solidFill>
              <a:ea typeface="+mn-ea"/>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10214" y="476672"/>
            <a:ext cx="1295400" cy="14376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صورة 5"/>
          <p:cNvPicPr/>
          <p:nvPr/>
        </p:nvPicPr>
        <p:blipFill>
          <a:blip r:embed="rId3"/>
          <a:stretch>
            <a:fillRect/>
          </a:stretch>
        </p:blipFill>
        <p:spPr>
          <a:xfrm>
            <a:off x="467544" y="476672"/>
            <a:ext cx="1657350" cy="1704975"/>
          </a:xfrm>
          <a:prstGeom prst="rect">
            <a:avLst/>
          </a:prstGeom>
        </p:spPr>
      </p:pic>
    </p:spTree>
    <p:extLst>
      <p:ext uri="{BB962C8B-B14F-4D97-AF65-F5344CB8AC3E}">
        <p14:creationId xmlns:p14="http://schemas.microsoft.com/office/powerpoint/2010/main" val="4270547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88640"/>
            <a:ext cx="8229600" cy="648072"/>
          </a:xfrm>
        </p:spPr>
        <p:style>
          <a:lnRef idx="2">
            <a:schemeClr val="accent4"/>
          </a:lnRef>
          <a:fillRef idx="1">
            <a:schemeClr val="lt1"/>
          </a:fillRef>
          <a:effectRef idx="0">
            <a:schemeClr val="accent4"/>
          </a:effectRef>
          <a:fontRef idx="minor">
            <a:schemeClr val="dk1"/>
          </a:fontRef>
        </p:style>
        <p:txBody>
          <a:bodyPr>
            <a:normAutofit fontScale="90000"/>
          </a:bodyPr>
          <a:lstStyle/>
          <a:p>
            <a:r>
              <a:rPr lang="ar-IQ" dirty="0" smtClean="0"/>
              <a:t> رابعا: السياسة الحديثة</a:t>
            </a:r>
            <a:endParaRPr lang="ar-IQ" dirty="0"/>
          </a:p>
        </p:txBody>
      </p:sp>
      <p:sp>
        <p:nvSpPr>
          <p:cNvPr id="4" name="عنصر نائب للمحتوى 3"/>
          <p:cNvSpPr>
            <a:spLocks noGrp="1"/>
          </p:cNvSpPr>
          <p:nvPr>
            <p:ph idx="1"/>
          </p:nvPr>
        </p:nvSpPr>
        <p:spPr>
          <a:xfrm>
            <a:off x="251520" y="908720"/>
            <a:ext cx="8712968" cy="5760640"/>
          </a:xfrm>
        </p:spPr>
        <p:style>
          <a:lnRef idx="2">
            <a:schemeClr val="accent1"/>
          </a:lnRef>
          <a:fillRef idx="1">
            <a:schemeClr val="lt1"/>
          </a:fillRef>
          <a:effectRef idx="0">
            <a:schemeClr val="accent1"/>
          </a:effectRef>
          <a:fontRef idx="minor">
            <a:schemeClr val="dk1"/>
          </a:fontRef>
        </p:style>
        <p:txBody>
          <a:bodyPr>
            <a:normAutofit fontScale="92500" lnSpcReduction="20000"/>
          </a:bodyPr>
          <a:lstStyle/>
          <a:p>
            <a:pPr algn="just"/>
            <a:r>
              <a:rPr lang="ar-IQ" dirty="0" smtClean="0"/>
              <a:t>نظرا لما واجهته برامج تنظيم الاسرة من صعوبات فقد نما الادراك بضرورة اعادة بناء هذه البرامج ان التكيف مع السياسة الجديدة يتطلب الاهتمام الكبير بالعوامل السياسية و الاجتماعية, فالسياسة الحديثة تقوم على (خمس) تحولات يقتصر العامل الاول على تزويد البرامج بمتطلباتها والعوامل الاربع الاخرى فترتبط بجوانب الحوافز والتنظيم. وهذه العوامل هي: </a:t>
            </a:r>
          </a:p>
          <a:p>
            <a:pPr marL="514350" indent="-514350" algn="just">
              <a:buFont typeface="+mj-lt"/>
              <a:buAutoNum type="arabicPeriod"/>
            </a:pPr>
            <a:r>
              <a:rPr lang="ar-IQ" dirty="0" smtClean="0"/>
              <a:t>تتصف برامج الاسرة التي اسست مبكرا بالمركزية وتقتصر على الاحياء الاكثر ثقافة واعلى دخولا.</a:t>
            </a:r>
          </a:p>
          <a:p>
            <a:pPr marL="514350" indent="-514350" algn="just">
              <a:buFont typeface="+mj-lt"/>
              <a:buAutoNum type="arabicPeriod"/>
            </a:pPr>
            <a:r>
              <a:rPr lang="ar-IQ" dirty="0" smtClean="0"/>
              <a:t>تنامي ادراك اعادة بناء المؤسسات الاجتماعية كأساس في هبوط معدل نمو السكان.</a:t>
            </a:r>
          </a:p>
          <a:p>
            <a:pPr marL="514350" indent="-514350" algn="just">
              <a:buFont typeface="+mj-lt"/>
              <a:buAutoNum type="arabicPeriod"/>
            </a:pPr>
            <a:r>
              <a:rPr lang="ar-IQ" dirty="0" smtClean="0"/>
              <a:t>بمكان الحكومات ان تتدخل في السياسة السكانية من خلال الضرائب والخدمات الاجتماعية.</a:t>
            </a:r>
          </a:p>
          <a:p>
            <a:pPr marL="514350" indent="-514350" algn="just">
              <a:buFont typeface="+mj-lt"/>
              <a:buAutoNum type="arabicPeriod"/>
            </a:pPr>
            <a:r>
              <a:rPr lang="ar-IQ" dirty="0" smtClean="0"/>
              <a:t>استعمال الدولة الاسلوب القسري في التغلب عل مقاومة الافراد.</a:t>
            </a:r>
          </a:p>
          <a:p>
            <a:pPr marL="514350" indent="-514350" algn="just">
              <a:buFont typeface="+mj-lt"/>
              <a:buAutoNum type="arabicPeriod"/>
            </a:pPr>
            <a:r>
              <a:rPr lang="ar-IQ" dirty="0" smtClean="0"/>
              <a:t>الحاجة الى تعبئة مساهمة المجتمع في دعم برامج تنظيم الاسرة .</a:t>
            </a:r>
          </a:p>
          <a:p>
            <a:pPr marL="514350" indent="-514350" algn="just">
              <a:buFont typeface="+mj-lt"/>
              <a:buAutoNum type="arabicPeriod"/>
            </a:pPr>
            <a:endParaRPr lang="en-US" dirty="0" smtClean="0"/>
          </a:p>
          <a:p>
            <a:pPr marL="514350" indent="-514350" algn="just">
              <a:buFont typeface="+mj-lt"/>
              <a:buAutoNum type="arabicPeriod"/>
            </a:pPr>
            <a:endParaRPr lang="ar-IQ" dirty="0" smtClean="0"/>
          </a:p>
          <a:p>
            <a:pPr marL="514350" indent="-514350" algn="just">
              <a:buFont typeface="+mj-lt"/>
              <a:buAutoNum type="arabicPeriod"/>
            </a:pPr>
            <a:endParaRPr lang="ar-IQ" dirty="0"/>
          </a:p>
        </p:txBody>
      </p:sp>
    </p:spTree>
    <p:extLst>
      <p:ext uri="{BB962C8B-B14F-4D97-AF65-F5344CB8AC3E}">
        <p14:creationId xmlns:p14="http://schemas.microsoft.com/office/powerpoint/2010/main" val="183236140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عنوان 3"/>
          <p:cNvSpPr>
            <a:spLocks noGrp="1"/>
          </p:cNvSpPr>
          <p:nvPr>
            <p:ph type="title"/>
          </p:nvPr>
        </p:nvSpPr>
        <p:spPr>
          <a:xfrm>
            <a:off x="457200" y="274638"/>
            <a:ext cx="8229600" cy="4378498"/>
          </a:xfrm>
        </p:spPr>
        <p:txBody>
          <a:bodyPr/>
          <a:lstStyle/>
          <a:p>
            <a:r>
              <a:rPr lang="ar-IQ" dirty="0" smtClean="0"/>
              <a:t>المصدر: طه حمادي الحديثي , ص416- 434</a:t>
            </a:r>
            <a:br>
              <a:rPr lang="ar-IQ" dirty="0" smtClean="0"/>
            </a:br>
            <a:r>
              <a:rPr lang="ar-IQ" dirty="0"/>
              <a:t/>
            </a:r>
            <a:br>
              <a:rPr lang="ar-IQ" dirty="0"/>
            </a:br>
            <a:r>
              <a:rPr lang="ar-IQ" b="1" i="1" dirty="0" smtClean="0">
                <a:effectLst>
                  <a:outerShdw blurRad="38100" dist="38100" dir="2700000" algn="tl">
                    <a:srgbClr val="000000">
                      <a:alpha val="43137"/>
                    </a:srgbClr>
                  </a:outerShdw>
                </a:effectLst>
                <a:latin typeface="Arabic Typesetting" pitchFamily="66" charset="-78"/>
                <a:cs typeface="Arabic Typesetting" pitchFamily="66" charset="-78"/>
              </a:rPr>
              <a:t>اتمنى لكم النجاح والتفوق الدائم</a:t>
            </a:r>
            <a:endParaRPr lang="ar-IQ" b="1" i="1" dirty="0">
              <a:effectLst>
                <a:outerShdw blurRad="38100" dist="38100" dir="2700000" algn="tl">
                  <a:srgbClr val="000000">
                    <a:alpha val="43137"/>
                  </a:srgbClr>
                </a:outerShdw>
              </a:effectLst>
              <a:latin typeface="Arabic Typesetting" pitchFamily="66" charset="-78"/>
              <a:cs typeface="Arabic Typesetting" pitchFamily="66" charset="-78"/>
            </a:endParaRPr>
          </a:p>
        </p:txBody>
      </p:sp>
    </p:spTree>
    <p:extLst>
      <p:ext uri="{BB962C8B-B14F-4D97-AF65-F5344CB8AC3E}">
        <p14:creationId xmlns:p14="http://schemas.microsoft.com/office/powerpoint/2010/main" val="24879246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txBody>
          <a:bodyPr/>
          <a:lstStyle/>
          <a:p>
            <a:r>
              <a:rPr lang="ar-IQ" dirty="0" smtClean="0"/>
              <a:t>انماط السياسة السكانية</a:t>
            </a:r>
            <a:endParaRPr lang="ar-IQ" dirty="0"/>
          </a:p>
        </p:txBody>
      </p:sp>
      <p:sp>
        <p:nvSpPr>
          <p:cNvPr id="3" name="عنصر نائب للمحتوى 2"/>
          <p:cNvSpPr>
            <a:spLocks noGrp="1"/>
          </p:cNvSpPr>
          <p:nvPr>
            <p:ph idx="1"/>
          </p:nvPr>
        </p:nvSpPr>
        <p:spPr/>
        <p:txBody>
          <a:bodyPr>
            <a:normAutofit lnSpcReduction="10000"/>
          </a:bodyPr>
          <a:lstStyle/>
          <a:p>
            <a:pPr algn="just"/>
            <a:r>
              <a:rPr lang="ar-IQ" dirty="0" smtClean="0"/>
              <a:t>ان بلوغ المجتمعات معدلات معينة من نمو السكان قد يؤدي الى تفاقم مشكلات اقتصادية واجتماعية وبيئية ومن اجل عدم الوصل الى هذه المرحلة تتدخل الدول بشأن تنظيم الاسر لمحاولة تنظيم دينامية نمو السكان, ومع ان الهدف الجوهري للعلاج الديموغرافي يهدف الى تنفيذ الاهداف الاولية كالتعجيل بالأمن القومي والرفاهية الاقتصادية والاجتماعية للسكان.</a:t>
            </a:r>
          </a:p>
          <a:p>
            <a:pPr algn="just"/>
            <a:r>
              <a:rPr lang="ar-IQ" b="1" dirty="0" smtClean="0">
                <a:solidFill>
                  <a:srgbClr val="FF0000"/>
                </a:solidFill>
              </a:rPr>
              <a:t>السياسة السكانية</a:t>
            </a:r>
            <a:r>
              <a:rPr lang="ar-IQ" dirty="0" smtClean="0"/>
              <a:t>: </a:t>
            </a:r>
            <a:r>
              <a:rPr lang="ar-IQ" dirty="0" smtClean="0">
                <a:effectLst>
                  <a:outerShdw blurRad="38100" dist="38100" dir="2700000" algn="tl">
                    <a:srgbClr val="000000">
                      <a:alpha val="43137"/>
                    </a:srgbClr>
                  </a:outerShdw>
                </a:effectLst>
              </a:rPr>
              <a:t>هي تلك السياسات الواضحة التي تتبناها الحكومات لأجل افتراضها النتائج الاولية للسكان.</a:t>
            </a:r>
            <a:endParaRPr lang="ar-IQ" dirty="0">
              <a:effectLst>
                <a:outerShdw blurRad="38100" dist="38100" dir="2700000" algn="tl">
                  <a:srgbClr val="000000">
                    <a:alpha val="43137"/>
                  </a:srgbClr>
                </a:outerShdw>
              </a:effectLst>
            </a:endParaRPr>
          </a:p>
        </p:txBody>
      </p:sp>
    </p:spTree>
    <p:extLst>
      <p:ext uri="{BB962C8B-B14F-4D97-AF65-F5344CB8AC3E}">
        <p14:creationId xmlns:p14="http://schemas.microsoft.com/office/powerpoint/2010/main" val="209516283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274638"/>
            <a:ext cx="8229600" cy="1066130"/>
          </a:xfrm>
        </p:spPr>
        <p:txBody>
          <a:bodyPr>
            <a:normAutofit fontScale="90000"/>
          </a:bodyPr>
          <a:lstStyle/>
          <a:p>
            <a:r>
              <a:rPr lang="ar-IQ" sz="3600" b="1" dirty="0" smtClean="0">
                <a:solidFill>
                  <a:srgbClr val="FF0000"/>
                </a:solidFill>
              </a:rPr>
              <a:t>السياسات السكانية المتعلقة بمستوى ونمو السكان القومي </a:t>
            </a:r>
            <a:endParaRPr lang="ar-IQ" sz="3600" b="1" dirty="0">
              <a:solidFill>
                <a:srgbClr val="FF0000"/>
              </a:solidFill>
            </a:endParaRPr>
          </a:p>
        </p:txBody>
      </p:sp>
      <p:sp>
        <p:nvSpPr>
          <p:cNvPr id="3" name="عنصر نائب للمحتوى 2"/>
          <p:cNvSpPr>
            <a:spLocks noGrp="1"/>
          </p:cNvSpPr>
          <p:nvPr>
            <p:ph idx="1"/>
          </p:nvPr>
        </p:nvSpPr>
        <p:spPr>
          <a:xfrm>
            <a:off x="457200" y="2132856"/>
            <a:ext cx="8229600" cy="3993307"/>
          </a:xfrm>
        </p:spPr>
        <p:txBody>
          <a:bodyPr/>
          <a:lstStyle/>
          <a:p>
            <a:pPr marL="514350" indent="-514350">
              <a:buFont typeface="+mj-lt"/>
              <a:buAutoNum type="arabicPeriod"/>
            </a:pPr>
            <a:r>
              <a:rPr lang="ar-IQ" dirty="0" smtClean="0"/>
              <a:t>السياسة المشجعة للإنجاب</a:t>
            </a:r>
          </a:p>
          <a:p>
            <a:pPr marL="514350" indent="-514350">
              <a:buFont typeface="+mj-lt"/>
              <a:buAutoNum type="arabicPeriod"/>
            </a:pPr>
            <a:r>
              <a:rPr lang="ar-IQ" dirty="0" smtClean="0"/>
              <a:t>السياسات المعارضة للإنجاب </a:t>
            </a:r>
          </a:p>
          <a:p>
            <a:pPr marL="514350" indent="-514350">
              <a:buFont typeface="+mj-lt"/>
              <a:buAutoNum type="arabicPeriod"/>
            </a:pPr>
            <a:r>
              <a:rPr lang="ar-IQ" dirty="0" smtClean="0"/>
              <a:t>الشكوكية ومعارضيها</a:t>
            </a:r>
          </a:p>
          <a:p>
            <a:pPr marL="514350" indent="-514350">
              <a:buFont typeface="+mj-lt"/>
              <a:buAutoNum type="arabicPeriod"/>
            </a:pPr>
            <a:r>
              <a:rPr lang="ar-IQ" dirty="0" smtClean="0"/>
              <a:t>السياسة الحديثة</a:t>
            </a:r>
            <a:endParaRPr lang="ar-IQ" dirty="0"/>
          </a:p>
        </p:txBody>
      </p:sp>
    </p:spTree>
    <p:extLst>
      <p:ext uri="{BB962C8B-B14F-4D97-AF65-F5344CB8AC3E}">
        <p14:creationId xmlns:p14="http://schemas.microsoft.com/office/powerpoint/2010/main" val="228915266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effectLst>
            <a:glow rad="63500">
              <a:schemeClr val="accent6">
                <a:satMod val="175000"/>
                <a:alpha val="40000"/>
              </a:schemeClr>
            </a:glow>
          </a:effectLst>
        </p:spPr>
        <p:style>
          <a:lnRef idx="2">
            <a:schemeClr val="accent2"/>
          </a:lnRef>
          <a:fillRef idx="1">
            <a:schemeClr val="lt1"/>
          </a:fillRef>
          <a:effectRef idx="0">
            <a:schemeClr val="accent2"/>
          </a:effectRef>
          <a:fontRef idx="minor">
            <a:schemeClr val="dk1"/>
          </a:fontRef>
        </p:style>
        <p:txBody>
          <a:bodyPr/>
          <a:lstStyle/>
          <a:p>
            <a:r>
              <a:rPr lang="ar-IQ" dirty="0" smtClean="0">
                <a:solidFill>
                  <a:srgbClr val="FF0000"/>
                </a:solidFill>
              </a:rPr>
              <a:t>اولا: السياسة المشجعة للإنجاب</a:t>
            </a:r>
            <a:endParaRPr lang="ar-IQ" dirty="0">
              <a:solidFill>
                <a:srgbClr val="FF0000"/>
              </a:solidFill>
            </a:endParaRPr>
          </a:p>
        </p:txBody>
      </p:sp>
      <p:sp>
        <p:nvSpPr>
          <p:cNvPr id="3" name="عنصر نائب للمحتوى 2"/>
          <p:cNvSpPr>
            <a:spLocks noGrp="1"/>
          </p:cNvSpPr>
          <p:nvPr>
            <p:ph idx="1"/>
          </p:nvPr>
        </p:nvSpPr>
        <p:spPr/>
        <p:style>
          <a:lnRef idx="2">
            <a:schemeClr val="accent2"/>
          </a:lnRef>
          <a:fillRef idx="1">
            <a:schemeClr val="lt1"/>
          </a:fillRef>
          <a:effectRef idx="0">
            <a:schemeClr val="accent2"/>
          </a:effectRef>
          <a:fontRef idx="minor">
            <a:schemeClr val="dk1"/>
          </a:fontRef>
        </p:style>
        <p:txBody>
          <a:bodyPr/>
          <a:lstStyle/>
          <a:p>
            <a:r>
              <a:rPr lang="ar-IQ" dirty="0" smtClean="0"/>
              <a:t>قد تبنتها بعض الدول الاوربية استجابة الى الهبوط الكبير في معدل المواليد في الثلاثينيات والسبعينيات من القرن العشرين وهذه السياسة تقوم على استراتيجيتين اساسيتين:-</a:t>
            </a:r>
          </a:p>
          <a:p>
            <a:pPr marL="514350" indent="-514350">
              <a:buFont typeface="+mj-lt"/>
              <a:buAutoNum type="arabicPeriod"/>
            </a:pPr>
            <a:r>
              <a:rPr lang="ar-IQ" dirty="0" smtClean="0"/>
              <a:t>وضع قيود تبعد الزوجين من الوصول الى استعمال طرق تحديد النسل.</a:t>
            </a:r>
          </a:p>
          <a:p>
            <a:pPr marL="514350" indent="-514350">
              <a:buFont typeface="+mj-lt"/>
              <a:buAutoNum type="arabicPeriod"/>
            </a:pPr>
            <a:r>
              <a:rPr lang="ar-IQ" dirty="0" smtClean="0"/>
              <a:t>محاولة اكثر فاعلية وايجابية في المواقف المؤثرة في انجاب الاطفال من خلال تنظيم الحوافز المالية لخلق مناخ يتقبل الاسرة الكبيرة.</a:t>
            </a:r>
            <a:endParaRPr lang="ar-IQ" dirty="0"/>
          </a:p>
        </p:txBody>
      </p:sp>
    </p:spTree>
    <p:extLst>
      <p:ext uri="{BB962C8B-B14F-4D97-AF65-F5344CB8AC3E}">
        <p14:creationId xmlns:p14="http://schemas.microsoft.com/office/powerpoint/2010/main" val="47305375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3"/>
          </a:lnRef>
          <a:fillRef idx="1">
            <a:schemeClr val="lt1"/>
          </a:fillRef>
          <a:effectRef idx="0">
            <a:schemeClr val="accent3"/>
          </a:effectRef>
          <a:fontRef idx="minor">
            <a:schemeClr val="dk1"/>
          </a:fontRef>
        </p:style>
        <p:txBody>
          <a:bodyPr/>
          <a:lstStyle/>
          <a:p>
            <a:r>
              <a:rPr lang="ar-IQ" dirty="0" smtClean="0"/>
              <a:t>سياسات بعض الدول لتشجيع الانجاب </a:t>
            </a:r>
            <a:endParaRPr lang="ar-IQ" dirty="0"/>
          </a:p>
        </p:txBody>
      </p:sp>
      <p:sp>
        <p:nvSpPr>
          <p:cNvPr id="3" name="عنصر نائب للمحتوى 2"/>
          <p:cNvSpPr>
            <a:spLocks noGrp="1"/>
          </p:cNvSpPr>
          <p:nvPr>
            <p:ph idx="1"/>
          </p:nvPr>
        </p:nvSpPr>
        <p:spPr>
          <a:xfrm>
            <a:off x="457200" y="1772816"/>
            <a:ext cx="8229600" cy="4353347"/>
          </a:xfrm>
        </p:spPr>
        <p:style>
          <a:lnRef idx="2">
            <a:schemeClr val="accent2"/>
          </a:lnRef>
          <a:fillRef idx="1">
            <a:schemeClr val="lt1"/>
          </a:fillRef>
          <a:effectRef idx="0">
            <a:schemeClr val="accent2"/>
          </a:effectRef>
          <a:fontRef idx="minor">
            <a:schemeClr val="dk1"/>
          </a:fontRef>
        </p:style>
        <p:txBody>
          <a:bodyPr/>
          <a:lstStyle/>
          <a:p>
            <a:pPr algn="just"/>
            <a:r>
              <a:rPr lang="ar-IQ" dirty="0" smtClean="0"/>
              <a:t>تشجيع الانجاب يعد من اكثر السياسات التي اقتنعت بها المانيا فكان برنامج النازية في المانيا يقوم على عناصر اساسية عدة منها, اعتبار الاجهاض جريمة ومحاكمة من يزاوله حظر الاعلام الخاص بطرق منع الحمل, وفرض ضريبة على غير المتزوجين من البالغين, اولوية السكن للأسرة الكبيرة, مما ترتب على تلك العناصر زيادة حلات الزواج وزيادة معدلات المواليد </a:t>
            </a:r>
            <a:endParaRPr lang="ar-IQ" dirty="0"/>
          </a:p>
        </p:txBody>
      </p:sp>
    </p:spTree>
    <p:extLst>
      <p:ext uri="{BB962C8B-B14F-4D97-AF65-F5344CB8AC3E}">
        <p14:creationId xmlns:p14="http://schemas.microsoft.com/office/powerpoint/2010/main" val="11541644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1"/>
          </a:lnRef>
          <a:fillRef idx="1">
            <a:schemeClr val="lt1"/>
          </a:fillRef>
          <a:effectRef idx="0">
            <a:schemeClr val="accent1"/>
          </a:effectRef>
          <a:fontRef idx="minor">
            <a:schemeClr val="dk1"/>
          </a:fontRef>
        </p:style>
        <p:txBody>
          <a:bodyPr/>
          <a:lstStyle/>
          <a:p>
            <a:r>
              <a:rPr lang="ar-IQ" dirty="0" smtClean="0"/>
              <a:t>اما الدول الاشتراكية</a:t>
            </a:r>
            <a:endParaRPr lang="ar-IQ" dirty="0"/>
          </a:p>
        </p:txBody>
      </p:sp>
      <p:sp>
        <p:nvSpPr>
          <p:cNvPr id="3" name="عنصر نائب للمحتوى 2"/>
          <p:cNvSpPr>
            <a:spLocks noGrp="1"/>
          </p:cNvSpPr>
          <p:nvPr>
            <p:ph idx="1"/>
          </p:nvPr>
        </p:nvSpPr>
        <p:spPr>
          <a:xfrm>
            <a:off x="323528" y="1772816"/>
            <a:ext cx="8363272" cy="4752528"/>
          </a:xfrm>
        </p:spPr>
        <p:style>
          <a:lnRef idx="2">
            <a:schemeClr val="dk1"/>
          </a:lnRef>
          <a:fillRef idx="1">
            <a:schemeClr val="lt1"/>
          </a:fillRef>
          <a:effectRef idx="0">
            <a:schemeClr val="dk1"/>
          </a:effectRef>
          <a:fontRef idx="minor">
            <a:schemeClr val="dk1"/>
          </a:fontRef>
        </p:style>
        <p:txBody>
          <a:bodyPr>
            <a:normAutofit lnSpcReduction="10000"/>
          </a:bodyPr>
          <a:lstStyle/>
          <a:p>
            <a:pPr algn="just"/>
            <a:r>
              <a:rPr lang="ar-IQ" dirty="0" smtClean="0"/>
              <a:t>حققت دول اوروبا الشرقية نجاحا في تشجيع النسل ففي منتصف الستينات من القرن العشرين اظهرت هذه الدول اوطأ معدلات للمواليد لهذا شجعت حكومات هذه الدول على زيادة معدلات نمو السكان لتوفير ايدي عاملة كافية مستقبلا ففي بعض الدول نحو هنغاريا </a:t>
            </a:r>
            <a:r>
              <a:rPr lang="ar-IQ" dirty="0" err="1" smtClean="0"/>
              <a:t>والجيك</a:t>
            </a:r>
            <a:r>
              <a:rPr lang="ar-IQ" dirty="0" smtClean="0"/>
              <a:t> وسلوفاكيا وضعت قيود معتدلة بشأن حرية الاسرة في الوصول الى مزاول الاجهاض والاكثر اهمية هو تطبيق مبدأ الحوافز المالية للأسر التي لديها اطفال ومنح الامهات العاملات اجازات امومة ومنح اعانات مالية لرعاية الطفل وضمان مهنة العمل للفرد وقد ادت هذه الاجراءات  الى زيادة معدلات المواليد والخصوبة.</a:t>
            </a:r>
            <a:endParaRPr lang="ar-IQ" dirty="0"/>
          </a:p>
        </p:txBody>
      </p:sp>
    </p:spTree>
    <p:extLst>
      <p:ext uri="{BB962C8B-B14F-4D97-AF65-F5344CB8AC3E}">
        <p14:creationId xmlns:p14="http://schemas.microsoft.com/office/powerpoint/2010/main" val="3951912161"/>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p:style>
          <a:lnRef idx="2">
            <a:schemeClr val="accent5"/>
          </a:lnRef>
          <a:fillRef idx="1">
            <a:schemeClr val="lt1"/>
          </a:fillRef>
          <a:effectRef idx="0">
            <a:schemeClr val="accent5"/>
          </a:effectRef>
          <a:fontRef idx="minor">
            <a:schemeClr val="dk1"/>
          </a:fontRef>
        </p:style>
        <p:txBody>
          <a:bodyPr>
            <a:normAutofit fontScale="90000"/>
          </a:bodyPr>
          <a:lstStyle/>
          <a:p>
            <a:r>
              <a:rPr lang="ar-IQ" dirty="0" smtClean="0"/>
              <a:t>العراق من الدول التي تبنت سياسة تشجيع الانجاب </a:t>
            </a:r>
            <a:endParaRPr lang="ar-IQ" dirty="0"/>
          </a:p>
        </p:txBody>
      </p:sp>
      <p:sp>
        <p:nvSpPr>
          <p:cNvPr id="3" name="عنصر نائب للمحتوى 2"/>
          <p:cNvSpPr>
            <a:spLocks noGrp="1"/>
          </p:cNvSpPr>
          <p:nvPr>
            <p:ph idx="1"/>
          </p:nvPr>
        </p:nvSpPr>
        <p:spPr>
          <a:xfrm>
            <a:off x="323528" y="1628800"/>
            <a:ext cx="8568952" cy="4896544"/>
          </a:xfrm>
        </p:spPr>
        <p:style>
          <a:lnRef idx="2">
            <a:schemeClr val="accent3"/>
          </a:lnRef>
          <a:fillRef idx="1">
            <a:schemeClr val="lt1"/>
          </a:fillRef>
          <a:effectRef idx="0">
            <a:schemeClr val="accent3"/>
          </a:effectRef>
          <a:fontRef idx="minor">
            <a:schemeClr val="dk1"/>
          </a:fontRef>
        </p:style>
        <p:txBody>
          <a:bodyPr>
            <a:normAutofit fontScale="92500" lnSpcReduction="20000"/>
          </a:bodyPr>
          <a:lstStyle/>
          <a:p>
            <a:pPr algn="just"/>
            <a:r>
              <a:rPr lang="ar-IQ" dirty="0" smtClean="0"/>
              <a:t>يعد العراق من الدول التي تبنت سياسة تشجع الانجاب لزيادة نمو السكان وخاصة في الثمانينيات من القرن العشرين لبناء قوة عسكرية للدفاع عن سيادته وكذلك للتعويض عن عدد الوفيات التي حصلت اثناء الحروب فضلا على ان العراق غني بموارده الاقتصادية ويحتاج الى ايدي عاملة لتقوم بدورها على تنفيذ خطط التنمية في الثمانينيات.</a:t>
            </a:r>
          </a:p>
          <a:p>
            <a:pPr algn="just"/>
            <a:r>
              <a:rPr lang="ar-IQ" dirty="0" smtClean="0"/>
              <a:t>الا ان سياسة تشجيع الانجاب لم تدم طويلا اذا توقفت في عقد التسعينيات اذ قررت الدولة تنظيم الاسرة عن طريق وزارة الصحة التي اقامت جمعية تنظيم الاسرة في بغداد وباقي المحافظات وذلك لمواجهة الحصار الاقتصادي, اذ ان الحصار قد ادى الى ارتفاع البطالة وتأزم  السكن وارتفاع اسعار السلع مما انعكس على تأخر عمر الزواج للذكور والاناث وانخفاض الخصوبة.</a:t>
            </a:r>
            <a:endParaRPr lang="ar-IQ" dirty="0"/>
          </a:p>
        </p:txBody>
      </p:sp>
    </p:spTree>
    <p:extLst>
      <p:ext uri="{BB962C8B-B14F-4D97-AF65-F5344CB8AC3E}">
        <p14:creationId xmlns:p14="http://schemas.microsoft.com/office/powerpoint/2010/main" val="1165347058"/>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04056"/>
          </a:xfrm>
        </p:spPr>
        <p:style>
          <a:lnRef idx="2">
            <a:schemeClr val="accent3"/>
          </a:lnRef>
          <a:fillRef idx="1">
            <a:schemeClr val="lt1"/>
          </a:fillRef>
          <a:effectRef idx="0">
            <a:schemeClr val="accent3"/>
          </a:effectRef>
          <a:fontRef idx="minor">
            <a:schemeClr val="dk1"/>
          </a:fontRef>
        </p:style>
        <p:txBody>
          <a:bodyPr>
            <a:normAutofit fontScale="90000"/>
          </a:bodyPr>
          <a:lstStyle/>
          <a:p>
            <a:r>
              <a:rPr lang="ar-IQ" dirty="0" smtClean="0">
                <a:solidFill>
                  <a:srgbClr val="FF0000"/>
                </a:solidFill>
              </a:rPr>
              <a:t>ثانيا: السياسات المعارضة للإنجاب</a:t>
            </a:r>
            <a:endParaRPr lang="ar-IQ" dirty="0">
              <a:solidFill>
                <a:srgbClr val="FF0000"/>
              </a:solidFill>
            </a:endParaRPr>
          </a:p>
        </p:txBody>
      </p:sp>
      <p:sp>
        <p:nvSpPr>
          <p:cNvPr id="3" name="عنصر نائب للمحتوى 2"/>
          <p:cNvSpPr>
            <a:spLocks noGrp="1"/>
          </p:cNvSpPr>
          <p:nvPr>
            <p:ph idx="1"/>
          </p:nvPr>
        </p:nvSpPr>
        <p:spPr>
          <a:xfrm>
            <a:off x="323528" y="692696"/>
            <a:ext cx="8640960" cy="6048672"/>
          </a:xfrm>
        </p:spPr>
        <p:style>
          <a:lnRef idx="2">
            <a:schemeClr val="accent6"/>
          </a:lnRef>
          <a:fillRef idx="1">
            <a:schemeClr val="lt1"/>
          </a:fillRef>
          <a:effectRef idx="0">
            <a:schemeClr val="accent6"/>
          </a:effectRef>
          <a:fontRef idx="minor">
            <a:schemeClr val="dk1"/>
          </a:fontRef>
        </p:style>
        <p:txBody>
          <a:bodyPr>
            <a:normAutofit lnSpcReduction="10000"/>
          </a:bodyPr>
          <a:lstStyle/>
          <a:p>
            <a:pPr algn="just"/>
            <a:r>
              <a:rPr lang="ar-IQ" sz="2800" dirty="0" smtClean="0"/>
              <a:t>تعد الهند اول دولة تبنت برنامج تنظيم الاسرة بهدف تقليص معدل المواليد منذ سنة 1952 لكن بقية الدول النامية كانت تفتقد للرؤيا الواضحة حول تنظيم الاسرة كأحد الوسائل لمجابهة الانفجار السكاني ففي سنة 1964 تأسست برامج مماثلة في كل من الصين وباكستان وكوريا الجنوبية وفيجي فقط حتى اذ اضحت منتصف الستينات اصبحت علامة </a:t>
            </a:r>
            <a:r>
              <a:rPr lang="ar-IQ" sz="2800" dirty="0">
                <a:solidFill>
                  <a:prstClr val="black"/>
                </a:solidFill>
              </a:rPr>
              <a:t>بارزة في </a:t>
            </a:r>
            <a:r>
              <a:rPr lang="ar-IQ" sz="2800" dirty="0" smtClean="0">
                <a:solidFill>
                  <a:prstClr val="black"/>
                </a:solidFill>
              </a:rPr>
              <a:t>سياسة تنظيم الاسرة استجابة  لعد عوامل منها :-</a:t>
            </a:r>
          </a:p>
          <a:p>
            <a:pPr marL="514350" indent="-514350" algn="just">
              <a:buFont typeface="+mj-lt"/>
              <a:buAutoNum type="arabicPeriod"/>
            </a:pPr>
            <a:r>
              <a:rPr lang="ar-IQ" sz="2800" dirty="0" smtClean="0"/>
              <a:t>كشفت نتائج </a:t>
            </a:r>
            <a:r>
              <a:rPr lang="ar-IQ" sz="2800" dirty="0" err="1" smtClean="0"/>
              <a:t>التعدادت</a:t>
            </a:r>
            <a:r>
              <a:rPr lang="ar-IQ" sz="2800" dirty="0" smtClean="0"/>
              <a:t> في الستينيات ان معدلات نمو السكان اعلى من المتوقعة ولاسيما في امريكا الجنوبية.</a:t>
            </a:r>
          </a:p>
          <a:p>
            <a:pPr marL="514350" indent="-514350" algn="just">
              <a:buFont typeface="+mj-lt"/>
              <a:buAutoNum type="arabicPeriod"/>
            </a:pPr>
            <a:r>
              <a:rPr lang="ar-IQ" sz="2800" dirty="0" smtClean="0"/>
              <a:t>اخفاق المحاصيل الزراعية في عامي 1965 و1966 في بعض مناطق الهند بسبب قلة الامطار الموسمية اذ ترتب عليها نقص شديد في الغذاء.</a:t>
            </a:r>
          </a:p>
          <a:p>
            <a:pPr marL="514350" indent="-514350" algn="just">
              <a:buFont typeface="+mj-lt"/>
              <a:buAutoNum type="arabicPeriod"/>
            </a:pPr>
            <a:r>
              <a:rPr lang="ar-IQ" sz="2800" dirty="0" smtClean="0"/>
              <a:t>تطور الاقتصاديين نتيجة تأثرهم بعمل كول </a:t>
            </a:r>
            <a:r>
              <a:rPr lang="en-US" sz="2800" dirty="0" err="1" smtClean="0"/>
              <a:t>coale</a:t>
            </a:r>
            <a:r>
              <a:rPr lang="en-US" sz="2800" dirty="0" smtClean="0"/>
              <a:t> </a:t>
            </a:r>
            <a:r>
              <a:rPr lang="ar-IQ" sz="2800" dirty="0" smtClean="0"/>
              <a:t> وهوفر.</a:t>
            </a:r>
          </a:p>
          <a:p>
            <a:pPr marL="514350" indent="-514350" algn="just">
              <a:buFont typeface="+mj-lt"/>
              <a:buAutoNum type="arabicPeriod"/>
            </a:pPr>
            <a:r>
              <a:rPr lang="ar-IQ" sz="2800" dirty="0" smtClean="0"/>
              <a:t>التطور في استعمال طرق منع الحمل الحديثة واقدام الجماعات الفقيرة على استعمالها.</a:t>
            </a:r>
          </a:p>
          <a:p>
            <a:pPr marL="514350" indent="-514350" algn="just">
              <a:buFont typeface="+mj-lt"/>
              <a:buAutoNum type="arabicPeriod"/>
            </a:pPr>
            <a:r>
              <a:rPr lang="ar-IQ" sz="2800" dirty="0" smtClean="0"/>
              <a:t>تفادي نشوء الاقتصاد في قيمة الاطفال التي وردت في عمل انك </a:t>
            </a:r>
            <a:r>
              <a:rPr lang="en-US" sz="2800" dirty="0" err="1" smtClean="0"/>
              <a:t>Enke</a:t>
            </a:r>
            <a:r>
              <a:rPr lang="ar-IQ" sz="2800" dirty="0" smtClean="0"/>
              <a:t>.</a:t>
            </a:r>
            <a:endParaRPr lang="ar-IQ" sz="2800" dirty="0"/>
          </a:p>
        </p:txBody>
      </p:sp>
    </p:spTree>
    <p:extLst>
      <p:ext uri="{BB962C8B-B14F-4D97-AF65-F5344CB8AC3E}">
        <p14:creationId xmlns:p14="http://schemas.microsoft.com/office/powerpoint/2010/main" val="248212093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عنوان 1"/>
          <p:cNvSpPr>
            <a:spLocks noGrp="1"/>
          </p:cNvSpPr>
          <p:nvPr>
            <p:ph type="title"/>
          </p:nvPr>
        </p:nvSpPr>
        <p:spPr>
          <a:xfrm>
            <a:off x="457200" y="116632"/>
            <a:ext cx="8229600" cy="576064"/>
          </a:xfrm>
        </p:spPr>
        <p:style>
          <a:lnRef idx="2">
            <a:schemeClr val="accent1"/>
          </a:lnRef>
          <a:fillRef idx="1">
            <a:schemeClr val="lt1"/>
          </a:fillRef>
          <a:effectRef idx="0">
            <a:schemeClr val="accent1"/>
          </a:effectRef>
          <a:fontRef idx="minor">
            <a:schemeClr val="dk1"/>
          </a:fontRef>
        </p:style>
        <p:txBody>
          <a:bodyPr>
            <a:normAutofit fontScale="90000"/>
          </a:bodyPr>
          <a:lstStyle/>
          <a:p>
            <a:r>
              <a:rPr lang="ar-IQ" dirty="0" smtClean="0"/>
              <a:t>ثالثا: الشكوكية ومعارضيها </a:t>
            </a:r>
            <a:endParaRPr lang="ar-IQ" dirty="0"/>
          </a:p>
        </p:txBody>
      </p:sp>
      <p:sp>
        <p:nvSpPr>
          <p:cNvPr id="3" name="عنصر نائب للمحتوى 2"/>
          <p:cNvSpPr>
            <a:spLocks noGrp="1"/>
          </p:cNvSpPr>
          <p:nvPr>
            <p:ph idx="1"/>
          </p:nvPr>
        </p:nvSpPr>
        <p:spPr>
          <a:xfrm>
            <a:off x="251520" y="836712"/>
            <a:ext cx="8712968" cy="5904656"/>
          </a:xfrm>
        </p:spPr>
        <p:style>
          <a:lnRef idx="2">
            <a:schemeClr val="accent2"/>
          </a:lnRef>
          <a:fillRef idx="1">
            <a:schemeClr val="lt1"/>
          </a:fillRef>
          <a:effectRef idx="0">
            <a:schemeClr val="accent2"/>
          </a:effectRef>
          <a:fontRef idx="minor">
            <a:schemeClr val="dk1"/>
          </a:fontRef>
        </p:style>
        <p:txBody>
          <a:bodyPr>
            <a:normAutofit/>
          </a:bodyPr>
          <a:lstStyle/>
          <a:p>
            <a:pPr algn="just"/>
            <a:r>
              <a:rPr lang="ar-IQ" sz="2800" dirty="0"/>
              <a:t> </a:t>
            </a:r>
            <a:r>
              <a:rPr lang="ar-IQ" sz="2800" dirty="0" smtClean="0"/>
              <a:t>يقصد بها ان هنالك افكار من بعض الدول او المخططين لبرامج تنظيم الاسرة تضع الشكوك حول نجاح تلك البرامج او تعارضها نظرا لاختلاف المجتمعات فبعضها متقدمة ترغب في قيام الاسر الصغيرة وبعضها دول لا تزال تقليدية تشجع على قيام الاسر الكبيرة, مثلا تأثر الدول الاشتراكية بأفكار ماركس اذ صرح ان فائض السكان ما هو الا نتيجة لسوء توافق النظام الاجتماعي الذي يوجد في العالم الرسمالي ويمكن علاجه بإعادة تنظيم المجتمع بنمط تجميع الانتاج اذ تزداد القوى الانتاجية للسكان اكبر من اعدادهم  لذلك امتنعت بعض الدول نحو كوبا, فيتنام, بورما, وكوريا الشمالية من اقرار برامج تنظيم الاسرة.</a:t>
            </a:r>
          </a:p>
          <a:p>
            <a:pPr algn="just"/>
            <a:r>
              <a:rPr lang="ar-IQ" sz="2800" dirty="0" smtClean="0"/>
              <a:t>كما وجدت الصين ان </a:t>
            </a:r>
            <a:r>
              <a:rPr lang="ar-IQ" sz="2800" dirty="0" err="1" smtClean="0"/>
              <a:t>تنيظيم</a:t>
            </a:r>
            <a:r>
              <a:rPr lang="ar-IQ" sz="2800" dirty="0" smtClean="0"/>
              <a:t> الاسرة امرا ضروري لحل مشاكلها السكانية.</a:t>
            </a:r>
          </a:p>
          <a:p>
            <a:pPr algn="just"/>
            <a:r>
              <a:rPr lang="ar-IQ" sz="2800" dirty="0" smtClean="0"/>
              <a:t>وقد واجهت برامج تنظيم الاسرة معارضة لدى بعض الشرائح الاجتماعية في الدول الاسلامية لا شك ان اهمال تعليم الانثى واقتصار واجبها على الانجاب وتربية الاطفال واعتبار ان طرق منع الحمل خطر يهدد الانجاب. </a:t>
            </a:r>
            <a:endParaRPr lang="ar-IQ" sz="2800" dirty="0"/>
          </a:p>
        </p:txBody>
      </p:sp>
    </p:spTree>
    <p:extLst>
      <p:ext uri="{BB962C8B-B14F-4D97-AF65-F5344CB8AC3E}">
        <p14:creationId xmlns:p14="http://schemas.microsoft.com/office/powerpoint/2010/main" val="4100832333"/>
      </p:ext>
    </p:extLst>
  </p:cSld>
  <p:clrMapOvr>
    <a:masterClrMapping/>
  </p:clrMapOvr>
  <p:timing>
    <p:tnLst>
      <p:par>
        <p:cTn id="1" dur="indefinite" restart="never" nodeType="tmRoot"/>
      </p:par>
    </p:tnLst>
  </p:timing>
</p:sld>
</file>

<file path=ppt/theme/_rels/theme2.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نسق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شكل موجة">
  <a:themeElements>
    <a:clrScheme name="شكل موجة">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شكل موجة">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شكل موجة">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1711</TotalTime>
  <Words>874</Words>
  <Application>Microsoft Office PowerPoint</Application>
  <PresentationFormat>عرض على الشاشة (3:4)‏</PresentationFormat>
  <Paragraphs>43</Paragraphs>
  <Slides>11</Slides>
  <Notes>0</Notes>
  <HiddenSlides>0</HiddenSlides>
  <MMClips>0</MMClips>
  <ScaleCrop>false</ScaleCrop>
  <HeadingPairs>
    <vt:vector size="6" baseType="variant">
      <vt:variant>
        <vt:lpstr>الخطوط المستخدمة</vt:lpstr>
      </vt:variant>
      <vt:variant>
        <vt:i4>6</vt:i4>
      </vt:variant>
      <vt:variant>
        <vt:lpstr>نسق</vt:lpstr>
      </vt:variant>
      <vt:variant>
        <vt:i4>2</vt:i4>
      </vt:variant>
      <vt:variant>
        <vt:lpstr>عناوين الشرائح</vt:lpstr>
      </vt:variant>
      <vt:variant>
        <vt:i4>11</vt:i4>
      </vt:variant>
    </vt:vector>
  </HeadingPairs>
  <TitlesOfParts>
    <vt:vector size="19" baseType="lpstr">
      <vt:lpstr>Arabic Typesetting</vt:lpstr>
      <vt:lpstr>Arial</vt:lpstr>
      <vt:lpstr>Calibri</vt:lpstr>
      <vt:lpstr>Candara</vt:lpstr>
      <vt:lpstr>Symbol</vt:lpstr>
      <vt:lpstr>Times New Roman</vt:lpstr>
      <vt:lpstr>نسق Office</vt:lpstr>
      <vt:lpstr>شكل موجة</vt:lpstr>
      <vt:lpstr>وزارة التعليم العالي والبحث العلمي جامعة ديالى  كلية التربية للعلوم الانسانية قسم الجغرافية   العام 2022 –2023  </vt:lpstr>
      <vt:lpstr>انماط السياسة السكانية</vt:lpstr>
      <vt:lpstr>السياسات السكانية المتعلقة بمستوى ونمو السكان القومي </vt:lpstr>
      <vt:lpstr>اولا: السياسة المشجعة للإنجاب</vt:lpstr>
      <vt:lpstr>سياسات بعض الدول لتشجيع الانجاب </vt:lpstr>
      <vt:lpstr>اما الدول الاشتراكية</vt:lpstr>
      <vt:lpstr>العراق من الدول التي تبنت سياسة تشجيع الانجاب </vt:lpstr>
      <vt:lpstr>ثانيا: السياسات المعارضة للإنجاب</vt:lpstr>
      <vt:lpstr>ثالثا: الشكوكية ومعارضيها </vt:lpstr>
      <vt:lpstr> رابعا: السياسة الحديثة</vt:lpstr>
      <vt:lpstr>المصدر: طه حمادي الحديثي , ص416- 434  اتمنى لكم النجاح والتفوق الدائم</vt:lpstr>
    </vt:vector>
  </TitlesOfParts>
  <Company>SACC - ANAS</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عرض تقديمي في PowerPoint</dc:title>
  <dc:creator>assal</dc:creator>
  <cp:lastModifiedBy>المرايا للحاسبات</cp:lastModifiedBy>
  <cp:revision>23</cp:revision>
  <dcterms:created xsi:type="dcterms:W3CDTF">2020-05-15T07:25:01Z</dcterms:created>
  <dcterms:modified xsi:type="dcterms:W3CDTF">2022-11-30T09:45:44Z</dcterms:modified>
</cp:coreProperties>
</file>