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sldIdLst>
    <p:sldId id="282" r:id="rId3"/>
    <p:sldId id="260" r:id="rId4"/>
    <p:sldId id="261" r:id="rId5"/>
    <p:sldId id="257" r:id="rId6"/>
    <p:sldId id="266" r:id="rId7"/>
    <p:sldId id="267" r:id="rId8"/>
    <p:sldId id="280" r:id="rId9"/>
    <p:sldId id="258" r:id="rId10"/>
    <p:sldId id="263" r:id="rId11"/>
    <p:sldId id="277" r:id="rId12"/>
    <p:sldId id="264" r:id="rId13"/>
    <p:sldId id="278" r:id="rId14"/>
    <p:sldId id="265" r:id="rId15"/>
    <p:sldId id="279" r:id="rId16"/>
    <p:sldId id="25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105C878-6C37-42C2-9C07-40EBF94D4D3B}"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18555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105C878-6C37-42C2-9C07-40EBF94D4D3B}"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114793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105C878-6C37-42C2-9C07-40EBF94D4D3B}"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256396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40592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025325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06077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00266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86890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5305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09178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80711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105C878-6C37-42C2-9C07-40EBF94D4D3B}"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2015074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57011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787534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16557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105C878-6C37-42C2-9C07-40EBF94D4D3B}"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362456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105C878-6C37-42C2-9C07-40EBF94D4D3B}"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93288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105C878-6C37-42C2-9C07-40EBF94D4D3B}"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40902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105C878-6C37-42C2-9C07-40EBF94D4D3B}"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210991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05C878-6C37-42C2-9C07-40EBF94D4D3B}"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86596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05C878-6C37-42C2-9C07-40EBF94D4D3B}"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34575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05C878-6C37-42C2-9C07-40EBF94D4D3B}"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E55BB96-860A-4F44-AE3A-21228DFBCF27}" type="slidenum">
              <a:rPr lang="ar-IQ" smtClean="0"/>
              <a:t>‹#›</a:t>
            </a:fld>
            <a:endParaRPr lang="ar-IQ"/>
          </a:p>
        </p:txBody>
      </p:sp>
    </p:spTree>
    <p:extLst>
      <p:ext uri="{BB962C8B-B14F-4D97-AF65-F5344CB8AC3E}">
        <p14:creationId xmlns:p14="http://schemas.microsoft.com/office/powerpoint/2010/main" val="231272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05C878-6C37-42C2-9C07-40EBF94D4D3B}"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55BB96-860A-4F44-AE3A-21228DFBCF27}" type="slidenum">
              <a:rPr lang="ar-IQ" smtClean="0"/>
              <a:t>‹#›</a:t>
            </a:fld>
            <a:endParaRPr lang="ar-IQ"/>
          </a:p>
        </p:txBody>
      </p:sp>
    </p:spTree>
    <p:extLst>
      <p:ext uri="{BB962C8B-B14F-4D97-AF65-F5344CB8AC3E}">
        <p14:creationId xmlns:p14="http://schemas.microsoft.com/office/powerpoint/2010/main" val="248821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423371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الهجرة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378512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Autofit/>
          </a:bodyPr>
          <a:lstStyle/>
          <a:p>
            <a:r>
              <a:rPr lang="ar-IQ" sz="3600" b="1" dirty="0" smtClean="0">
                <a:solidFill>
                  <a:srgbClr val="FF0000"/>
                </a:solidFill>
                <a:ea typeface="+mn-ea"/>
              </a:rPr>
              <a:t>مثال</a:t>
            </a:r>
            <a:endParaRPr lang="ar-IQ" sz="6000" b="1" dirty="0">
              <a:solidFill>
                <a:srgbClr val="FF0000"/>
              </a:solidFill>
            </a:endParaRPr>
          </a:p>
        </p:txBody>
      </p:sp>
      <p:sp>
        <p:nvSpPr>
          <p:cNvPr id="3" name="عنصر نائب للمحتوى 2"/>
          <p:cNvSpPr>
            <a:spLocks noGrp="1"/>
          </p:cNvSpPr>
          <p:nvPr>
            <p:ph idx="1"/>
          </p:nvPr>
        </p:nvSpPr>
        <p:spPr>
          <a:xfrm>
            <a:off x="251520" y="1268760"/>
            <a:ext cx="8712968" cy="5328592"/>
          </a:xfrm>
        </p:spPr>
        <p:txBody>
          <a:bodyPr>
            <a:normAutofit fontScale="85000" lnSpcReduction="10000"/>
          </a:bodyPr>
          <a:lstStyle/>
          <a:p>
            <a:pPr algn="just"/>
            <a:r>
              <a:rPr lang="ar-IQ" dirty="0" smtClean="0">
                <a:solidFill>
                  <a:prstClr val="black"/>
                </a:solidFill>
                <a:ea typeface="+mj-ea"/>
                <a:cs typeface="Times New Roman"/>
              </a:rPr>
              <a:t>بلغ </a:t>
            </a:r>
            <a:r>
              <a:rPr lang="ar-IQ" dirty="0">
                <a:solidFill>
                  <a:prstClr val="black"/>
                </a:solidFill>
                <a:ea typeface="+mj-ea"/>
                <a:cs typeface="Times New Roman"/>
              </a:rPr>
              <a:t>عدد سكان محافظة الانبار 316169 نسمة سنة 1970 و450059نسمة في تعداد 1977 وسجلت المواليد للمدة بين 1970 – 1977 عددا قدره 151624نسمة وبلغت الوفيات للمدة نفسها 8888نسمة. فما هو صافي الهجرة وفق طريقة الاحصاءات الحيوية</a:t>
            </a:r>
            <a:r>
              <a:rPr lang="ar-IQ" dirty="0" smtClean="0">
                <a:solidFill>
                  <a:prstClr val="black"/>
                </a:solidFill>
                <a:ea typeface="+mj-ea"/>
                <a:cs typeface="Times New Roman"/>
              </a:rPr>
              <a:t>؟</a:t>
            </a:r>
          </a:p>
          <a:p>
            <a:r>
              <a:rPr lang="ar-IQ" dirty="0" smtClean="0">
                <a:solidFill>
                  <a:prstClr val="black"/>
                </a:solidFill>
                <a:ea typeface="+mj-ea"/>
                <a:cs typeface="Times New Roman"/>
              </a:rPr>
              <a:t>الحل/ </a:t>
            </a:r>
          </a:p>
          <a:p>
            <a:pPr lvl="0"/>
            <a:r>
              <a:rPr lang="en-US" dirty="0">
                <a:solidFill>
                  <a:prstClr val="black"/>
                </a:solidFill>
              </a:rPr>
              <a:t>M = (</a:t>
            </a:r>
            <a:r>
              <a:rPr lang="en-US" sz="4000" dirty="0" err="1">
                <a:solidFill>
                  <a:prstClr val="black"/>
                </a:solidFill>
              </a:rPr>
              <a:t>p</a:t>
            </a:r>
            <a:r>
              <a:rPr lang="en-US" sz="2000" dirty="0" err="1">
                <a:solidFill>
                  <a:prstClr val="black"/>
                </a:solidFill>
              </a:rPr>
              <a:t>t</a:t>
            </a:r>
            <a:r>
              <a:rPr lang="en-US" dirty="0">
                <a:solidFill>
                  <a:prstClr val="black"/>
                </a:solidFill>
              </a:rPr>
              <a:t> + n – </a:t>
            </a:r>
            <a:r>
              <a:rPr lang="en-US" sz="4000" dirty="0" err="1">
                <a:solidFill>
                  <a:prstClr val="black"/>
                </a:solidFill>
              </a:rPr>
              <a:t>p</a:t>
            </a:r>
            <a:r>
              <a:rPr lang="en-US" sz="2000" dirty="0" err="1">
                <a:solidFill>
                  <a:prstClr val="black"/>
                </a:solidFill>
              </a:rPr>
              <a:t>t</a:t>
            </a:r>
            <a:r>
              <a:rPr lang="en-US" sz="2000" dirty="0">
                <a:solidFill>
                  <a:prstClr val="black"/>
                </a:solidFill>
              </a:rPr>
              <a:t> </a:t>
            </a:r>
            <a:r>
              <a:rPr lang="en-US" dirty="0">
                <a:solidFill>
                  <a:prstClr val="black"/>
                </a:solidFill>
              </a:rPr>
              <a:t>) – ( B – </a:t>
            </a:r>
            <a:r>
              <a:rPr lang="en-US" dirty="0" smtClean="0">
                <a:solidFill>
                  <a:prstClr val="black"/>
                </a:solidFill>
              </a:rPr>
              <a:t>D)</a:t>
            </a:r>
            <a:r>
              <a:rPr lang="en-US" sz="2000" dirty="0" smtClean="0">
                <a:solidFill>
                  <a:prstClr val="black"/>
                </a:solidFill>
              </a:rPr>
              <a:t> </a:t>
            </a:r>
            <a:endParaRPr lang="ar-IQ" sz="2000" dirty="0">
              <a:solidFill>
                <a:prstClr val="black"/>
              </a:solidFill>
            </a:endParaRPr>
          </a:p>
          <a:p>
            <a:pPr marL="0" indent="0">
              <a:buNone/>
            </a:pPr>
            <a:r>
              <a:rPr lang="en-US" dirty="0" smtClean="0">
                <a:solidFill>
                  <a:prstClr val="black"/>
                </a:solidFill>
                <a:ea typeface="+mj-ea"/>
                <a:cs typeface="Times New Roman"/>
              </a:rPr>
              <a:t>M </a:t>
            </a:r>
            <a:r>
              <a:rPr lang="ar-IQ" dirty="0" smtClean="0">
                <a:solidFill>
                  <a:prstClr val="black"/>
                </a:solidFill>
                <a:ea typeface="+mj-ea"/>
                <a:cs typeface="Times New Roman"/>
              </a:rPr>
              <a:t>= (450059 – 316169) – ( 151624 – 8888) </a:t>
            </a:r>
          </a:p>
          <a:p>
            <a:pPr marL="0" indent="0">
              <a:buNone/>
            </a:pPr>
            <a:r>
              <a:rPr lang="en-US" dirty="0" smtClean="0">
                <a:solidFill>
                  <a:prstClr val="black"/>
                </a:solidFill>
                <a:ea typeface="+mj-ea"/>
                <a:cs typeface="Times New Roman"/>
              </a:rPr>
              <a:t>M</a:t>
            </a:r>
            <a:r>
              <a:rPr lang="ar-IQ" dirty="0" smtClean="0">
                <a:solidFill>
                  <a:prstClr val="black"/>
                </a:solidFill>
                <a:ea typeface="+mj-ea"/>
                <a:cs typeface="Times New Roman"/>
              </a:rPr>
              <a:t> = 133890 – 142736  = - 8846</a:t>
            </a:r>
          </a:p>
          <a:p>
            <a:pPr marL="0" indent="0">
              <a:buNone/>
            </a:pPr>
            <a:r>
              <a:rPr lang="ar-IQ" dirty="0" smtClean="0">
                <a:solidFill>
                  <a:prstClr val="black"/>
                </a:solidFill>
                <a:ea typeface="+mj-ea"/>
                <a:cs typeface="Times New Roman"/>
              </a:rPr>
              <a:t>لذا تكون محافظة الانبار طاردة للسكان في الفترة بين 1970 – 1977,كما تقتصر هذه الطريقة على تقدير صافي الهجرة لان نظام التسجيل لا يميز بين المواليد والوفيات للسكان الاصليين من اولئك المهاجرين.</a:t>
            </a:r>
            <a:r>
              <a:rPr lang="ar-IQ" dirty="0">
                <a:solidFill>
                  <a:prstClr val="black"/>
                </a:solidFill>
                <a:ea typeface="+mj-ea"/>
                <a:cs typeface="Times New Roman"/>
              </a:rPr>
              <a:t/>
            </a:r>
            <a:br>
              <a:rPr lang="ar-IQ" dirty="0">
                <a:solidFill>
                  <a:prstClr val="black"/>
                </a:solidFill>
                <a:ea typeface="+mj-ea"/>
                <a:cs typeface="Times New Roman"/>
              </a:rPr>
            </a:br>
            <a:endParaRPr lang="ar-IQ" dirty="0"/>
          </a:p>
        </p:txBody>
      </p:sp>
    </p:spTree>
    <p:extLst>
      <p:ext uri="{BB962C8B-B14F-4D97-AF65-F5344CB8AC3E}">
        <p14:creationId xmlns:p14="http://schemas.microsoft.com/office/powerpoint/2010/main" val="5015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ln>
            <a:solidFill>
              <a:schemeClr val="accent3">
                <a:lumMod val="60000"/>
                <a:lumOff val="40000"/>
              </a:schemeClr>
            </a:solidFill>
          </a:ln>
          <a:effectLst>
            <a:glow rad="63500">
              <a:schemeClr val="accent5">
                <a:satMod val="175000"/>
                <a:alpha val="40000"/>
              </a:schemeClr>
            </a:glow>
          </a:effectLst>
        </p:spPr>
        <p:txBody>
          <a:bodyPr/>
          <a:lstStyle/>
          <a:p>
            <a:r>
              <a:rPr lang="ar-IQ" dirty="0" smtClean="0"/>
              <a:t>2- طريقة نسبة البقاء</a:t>
            </a:r>
            <a:endParaRPr lang="ar-IQ" dirty="0"/>
          </a:p>
        </p:txBody>
      </p:sp>
      <p:sp>
        <p:nvSpPr>
          <p:cNvPr id="3" name="عنصر نائب للمحتوى 2"/>
          <p:cNvSpPr>
            <a:spLocks noGrp="1"/>
          </p:cNvSpPr>
          <p:nvPr>
            <p:ph idx="1"/>
          </p:nvPr>
        </p:nvSpPr>
        <p:spPr>
          <a:xfrm>
            <a:off x="323528" y="1412776"/>
            <a:ext cx="8424936" cy="4968552"/>
          </a:xfrm>
          <a:ln>
            <a:solidFill>
              <a:schemeClr val="accent4">
                <a:lumMod val="20000"/>
                <a:lumOff val="80000"/>
              </a:schemeClr>
            </a:solidFill>
          </a:ln>
          <a:effectLst>
            <a:glow rad="63500">
              <a:schemeClr val="accent3">
                <a:satMod val="175000"/>
                <a:alpha val="40000"/>
              </a:schemeClr>
            </a:glow>
          </a:effectLst>
        </p:spPr>
        <p:txBody>
          <a:bodyPr/>
          <a:lstStyle/>
          <a:p>
            <a:r>
              <a:rPr lang="ar-IQ" dirty="0" smtClean="0"/>
              <a:t>تتطلب هذه الطريقة بيانات مفصلة عن السكان حسب العمر والنوع لتعدادات متتالية, وتحسب النسبة وفق المعادلة الاتية:</a:t>
            </a:r>
          </a:p>
          <a:p>
            <a:r>
              <a:rPr lang="en-US" dirty="0" smtClean="0"/>
              <a:t>Mar = ( At + n) – ( At   x  Sa) </a:t>
            </a:r>
          </a:p>
          <a:p>
            <a:r>
              <a:rPr lang="en-US" dirty="0" smtClean="0"/>
              <a:t>Mar </a:t>
            </a:r>
            <a:r>
              <a:rPr lang="ar-IQ" dirty="0" smtClean="0"/>
              <a:t>= صافي الهجرة للفئة العمرية في مدة معينة من السنين</a:t>
            </a:r>
            <a:endParaRPr lang="en-US" dirty="0" smtClean="0"/>
          </a:p>
          <a:p>
            <a:r>
              <a:rPr lang="en-US" dirty="0" smtClean="0"/>
              <a:t>At +n</a:t>
            </a:r>
            <a:r>
              <a:rPr lang="ar-IQ" dirty="0" smtClean="0"/>
              <a:t> = عمر ونوع الفئة العمرية في التعداد الثاني</a:t>
            </a:r>
          </a:p>
          <a:p>
            <a:r>
              <a:rPr lang="en-US" dirty="0" smtClean="0"/>
              <a:t>At</a:t>
            </a:r>
            <a:r>
              <a:rPr lang="ar-IQ" dirty="0" smtClean="0"/>
              <a:t> = عمر ونوع الفئة العمرية في التعداد الاول</a:t>
            </a:r>
          </a:p>
          <a:p>
            <a:r>
              <a:rPr lang="en-US" dirty="0" smtClean="0"/>
              <a:t>Sa</a:t>
            </a:r>
            <a:r>
              <a:rPr lang="ar-IQ" dirty="0" smtClean="0"/>
              <a:t> = نسبة البقاء للفئة العمرية. (تعطى للذكور وللإناث كلا على حده)</a:t>
            </a:r>
            <a:endParaRPr lang="ar-IQ" dirty="0"/>
          </a:p>
        </p:txBody>
      </p:sp>
    </p:spTree>
    <p:extLst>
      <p:ext uri="{BB962C8B-B14F-4D97-AF65-F5344CB8AC3E}">
        <p14:creationId xmlns:p14="http://schemas.microsoft.com/office/powerpoint/2010/main" val="300209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576064"/>
          </a:xfrm>
          <a:ln>
            <a:solidFill>
              <a:schemeClr val="accent1">
                <a:lumMod val="40000"/>
                <a:lumOff val="60000"/>
              </a:schemeClr>
            </a:solidFill>
          </a:ln>
          <a:effectLst>
            <a:glow rad="63500">
              <a:schemeClr val="accent5">
                <a:satMod val="175000"/>
                <a:alpha val="40000"/>
              </a:schemeClr>
            </a:glow>
          </a:effectLst>
        </p:spPr>
        <p:txBody>
          <a:bodyPr>
            <a:normAutofit fontScale="90000"/>
          </a:bodyPr>
          <a:lstStyle/>
          <a:p>
            <a:r>
              <a:rPr lang="ar-IQ" dirty="0" smtClean="0"/>
              <a:t>مثال</a:t>
            </a:r>
            <a:endParaRPr lang="ar-IQ" dirty="0"/>
          </a:p>
        </p:txBody>
      </p:sp>
      <p:sp>
        <p:nvSpPr>
          <p:cNvPr id="3" name="عنصر نائب للمحتوى 2"/>
          <p:cNvSpPr>
            <a:spLocks noGrp="1"/>
          </p:cNvSpPr>
          <p:nvPr>
            <p:ph idx="1"/>
          </p:nvPr>
        </p:nvSpPr>
        <p:spPr>
          <a:xfrm>
            <a:off x="251520" y="908720"/>
            <a:ext cx="8640960" cy="5616624"/>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algn="just"/>
            <a:r>
              <a:rPr lang="ar-IQ" dirty="0" smtClean="0"/>
              <a:t>بلغ عدد الذكور للفئة 20 – 25 سنة </a:t>
            </a:r>
            <a:r>
              <a:rPr lang="ar-IQ" dirty="0"/>
              <a:t>13897</a:t>
            </a:r>
            <a:r>
              <a:rPr lang="ar-IQ" dirty="0" smtClean="0"/>
              <a:t> نسمة وبلغ عدد الاناث في تلك الفئة 16095 نسمة في تعداد </a:t>
            </a:r>
            <a:r>
              <a:rPr lang="ar-IQ" dirty="0"/>
              <a:t>1957</a:t>
            </a:r>
            <a:r>
              <a:rPr lang="ar-IQ" dirty="0" smtClean="0"/>
              <a:t> في محافظة البصرة ثم انتقلت الى فئة 28 – 33 سنه في تعداد 1965 ليصل عدد الذكور الى 16146 وعدد الاناث الى 18178 وكانت نسبة البقاء للذكور 0,898 وللإناث  0,875 في الفترة نفسها, فما هو صافي الهجرة وفق طريقة نسبة البقاء؟</a:t>
            </a:r>
          </a:p>
          <a:p>
            <a:pPr algn="just"/>
            <a:r>
              <a:rPr lang="ar-IQ" dirty="0" smtClean="0">
                <a:solidFill>
                  <a:srgbClr val="FF0000"/>
                </a:solidFill>
              </a:rPr>
              <a:t>الحل/                       </a:t>
            </a:r>
            <a:r>
              <a:rPr lang="en-US" dirty="0" smtClean="0">
                <a:solidFill>
                  <a:srgbClr val="FF0000"/>
                </a:solidFill>
              </a:rPr>
              <a:t>Mar </a:t>
            </a:r>
            <a:r>
              <a:rPr lang="en-US" dirty="0">
                <a:solidFill>
                  <a:srgbClr val="FF0000"/>
                </a:solidFill>
              </a:rPr>
              <a:t>= ( At + n) – ( At   x  </a:t>
            </a:r>
            <a:r>
              <a:rPr lang="en-US" dirty="0" smtClean="0">
                <a:solidFill>
                  <a:srgbClr val="FF0000"/>
                </a:solidFill>
              </a:rPr>
              <a:t>Sa) </a:t>
            </a:r>
            <a:endParaRPr lang="en-US" dirty="0">
              <a:solidFill>
                <a:srgbClr val="FF0000"/>
              </a:solidFill>
            </a:endParaRPr>
          </a:p>
          <a:p>
            <a:pPr algn="just"/>
            <a:r>
              <a:rPr lang="ar-IQ" dirty="0" smtClean="0"/>
              <a:t>صافي الهجرة للذكور = (16146) –( 13897 </a:t>
            </a:r>
            <a:r>
              <a:rPr lang="en-US" dirty="0" smtClean="0"/>
              <a:t>x</a:t>
            </a:r>
            <a:r>
              <a:rPr lang="ar-IQ" dirty="0" smtClean="0"/>
              <a:t> 0,898)</a:t>
            </a:r>
          </a:p>
          <a:p>
            <a:pPr algn="just"/>
            <a:r>
              <a:rPr lang="ar-IQ" dirty="0" smtClean="0"/>
              <a:t>16146 – 12479 = 3667 +</a:t>
            </a:r>
          </a:p>
          <a:p>
            <a:pPr algn="just"/>
            <a:r>
              <a:rPr lang="ar-IQ" dirty="0" smtClean="0"/>
              <a:t>صافي الهجرة للإناث= (18178) – ( 16095 </a:t>
            </a:r>
            <a:r>
              <a:rPr lang="en-US" dirty="0" smtClean="0">
                <a:latin typeface="Arial"/>
                <a:cs typeface="Arial"/>
              </a:rPr>
              <a:t>ˣ</a:t>
            </a:r>
            <a:r>
              <a:rPr lang="ar-IQ" dirty="0" smtClean="0">
                <a:latin typeface="Arial"/>
                <a:cs typeface="Arial"/>
              </a:rPr>
              <a:t> 0,875)</a:t>
            </a:r>
          </a:p>
          <a:p>
            <a:pPr algn="just"/>
            <a:r>
              <a:rPr lang="ar-IQ" dirty="0" smtClean="0">
                <a:latin typeface="Arial"/>
                <a:cs typeface="Arial"/>
              </a:rPr>
              <a:t>= 18178 – 14083 = 4095 +</a:t>
            </a:r>
          </a:p>
          <a:p>
            <a:pPr algn="just"/>
            <a:r>
              <a:rPr lang="ar-IQ" dirty="0" smtClean="0">
                <a:latin typeface="Arial"/>
                <a:cs typeface="Arial"/>
              </a:rPr>
              <a:t>اذا صافي الهجرة لهذه الفئة العمرية بين عام 1975 – 1965 =</a:t>
            </a:r>
          </a:p>
          <a:p>
            <a:pPr algn="just"/>
            <a:r>
              <a:rPr lang="ar-IQ" dirty="0" smtClean="0">
                <a:latin typeface="Arial"/>
                <a:cs typeface="Arial"/>
              </a:rPr>
              <a:t>3667 + 4095 =+ 7762 وبذلك تكون محافظة البصرة جاذبة الى الفئة العمرية المذكورة.</a:t>
            </a:r>
            <a:endParaRPr lang="ar-IQ" dirty="0" smtClean="0"/>
          </a:p>
        </p:txBody>
      </p:sp>
    </p:spTree>
    <p:extLst>
      <p:ext uri="{BB962C8B-B14F-4D97-AF65-F5344CB8AC3E}">
        <p14:creationId xmlns:p14="http://schemas.microsoft.com/office/powerpoint/2010/main" val="85233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ar-IQ" dirty="0" smtClean="0"/>
              <a:t>3- طريقة محل الولادة</a:t>
            </a:r>
            <a:endParaRPr lang="ar-IQ" dirty="0"/>
          </a:p>
        </p:txBody>
      </p:sp>
      <p:sp>
        <p:nvSpPr>
          <p:cNvPr id="3" name="عنصر نائب للمحتوى 2"/>
          <p:cNvSpPr>
            <a:spLocks noGrp="1"/>
          </p:cNvSpPr>
          <p:nvPr>
            <p:ph idx="1"/>
          </p:nvPr>
        </p:nvSpPr>
        <p:spPr>
          <a:xfrm>
            <a:off x="395536" y="1196752"/>
            <a:ext cx="8424936" cy="511256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ar-IQ" dirty="0" smtClean="0"/>
              <a:t>يقسم السكان بموجبها الى :-</a:t>
            </a:r>
          </a:p>
          <a:p>
            <a:pPr marL="514350" indent="-514350" algn="just">
              <a:buFont typeface="+mj-lt"/>
              <a:buAutoNum type="arabicPeriod"/>
            </a:pPr>
            <a:r>
              <a:rPr lang="ar-IQ" dirty="0" smtClean="0"/>
              <a:t>المقيمين: وهم أولئك الذين سجلوا انفسهم في محل ولادتهم في يوم التعداد.</a:t>
            </a:r>
          </a:p>
          <a:p>
            <a:pPr marL="514350" indent="-514350" algn="just">
              <a:buFont typeface="+mj-lt"/>
              <a:buAutoNum type="arabicPeriod"/>
            </a:pPr>
            <a:r>
              <a:rPr lang="ar-IQ" dirty="0" smtClean="0"/>
              <a:t>المهاجرين: وهم اولئك الذين يسكنون في وحدة ادارية اخرى وسجلوا حضورهم فيها اي غير الوحدة الادارية التي ولدو فيها ويقسم ايضا الى (المهاجرين من المنطقة و المهاجرين اليها).</a:t>
            </a:r>
          </a:p>
          <a:p>
            <a:pPr algn="just">
              <a:buFont typeface="Wingdings" pitchFamily="2" charset="2"/>
              <a:buChar char="§"/>
            </a:pPr>
            <a:r>
              <a:rPr lang="ar-IQ" dirty="0" smtClean="0"/>
              <a:t>من مزايا هذه الطريقة انها تستعمل في الدول التي تتوافر في تعداداتها بيانات عن محل الميلاد والاقامة.</a:t>
            </a:r>
          </a:p>
          <a:p>
            <a:pPr algn="just">
              <a:buFont typeface="Wingdings" pitchFamily="2" charset="2"/>
              <a:buChar char="§"/>
            </a:pPr>
            <a:r>
              <a:rPr lang="ar-IQ" dirty="0" smtClean="0"/>
              <a:t>اما عيوبها فهي اعتبار السكان الطارئين على المنطقة والذين هم زوارها مهاجرين اليها كما يذكر بعض السكان محل ميلاد جديد مغاير لمحل ميلادهم الاصلي مما يعطي نتائج غير صحيحة.</a:t>
            </a:r>
          </a:p>
          <a:p>
            <a:pPr marL="0" indent="0" algn="just">
              <a:buNone/>
            </a:pPr>
            <a:endParaRPr lang="ar-IQ" dirty="0"/>
          </a:p>
        </p:txBody>
      </p:sp>
    </p:spTree>
    <p:extLst>
      <p:ext uri="{BB962C8B-B14F-4D97-AF65-F5344CB8AC3E}">
        <p14:creationId xmlns:p14="http://schemas.microsoft.com/office/powerpoint/2010/main" val="3279976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ln>
            <a:solidFill>
              <a:schemeClr val="accent1">
                <a:lumMod val="40000"/>
                <a:lumOff val="60000"/>
              </a:schemeClr>
            </a:solidFill>
          </a:ln>
          <a:effectLst>
            <a:glow rad="101600">
              <a:schemeClr val="accent4">
                <a:satMod val="175000"/>
                <a:alpha val="40000"/>
              </a:schemeClr>
            </a:glow>
          </a:effectLst>
        </p:spPr>
        <p:txBody>
          <a:bodyPr/>
          <a:lstStyle/>
          <a:p>
            <a:r>
              <a:rPr lang="ar-IQ" dirty="0" smtClean="0"/>
              <a:t>مثال</a:t>
            </a:r>
            <a:endParaRPr lang="ar-IQ" dirty="0"/>
          </a:p>
        </p:txBody>
      </p:sp>
      <p:sp>
        <p:nvSpPr>
          <p:cNvPr id="3" name="عنصر نائب للمحتوى 2"/>
          <p:cNvSpPr>
            <a:spLocks noGrp="1"/>
          </p:cNvSpPr>
          <p:nvPr>
            <p:ph idx="1"/>
          </p:nvPr>
        </p:nvSpPr>
        <p:spPr>
          <a:xfrm>
            <a:off x="457200" y="1600200"/>
            <a:ext cx="8229600" cy="506916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ar-IQ" dirty="0" smtClean="0"/>
              <a:t>بلغ عدد المهاجرون الى البصرة 65632 في حين بلغ عدد المهاجرين منها 28900 في تعداد 1965, فما هو صافي الهجرة وفق طريقة محل الولادة؟</a:t>
            </a:r>
          </a:p>
          <a:p>
            <a:r>
              <a:rPr lang="ar-IQ" dirty="0" smtClean="0">
                <a:solidFill>
                  <a:srgbClr val="FF0000"/>
                </a:solidFill>
              </a:rPr>
              <a:t>الحل/</a:t>
            </a:r>
          </a:p>
          <a:p>
            <a:r>
              <a:rPr lang="ar-IQ" dirty="0" smtClean="0"/>
              <a:t>صافي الهجرة = عدد المهاجرون الى البصرة – عدد المهاجرين منها</a:t>
            </a:r>
          </a:p>
          <a:p>
            <a:r>
              <a:rPr lang="ar-IQ" dirty="0" smtClean="0"/>
              <a:t>صافي الهجرة = 65632 – 28900 = + 36732</a:t>
            </a:r>
          </a:p>
          <a:p>
            <a:r>
              <a:rPr lang="ar-IQ" dirty="0" smtClean="0"/>
              <a:t>وبذلك فأن البصرة جاذبة للسكان المهاجرين وان عدد الداخلين الى البصرة اكثر من المغادرين.</a:t>
            </a:r>
            <a:endParaRPr lang="ar-IQ" dirty="0"/>
          </a:p>
        </p:txBody>
      </p:sp>
    </p:spTree>
    <p:extLst>
      <p:ext uri="{BB962C8B-B14F-4D97-AF65-F5344CB8AC3E}">
        <p14:creationId xmlns:p14="http://schemas.microsoft.com/office/powerpoint/2010/main" val="74304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normAutofit fontScale="90000"/>
          </a:bodyPr>
          <a:lstStyle/>
          <a:p>
            <a:r>
              <a:rPr lang="ar-IQ" dirty="0" smtClean="0"/>
              <a:t>اثار الهجرة</a:t>
            </a:r>
            <a:endParaRPr lang="ar-IQ" dirty="0"/>
          </a:p>
        </p:txBody>
      </p:sp>
      <p:sp>
        <p:nvSpPr>
          <p:cNvPr id="3" name="عنصر نائب للمحتوى 2"/>
          <p:cNvSpPr>
            <a:spLocks noGrp="1"/>
          </p:cNvSpPr>
          <p:nvPr>
            <p:ph idx="1"/>
          </p:nvPr>
        </p:nvSpPr>
        <p:spPr>
          <a:xfrm>
            <a:off x="457200" y="1196752"/>
            <a:ext cx="8229600" cy="5434136"/>
          </a:xfrm>
          <a:ln>
            <a:solidFill>
              <a:schemeClr val="accent4">
                <a:lumMod val="60000"/>
                <a:lumOff val="40000"/>
              </a:schemeClr>
            </a:solidFill>
          </a:ln>
          <a:effectLst>
            <a:glow rad="101600">
              <a:schemeClr val="accent2">
                <a:satMod val="175000"/>
                <a:alpha val="40000"/>
              </a:schemeClr>
            </a:glow>
          </a:effectLst>
        </p:spPr>
        <p:txBody>
          <a:bodyPr>
            <a:normAutofit/>
          </a:bodyPr>
          <a:lstStyle/>
          <a:p>
            <a:r>
              <a:rPr lang="ar-IQ" dirty="0" smtClean="0">
                <a:effectLst>
                  <a:outerShdw blurRad="38100" dist="38100" dir="2700000" algn="tl">
                    <a:srgbClr val="000000">
                      <a:alpha val="43137"/>
                    </a:srgbClr>
                  </a:outerShdw>
                </a:effectLst>
              </a:rPr>
              <a:t>1- تغير حجم السكان ونموهم.</a:t>
            </a:r>
          </a:p>
          <a:p>
            <a:r>
              <a:rPr lang="ar-IQ" dirty="0" smtClean="0">
                <a:effectLst>
                  <a:outerShdw blurRad="38100" dist="38100" dir="2700000" algn="tl">
                    <a:srgbClr val="000000">
                      <a:alpha val="43137"/>
                    </a:srgbClr>
                  </a:outerShdw>
                </a:effectLst>
              </a:rPr>
              <a:t>2- تغير التركيب العمري والنوعي.</a:t>
            </a:r>
          </a:p>
          <a:p>
            <a:r>
              <a:rPr lang="ar-IQ" dirty="0" smtClean="0">
                <a:effectLst>
                  <a:outerShdw blurRad="38100" dist="38100" dir="2700000" algn="tl">
                    <a:srgbClr val="000000">
                      <a:alpha val="43137"/>
                    </a:srgbClr>
                  </a:outerShdw>
                </a:effectLst>
              </a:rPr>
              <a:t>3- اثار اقتصادية.</a:t>
            </a:r>
          </a:p>
          <a:p>
            <a:r>
              <a:rPr lang="ar-IQ" dirty="0" smtClean="0">
                <a:effectLst>
                  <a:outerShdw blurRad="38100" dist="38100" dir="2700000" algn="tl">
                    <a:srgbClr val="000000">
                      <a:alpha val="43137"/>
                    </a:srgbClr>
                  </a:outerShdw>
                </a:effectLst>
              </a:rPr>
              <a:t>4- اثار سياسية.</a:t>
            </a:r>
          </a:p>
          <a:p>
            <a:r>
              <a:rPr lang="ar-IQ" dirty="0" smtClean="0">
                <a:effectLst>
                  <a:outerShdw blurRad="38100" dist="38100" dir="2700000" algn="tl">
                    <a:srgbClr val="000000">
                      <a:alpha val="43137"/>
                    </a:srgbClr>
                  </a:outerShdw>
                </a:effectLst>
              </a:rPr>
              <a:t>5- اثار اجتماعية وحضارية.</a:t>
            </a:r>
            <a:endParaRPr lang="ar-IQ" dirty="0">
              <a:effectLst>
                <a:outerShdw blurRad="38100" dist="38100" dir="2700000" algn="tl">
                  <a:srgbClr val="000000">
                    <a:alpha val="43137"/>
                  </a:srgbClr>
                </a:outerShdw>
              </a:effectLst>
            </a:endParaRPr>
          </a:p>
          <a:p>
            <a:r>
              <a:rPr lang="ar-IQ" dirty="0" smtClean="0">
                <a:solidFill>
                  <a:srgbClr val="C00000"/>
                </a:solidFill>
              </a:rPr>
              <a:t>سنتكلم عن اثار الهجرة في المحاضرة القادمة......</a:t>
            </a:r>
          </a:p>
          <a:p>
            <a:r>
              <a:rPr lang="ar-IQ" dirty="0" smtClean="0">
                <a:solidFill>
                  <a:srgbClr val="002060"/>
                </a:solidFill>
              </a:rPr>
              <a:t>اتمنى لكم دوام الصحة والعافية...</a:t>
            </a:r>
          </a:p>
          <a:p>
            <a:r>
              <a:rPr lang="ar-IQ" dirty="0" smtClean="0"/>
              <a:t>المصدر: طه حمادي الحديثي, ص446 – 459.</a:t>
            </a:r>
          </a:p>
          <a:p>
            <a:r>
              <a:rPr lang="ar-IQ" dirty="0" smtClean="0"/>
              <a:t>اعداد: م . م. عمر غافل </a:t>
            </a:r>
            <a:endParaRPr lang="ar-IQ" dirty="0"/>
          </a:p>
        </p:txBody>
      </p:sp>
    </p:spTree>
    <p:extLst>
      <p:ext uri="{BB962C8B-B14F-4D97-AF65-F5344CB8AC3E}">
        <p14:creationId xmlns:p14="http://schemas.microsoft.com/office/powerpoint/2010/main" val="701579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IQ" dirty="0" smtClean="0"/>
              <a:t>اثار الهجرة</a:t>
            </a:r>
            <a:endParaRPr lang="ar-IQ" dirty="0"/>
          </a:p>
        </p:txBody>
      </p:sp>
      <p:sp>
        <p:nvSpPr>
          <p:cNvPr id="3" name="عنصر نائب للمحتوى 2"/>
          <p:cNvSpPr>
            <a:spLocks noGrp="1"/>
          </p:cNvSpPr>
          <p:nvPr>
            <p:ph idx="1"/>
          </p:nvPr>
        </p:nvSpPr>
        <p:spPr>
          <a:xfrm>
            <a:off x="457200" y="1268760"/>
            <a:ext cx="8229600" cy="5328592"/>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r>
              <a:rPr lang="ar-IQ" dirty="0" smtClean="0"/>
              <a:t>تترك الهجرة الدولية والهجرة الداخلية اثار اقتصادية واجتماعية وديموغرافية في منطقة الاصل والوصول وقد تكون بعضها ايجابية والبعض الاخر سلبية, وابرز اثار الهجرة هي:- </a:t>
            </a:r>
          </a:p>
          <a:p>
            <a:r>
              <a:rPr lang="ar-IQ" dirty="0">
                <a:effectLst>
                  <a:outerShdw blurRad="38100" dist="38100" dir="2700000" algn="tl">
                    <a:srgbClr val="000000">
                      <a:alpha val="43137"/>
                    </a:srgbClr>
                  </a:outerShdw>
                </a:effectLst>
              </a:rPr>
              <a:t>1</a:t>
            </a:r>
            <a:r>
              <a:rPr lang="ar-IQ" dirty="0" smtClean="0">
                <a:effectLst>
                  <a:outerShdw blurRad="38100" dist="38100" dir="2700000" algn="tl">
                    <a:srgbClr val="000000">
                      <a:alpha val="43137"/>
                    </a:srgbClr>
                  </a:outerShdw>
                </a:effectLst>
              </a:rPr>
              <a:t>- تغير حجم السكان ونموهم.</a:t>
            </a:r>
          </a:p>
          <a:p>
            <a:r>
              <a:rPr lang="ar-IQ" dirty="0" smtClean="0">
                <a:effectLst>
                  <a:outerShdw blurRad="38100" dist="38100" dir="2700000" algn="tl">
                    <a:srgbClr val="000000">
                      <a:alpha val="43137"/>
                    </a:srgbClr>
                  </a:outerShdw>
                </a:effectLst>
              </a:rPr>
              <a:t>2- تغير التركيب العمري والنوعي.</a:t>
            </a:r>
          </a:p>
          <a:p>
            <a:r>
              <a:rPr lang="ar-IQ" dirty="0" smtClean="0">
                <a:effectLst>
                  <a:outerShdw blurRad="38100" dist="38100" dir="2700000" algn="tl">
                    <a:srgbClr val="000000">
                      <a:alpha val="43137"/>
                    </a:srgbClr>
                  </a:outerShdw>
                </a:effectLst>
              </a:rPr>
              <a:t>3- اثار اقتصادية.</a:t>
            </a:r>
          </a:p>
          <a:p>
            <a:r>
              <a:rPr lang="ar-IQ" dirty="0" smtClean="0">
                <a:effectLst>
                  <a:outerShdw blurRad="38100" dist="38100" dir="2700000" algn="tl">
                    <a:srgbClr val="000000">
                      <a:alpha val="43137"/>
                    </a:srgbClr>
                  </a:outerShdw>
                </a:effectLst>
              </a:rPr>
              <a:t>4- اثار سياسية.</a:t>
            </a:r>
          </a:p>
          <a:p>
            <a:r>
              <a:rPr lang="ar-IQ" dirty="0" smtClean="0">
                <a:effectLst>
                  <a:outerShdw blurRad="38100" dist="38100" dir="2700000" algn="tl">
                    <a:srgbClr val="000000">
                      <a:alpha val="43137"/>
                    </a:srgbClr>
                  </a:outerShdw>
                </a:effectLst>
              </a:rPr>
              <a:t>5- اثار اجتماعية وحضارية.</a:t>
            </a:r>
          </a:p>
          <a:p>
            <a:pPr marL="0" indent="0">
              <a:buNone/>
            </a:pPr>
            <a:endParaRPr lang="ar-IQ" dirty="0">
              <a:effectLst>
                <a:outerShdw blurRad="38100" dist="38100" dir="2700000" algn="tl">
                  <a:srgbClr val="000000">
                    <a:alpha val="43137"/>
                  </a:srgbClr>
                </a:outerShdw>
              </a:effectLst>
            </a:endParaRPr>
          </a:p>
          <a:p>
            <a:r>
              <a:rPr lang="ar-IQ" dirty="0" smtClean="0"/>
              <a:t>المصدر: طه حمادي الحديثي, ص446 – 459.</a:t>
            </a:r>
          </a:p>
          <a:p>
            <a:r>
              <a:rPr lang="ar-IQ" dirty="0" smtClean="0"/>
              <a:t>اعداد: م . م. عمر غافل </a:t>
            </a:r>
            <a:endParaRPr lang="ar-IQ" dirty="0"/>
          </a:p>
        </p:txBody>
      </p:sp>
    </p:spTree>
    <p:extLst>
      <p:ext uri="{BB962C8B-B14F-4D97-AF65-F5344CB8AC3E}">
        <p14:creationId xmlns:p14="http://schemas.microsoft.com/office/powerpoint/2010/main" val="2704495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effectLst>
            <a:glow rad="635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p>
            <a:r>
              <a:rPr lang="ar-IQ" dirty="0" smtClean="0"/>
              <a:t>1- تغير حجم السكان ونموهم </a:t>
            </a:r>
            <a:endParaRPr lang="ar-IQ" dirty="0"/>
          </a:p>
        </p:txBody>
      </p:sp>
      <p:sp>
        <p:nvSpPr>
          <p:cNvPr id="3" name="عنصر نائب للمحتوى 2"/>
          <p:cNvSpPr>
            <a:spLocks noGrp="1"/>
          </p:cNvSpPr>
          <p:nvPr>
            <p:ph idx="1"/>
          </p:nvPr>
        </p:nvSpPr>
        <p:spPr>
          <a:xfrm>
            <a:off x="323528" y="1600200"/>
            <a:ext cx="8496944" cy="492514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ar-IQ" dirty="0" smtClean="0"/>
              <a:t>تشهد المناطق الجاذبة زيادة في عدد سكانها بخلاف المناطق الطاردة اذ تواجه نقصا في عدد سكانها على سبيل المثال زاد عدد سكان الكويت من 206,473 نسمة سنة 1957 الى 1,786,616 سنة 1984 اي انه بعد 27 سنة من التعداد الاول زاد عدد سكان الكويت ثمانية اضعاف مثيله في التعداد الاول وكان للهجرة اثر كبير في زيادة عدد سكان الكويت بسبب تدفق العمالة اليها. </a:t>
            </a:r>
            <a:endParaRPr lang="ar-IQ" dirty="0"/>
          </a:p>
        </p:txBody>
      </p:sp>
    </p:spTree>
    <p:extLst>
      <p:ext uri="{BB962C8B-B14F-4D97-AF65-F5344CB8AC3E}">
        <p14:creationId xmlns:p14="http://schemas.microsoft.com/office/powerpoint/2010/main" val="420989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92088"/>
          </a:xfrm>
        </p:spPr>
        <p:style>
          <a:lnRef idx="2">
            <a:schemeClr val="accent2"/>
          </a:lnRef>
          <a:fillRef idx="1">
            <a:schemeClr val="lt1"/>
          </a:fillRef>
          <a:effectRef idx="0">
            <a:schemeClr val="accent2"/>
          </a:effectRef>
          <a:fontRef idx="minor">
            <a:schemeClr val="dk1"/>
          </a:fontRef>
        </p:style>
        <p:txBody>
          <a:bodyPr>
            <a:normAutofit/>
          </a:bodyPr>
          <a:lstStyle/>
          <a:p>
            <a:r>
              <a:rPr lang="ar-IQ" sz="3600" dirty="0" smtClean="0"/>
              <a:t>2- تغير التركيب العمري والنوعي</a:t>
            </a:r>
            <a:endParaRPr lang="ar-IQ" sz="3600" dirty="0"/>
          </a:p>
        </p:txBody>
      </p:sp>
      <p:sp>
        <p:nvSpPr>
          <p:cNvPr id="3" name="عنصر نائب للمحتوى 2"/>
          <p:cNvSpPr>
            <a:spLocks noGrp="1"/>
          </p:cNvSpPr>
          <p:nvPr>
            <p:ph idx="1"/>
          </p:nvPr>
        </p:nvSpPr>
        <p:spPr>
          <a:xfrm>
            <a:off x="323528" y="980728"/>
            <a:ext cx="8496944" cy="5472608"/>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ar-IQ" sz="2800" dirty="0" smtClean="0"/>
              <a:t>من ابرز خصائص الهجرة هي ظاهرة الانتقاء العمري والنوعي للهجرة اذ ترتفع نسبة الذكور وخاصة في سن العمل من 15 – 59 سنة ارتفاعا واضحا ولما كانت الفئة المهاجرة تتحكم فيها ظروف الهجرة وسوق العمل وسياسات الدول فمن المؤكد ان تغير في التركيب العمري والنوعي في المناطق الطاردة والمناطق الجاذبة سواء على نطاق الهجرة الدولية او الداخلية, فمثلا الهجرة الداخلية (هجرة الشباب من الريف الى المدينة) يؤدي الى زيادة عدد الشباب في المدينة وقلتهم في الريف مما يؤدي الى ارتفاع نسبة النوع في المدينة( ارتفاع عدد الذكور اكثر من الاناث) وانخفاضهم في الريف. وينطبق كذلك على الهجرة الدولية ومن ملاحظة الهرم السكاني للكويت واليمن, نلاحظ هجرة الذكور من اليمن ادى الى انخفاض نسبة الذكور الى 91 ذكر لكل 100 انثى سنة 1975 وكذلك ارتفاع عدد الذكور في الكويت الى 150 ذكرا لكل  100 انثى سنة 1984 الى جانب ارتفاع نسبة البالغين من 15 -64 سنة في الكويت وقلتهم في اليمن.</a:t>
            </a:r>
            <a:endParaRPr lang="ar-IQ" sz="2800" dirty="0"/>
          </a:p>
        </p:txBody>
      </p:sp>
    </p:spTree>
    <p:extLst>
      <p:ext uri="{BB962C8B-B14F-4D97-AF65-F5344CB8AC3E}">
        <p14:creationId xmlns:p14="http://schemas.microsoft.com/office/powerpoint/2010/main" val="351170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effectLst>
            <a:glow rad="1397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p>
            <a:r>
              <a:rPr lang="ar-IQ" dirty="0" smtClean="0"/>
              <a:t>3- اثار اقتصادية</a:t>
            </a:r>
            <a:endParaRPr lang="ar-IQ" dirty="0"/>
          </a:p>
        </p:txBody>
      </p:sp>
      <p:sp>
        <p:nvSpPr>
          <p:cNvPr id="3" name="عنصر نائب للمحتوى 2"/>
          <p:cNvSpPr>
            <a:spLocks noGrp="1"/>
          </p:cNvSpPr>
          <p:nvPr>
            <p:ph idx="1"/>
          </p:nvPr>
        </p:nvSpPr>
        <p:spPr>
          <a:xfrm>
            <a:off x="395536" y="1556792"/>
            <a:ext cx="8496944" cy="5040560"/>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algn="just"/>
            <a:r>
              <a:rPr lang="ar-IQ" b="1" dirty="0" smtClean="0"/>
              <a:t>اثار الهجرة الداخلية</a:t>
            </a:r>
            <a:r>
              <a:rPr lang="ar-IQ" dirty="0" smtClean="0"/>
              <a:t>: ان الهجرة من الريف الى المدن يترتب عليه نقص في الايدي العاملة الزراعية وخاصة الشابة مما يؤثر في كفاءة العمل الزراعي, كما ان كثير من المهاجرين من الريف الى المدينة غير مؤهلين لأنواع العمل المتاحة في النشاطات الاقتصادية الحضرية  مما يؤدي الى ارتفاع البطالة في المجتمعات الحضرية ولجوئهم الى مزاولة الاعمال غير الفنية ذات الاجور الواطئة مما يترتب عليه تدني مستوياتهم المعاشية, مما لا شك فيه وفود اعداد كبيرة من الريف الى المدينة يربك خطط التنمية في الريف والمدن معا ويحمل الدولة اعباء انشاء المدارس والمستشفيات ووسائل النقل في المدن </a:t>
            </a:r>
            <a:endParaRPr lang="ar-IQ" dirty="0"/>
          </a:p>
        </p:txBody>
      </p:sp>
    </p:spTree>
    <p:extLst>
      <p:ext uri="{BB962C8B-B14F-4D97-AF65-F5344CB8AC3E}">
        <p14:creationId xmlns:p14="http://schemas.microsoft.com/office/powerpoint/2010/main" val="29708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260648"/>
            <a:ext cx="7024744" cy="792088"/>
          </a:xfrm>
          <a:ln>
            <a:solidFill>
              <a:schemeClr val="tx2">
                <a:lumMod val="75000"/>
              </a:schemeClr>
            </a:solidFill>
          </a:ln>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p>
            <a:pPr algn="ctr"/>
            <a:r>
              <a:rPr lang="ar-IQ" dirty="0">
                <a:solidFill>
                  <a:srgbClr val="94C600"/>
                </a:solidFill>
              </a:rPr>
              <a:t>الهجرة </a:t>
            </a:r>
            <a:r>
              <a:rPr lang="en-US" dirty="0">
                <a:solidFill>
                  <a:srgbClr val="94C600"/>
                </a:solidFill>
              </a:rPr>
              <a:t>migration</a:t>
            </a:r>
            <a:endParaRPr lang="ar-IQ" dirty="0"/>
          </a:p>
        </p:txBody>
      </p:sp>
      <p:sp>
        <p:nvSpPr>
          <p:cNvPr id="3" name="عنصر نائب للمحتوى 2"/>
          <p:cNvSpPr>
            <a:spLocks noGrp="1"/>
          </p:cNvSpPr>
          <p:nvPr>
            <p:ph idx="1"/>
          </p:nvPr>
        </p:nvSpPr>
        <p:spPr>
          <a:xfrm>
            <a:off x="251520" y="1268760"/>
            <a:ext cx="8640960" cy="5328592"/>
          </a:xfrm>
          <a:ln>
            <a:solidFill>
              <a:schemeClr val="accent6">
                <a:lumMod val="50000"/>
              </a:schemeClr>
            </a:solidFill>
          </a:ln>
          <a:effectLst>
            <a:glow rad="139700">
              <a:schemeClr val="accent3">
                <a:satMod val="175000"/>
                <a:alpha val="40000"/>
              </a:schemeClr>
            </a:glow>
          </a:effectLst>
        </p:spPr>
        <p:txBody>
          <a:bodyPr>
            <a:normAutofit fontScale="92500" lnSpcReduction="20000"/>
          </a:bodyPr>
          <a:lstStyle/>
          <a:p>
            <a:pPr algn="just"/>
            <a:r>
              <a:rPr lang="ar-IQ" dirty="0" smtClean="0"/>
              <a:t>يشير مصطلح الهجرة الى حركة السكان بين الدول ( هجرة خارجية) وكذلك حركة السكان داخل الدولة بين المدن وبين المدينة والريف ( هجرة بيئية) اذ ان المهاجر سيغير نمط حياته من بيئة ريفية تعتمد على النشاط الزراعي بالأساس الى بيئة حضرية اذ الفنادق والمطارات والمؤسسات الحكومية مما يتطلب من المهاجر تكييف نفسه مع نمط الحياة الجديد, على ان يشمل تغيير محل السكن بصورة دائمة اما اذا اقتصر الانتقال على مدة ووقت قصير فلا يعد هجرة وانما حركة .</a:t>
            </a:r>
          </a:p>
          <a:p>
            <a:pPr algn="just"/>
            <a:r>
              <a:rPr lang="ar-IQ" dirty="0" smtClean="0"/>
              <a:t>ان الدور المهم الذي تقوم به الهجرة في تغيير حجم السكان يبدوا بارزا اذن تغيير حجم السكان لا يعتمد فقط على الحركة الطبيعية( الفرق بين المواليد والوفيات) وانما يشمل الحركة المكانية (الهجرة) الانتقال من مكان الى اخر, كما ان يمكن نقصان عدد السكان بالوفيات والهجرة الخارجية, كما تعد الهجرة الالية لإعادة توزيع السكان داخل الدولة.</a:t>
            </a:r>
            <a:endParaRPr lang="ar-IQ" dirty="0"/>
          </a:p>
        </p:txBody>
      </p:sp>
    </p:spTree>
    <p:extLst>
      <p:ext uri="{BB962C8B-B14F-4D97-AF65-F5344CB8AC3E}">
        <p14:creationId xmlns:p14="http://schemas.microsoft.com/office/powerpoint/2010/main" val="2979631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style>
          <a:lnRef idx="1">
            <a:schemeClr val="accent5"/>
          </a:lnRef>
          <a:fillRef idx="2">
            <a:schemeClr val="accent5"/>
          </a:fillRef>
          <a:effectRef idx="1">
            <a:schemeClr val="accent5"/>
          </a:effectRef>
          <a:fontRef idx="minor">
            <a:schemeClr val="dk1"/>
          </a:fontRef>
        </p:style>
        <p:txBody>
          <a:bodyPr/>
          <a:lstStyle/>
          <a:p>
            <a:r>
              <a:rPr lang="ar-IQ" dirty="0" smtClean="0">
                <a:solidFill>
                  <a:srgbClr val="FF0000"/>
                </a:solidFill>
              </a:rPr>
              <a:t>الاثار الاقتصادية للهجرة الدولية</a:t>
            </a:r>
            <a:endParaRPr lang="ar-IQ" dirty="0">
              <a:solidFill>
                <a:srgbClr val="FF0000"/>
              </a:solidFill>
            </a:endParaRPr>
          </a:p>
        </p:txBody>
      </p:sp>
      <p:sp>
        <p:nvSpPr>
          <p:cNvPr id="3" name="عنصر نائب للمحتوى 2"/>
          <p:cNvSpPr>
            <a:spLocks noGrp="1"/>
          </p:cNvSpPr>
          <p:nvPr>
            <p:ph idx="1"/>
          </p:nvPr>
        </p:nvSpPr>
        <p:spPr>
          <a:xfrm>
            <a:off x="457200" y="1628800"/>
            <a:ext cx="8229600" cy="4824536"/>
          </a:xfrm>
          <a:effectLst>
            <a:glow rad="1397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r>
              <a:rPr lang="ar-IQ" b="1" dirty="0">
                <a:solidFill>
                  <a:srgbClr val="FF0000"/>
                </a:solidFill>
              </a:rPr>
              <a:t>من مزايا </a:t>
            </a:r>
            <a:r>
              <a:rPr lang="ar-IQ" dirty="0" smtClean="0"/>
              <a:t>الهجرة الدولية مساهمة الايدي العاملة في تطور وتنمية الاقتصاد القومي في الدولة المستقبلة للعمالة كذلك يمثل الوافدون قوة شرائية كبيرة تسهم في انعاش السوق في الدولة المستقبلة وتخفف من الكساد الاقتصادي.</a:t>
            </a:r>
          </a:p>
          <a:p>
            <a:pPr algn="justLow"/>
            <a:r>
              <a:rPr lang="ar-IQ" b="1" dirty="0" smtClean="0">
                <a:solidFill>
                  <a:srgbClr val="FF0000"/>
                </a:solidFill>
              </a:rPr>
              <a:t>اما سلبياتها</a:t>
            </a:r>
            <a:r>
              <a:rPr lang="ar-IQ" b="1" dirty="0" smtClean="0"/>
              <a:t>: </a:t>
            </a:r>
            <a:r>
              <a:rPr lang="ar-IQ" dirty="0" smtClean="0"/>
              <a:t>استمرار اعتماد الدولة على العمالة الاجنبية قد يترتب عليه تبعية الى العمالة الاجنبية, الى جانب اختناقات في السكن وارتفاع ايجارها وارباك حركة النقل وزيادة الطلب على المواد الغذائية وارتفاع اسعارها فضلا عن استنزاف الاموال التي يحولها الوافدون الى دولهم الاصلية.</a:t>
            </a:r>
          </a:p>
          <a:p>
            <a:pPr algn="justLow"/>
            <a:r>
              <a:rPr lang="ar-IQ" dirty="0" smtClean="0">
                <a:effectLst>
                  <a:outerShdw blurRad="38100" dist="38100" dir="2700000" algn="tl">
                    <a:srgbClr val="000000">
                      <a:alpha val="43137"/>
                    </a:srgbClr>
                  </a:outerShdw>
                </a:effectLst>
              </a:rPr>
              <a:t>اما مزايا الهجرة للدولة المصدرة للعمالة: </a:t>
            </a:r>
            <a:r>
              <a:rPr lang="ar-IQ" dirty="0" smtClean="0"/>
              <a:t>فأنها تخفف من حدة البطالة فضلا عن استلامها الاموال التي يحولها العاملون الى ذويهم من الخارج.</a:t>
            </a:r>
          </a:p>
        </p:txBody>
      </p:sp>
    </p:spTree>
    <p:extLst>
      <p:ext uri="{BB962C8B-B14F-4D97-AF65-F5344CB8AC3E}">
        <p14:creationId xmlns:p14="http://schemas.microsoft.com/office/powerpoint/2010/main" val="418257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IQ" dirty="0" smtClean="0">
                <a:solidFill>
                  <a:srgbClr val="FF0000"/>
                </a:solidFill>
              </a:rPr>
              <a:t>4- الاثار السياسية للهجرة</a:t>
            </a:r>
            <a:endParaRPr lang="ar-IQ" dirty="0">
              <a:solidFill>
                <a:srgbClr val="FF0000"/>
              </a:solidFill>
            </a:endParaRPr>
          </a:p>
        </p:txBody>
      </p:sp>
      <p:sp>
        <p:nvSpPr>
          <p:cNvPr id="3" name="عنصر نائب للمحتوى 2"/>
          <p:cNvSpPr>
            <a:spLocks noGrp="1"/>
          </p:cNvSpPr>
          <p:nvPr>
            <p:ph idx="1"/>
          </p:nvPr>
        </p:nvSpPr>
        <p:spPr>
          <a:xfrm>
            <a:off x="457200" y="1268760"/>
            <a:ext cx="8363272" cy="5328592"/>
          </a:xfrm>
          <a:effectLst>
            <a:reflection blurRad="6350" stA="50000" endA="300" endPos="55000" dir="5400000" sy="-100000" algn="bl" rotWithShape="0"/>
          </a:effectLst>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ar-IQ" dirty="0" smtClean="0"/>
              <a:t>للهجرة الوافدة اثار سياسية تختلف خطورتها تبعا لحجم الهجرة واهدافها فيما كانت هجرة قسرية ام سلمية دائمة او مؤقتة الى جانب طبيعة العلاقات بين الدولة الجاذبة والدولة المصدرة للهجرة اذ تشمل الهجرة انواع عديدة من الاديان والقوميات واللغات مما يؤدي الى انصهارها في بوتقة واحدة مع المجتمع الى ان تظهر مشاكلها في وقت لاحق فمثلا الجاليات الاجنبية تدين بالولاء الى دولها الاصلية مما يمكن استعمالهم في اغراض التخريب والتجسس .</a:t>
            </a:r>
          </a:p>
          <a:p>
            <a:r>
              <a:rPr lang="ar-IQ" dirty="0" smtClean="0"/>
              <a:t>فضلا عن الخطر الكبير للهجرة الصهيونية الى فلسطين وما احدثته من تغيير في التركيب الديموغرافي فيها بغية تأسيس دوله لها على ارض فلسطين.</a:t>
            </a:r>
            <a:endParaRPr lang="ar-IQ" dirty="0"/>
          </a:p>
        </p:txBody>
      </p:sp>
    </p:spTree>
    <p:extLst>
      <p:ext uri="{BB962C8B-B14F-4D97-AF65-F5344CB8AC3E}">
        <p14:creationId xmlns:p14="http://schemas.microsoft.com/office/powerpoint/2010/main" val="1610596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IQ" dirty="0" smtClean="0"/>
              <a:t>5- الاثار الاجتماعية والحضارية للهجرة </a:t>
            </a:r>
            <a:endParaRPr lang="ar-IQ" dirty="0"/>
          </a:p>
        </p:txBody>
      </p:sp>
      <p:sp>
        <p:nvSpPr>
          <p:cNvPr id="3" name="عنصر نائب للمحتوى 2"/>
          <p:cNvSpPr>
            <a:spLocks noGrp="1"/>
          </p:cNvSpPr>
          <p:nvPr>
            <p:ph idx="1"/>
          </p:nvPr>
        </p:nvSpPr>
        <p:spPr>
          <a:xfrm>
            <a:off x="323528" y="1124744"/>
            <a:ext cx="8496944" cy="5544616"/>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
            <a:r>
              <a:rPr lang="ar-IQ" dirty="0" smtClean="0"/>
              <a:t>يترتب على الهجرة اثار اجتماعية وحضارية مختلفة حسب حجم الهجرة ومدى التباين او التجانس بين المهاجرين في تركيبهم العمري والنوعي والديني والقومي والصحي وبين السكان الاصليين, فمثلا الهجرة الى دول الخليج العربي قد افرز مجتمعا معقدا يفتقر الى التجانس والانسجام وتسوده روح الفرقة والانقسام ولعل اختلاف عاداتهم وتقاليدهم قد يؤدي الى حدوث المشاكل كالجرائم او تفشي عادات خلقية غير مرغوب فيها فضلا من الخوف على اللغة العربية من الانحسار في ضل الجاليات الاجنبية.</a:t>
            </a:r>
          </a:p>
          <a:p>
            <a:pPr algn="just"/>
            <a:r>
              <a:rPr lang="ar-IQ" b="1" dirty="0" smtClean="0">
                <a:solidFill>
                  <a:srgbClr val="FF0000"/>
                </a:solidFill>
              </a:rPr>
              <a:t>اما الهجرة الداخلية: </a:t>
            </a:r>
            <a:r>
              <a:rPr lang="ar-IQ" dirty="0" smtClean="0"/>
              <a:t>من الريف الى المدينة يترتب عليها حدوث بعض المشاكل منها عدم تكيف المهاجر مع نمط الحياة الجديد في المدينة فيبقى متمسك ببعض العادات والتقاليد التي اكتسبها في بيئته الريفية وربما لا يعني وجود المهاجر في المدينة اندماجه في بيئتها اذ قد يصل اتصاله بالمجتمع الحضري الى حده الادنى وخاصة في مرحلة وصوله الاولى. </a:t>
            </a:r>
            <a:endParaRPr lang="ar-IQ" dirty="0"/>
          </a:p>
        </p:txBody>
      </p:sp>
    </p:spTree>
    <p:extLst>
      <p:ext uri="{BB962C8B-B14F-4D97-AF65-F5344CB8AC3E}">
        <p14:creationId xmlns:p14="http://schemas.microsoft.com/office/powerpoint/2010/main" val="120967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dirty="0" smtClean="0"/>
              <a:t>الهجرة </a:t>
            </a:r>
            <a:r>
              <a:rPr lang="en-US" dirty="0" smtClean="0"/>
              <a:t>migration</a:t>
            </a:r>
            <a:endParaRPr lang="ar-IQ" dirty="0"/>
          </a:p>
        </p:txBody>
      </p:sp>
      <p:sp>
        <p:nvSpPr>
          <p:cNvPr id="6" name="عنصر نائب للمحتوى 5"/>
          <p:cNvSpPr>
            <a:spLocks noGrp="1"/>
          </p:cNvSpPr>
          <p:nvPr>
            <p:ph idx="1"/>
          </p:nvPr>
        </p:nvSpPr>
        <p:spPr>
          <a:xfrm>
            <a:off x="457200" y="1700808"/>
            <a:ext cx="8229600" cy="4786064"/>
          </a:xfrm>
        </p:spPr>
        <p:txBody>
          <a:bodyPr>
            <a:normAutofit/>
          </a:bodyPr>
          <a:lstStyle/>
          <a:p>
            <a:pPr algn="just"/>
            <a:r>
              <a:rPr lang="ar-IQ" dirty="0" smtClean="0"/>
              <a:t>عرفت الامم المتحدة الهجرة بانها ( الحركة الجغرافية للأشخاص بين المناطق متضمنة التغير في المسكن خلال مدة معينة عموما)</a:t>
            </a:r>
          </a:p>
          <a:p>
            <a:endParaRPr lang="ar-IQ" dirty="0"/>
          </a:p>
          <a:p>
            <a:pPr algn="just"/>
            <a:r>
              <a:rPr lang="ar-IQ" dirty="0" smtClean="0">
                <a:solidFill>
                  <a:srgbClr val="FF0000"/>
                </a:solidFill>
              </a:rPr>
              <a:t>الحركة</a:t>
            </a:r>
            <a:r>
              <a:rPr lang="ar-IQ" dirty="0" smtClean="0"/>
              <a:t>: </a:t>
            </a:r>
            <a:r>
              <a:rPr lang="en-US" dirty="0" smtClean="0">
                <a:solidFill>
                  <a:srgbClr val="FF0000"/>
                </a:solidFill>
              </a:rPr>
              <a:t>mobility</a:t>
            </a:r>
            <a:r>
              <a:rPr lang="en-US" dirty="0" smtClean="0"/>
              <a:t> </a:t>
            </a:r>
            <a:r>
              <a:rPr lang="ar-IQ" dirty="0" smtClean="0"/>
              <a:t> وهي تشمل انواع الحركة جميعا بما فيها الحركة المكانية والهجرة فالحركة لها انواع عديدة مثل الانسان العابر والرحلة اليومية والبداوة وهذه جميعها حركة مؤقتة.  اما مصطلح الهجرة فهو يشمل حركة الاشخاص من مكان الى اخر لغرض الاقامة الدائمة.</a:t>
            </a:r>
            <a:endParaRPr lang="ar-IQ" dirty="0"/>
          </a:p>
        </p:txBody>
      </p:sp>
    </p:spTree>
    <p:extLst>
      <p:ext uri="{BB962C8B-B14F-4D97-AF65-F5344CB8AC3E}">
        <p14:creationId xmlns:p14="http://schemas.microsoft.com/office/powerpoint/2010/main" val="48961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noFill/>
          <a:ln>
            <a:solidFill>
              <a:srgbClr val="00B0F0"/>
            </a:solidFill>
          </a:ln>
          <a:effectLst>
            <a:glow rad="101600">
              <a:schemeClr val="accent5">
                <a:satMod val="175000"/>
                <a:alpha val="40000"/>
              </a:schemeClr>
            </a:glow>
          </a:effectLst>
        </p:spPr>
        <p:txBody>
          <a:bodyPr/>
          <a:lstStyle/>
          <a:p>
            <a:r>
              <a:rPr lang="ar-IQ" dirty="0" smtClean="0">
                <a:solidFill>
                  <a:srgbClr val="FF0000"/>
                </a:solidFill>
              </a:rPr>
              <a:t>انواع الهجرة</a:t>
            </a:r>
            <a:endParaRPr lang="ar-IQ" dirty="0">
              <a:solidFill>
                <a:srgbClr val="FF0000"/>
              </a:solidFill>
            </a:endParaRPr>
          </a:p>
        </p:txBody>
      </p:sp>
      <p:sp>
        <p:nvSpPr>
          <p:cNvPr id="3" name="عنصر نائب للمحتوى 2"/>
          <p:cNvSpPr>
            <a:spLocks noGrp="1"/>
          </p:cNvSpPr>
          <p:nvPr>
            <p:ph idx="1"/>
          </p:nvPr>
        </p:nvSpPr>
        <p:spPr>
          <a:xfrm>
            <a:off x="323528" y="1600200"/>
            <a:ext cx="8496944" cy="4925144"/>
          </a:xfrm>
          <a:ln>
            <a:solidFill>
              <a:srgbClr val="00B050"/>
            </a:solidFill>
          </a:ln>
          <a:effectLst>
            <a:glow rad="101600">
              <a:schemeClr val="accent2">
                <a:satMod val="175000"/>
                <a:alpha val="40000"/>
              </a:schemeClr>
            </a:glow>
            <a:softEdge rad="31750"/>
          </a:effectLst>
        </p:spPr>
        <p:txBody>
          <a:bodyPr>
            <a:normAutofit lnSpcReduction="10000"/>
          </a:bodyPr>
          <a:lstStyle/>
          <a:p>
            <a:pPr algn="just"/>
            <a:r>
              <a:rPr lang="ar-IQ" b="1" dirty="0">
                <a:solidFill>
                  <a:srgbClr val="FF0000"/>
                </a:solidFill>
              </a:rPr>
              <a:t>1-</a:t>
            </a:r>
            <a:r>
              <a:rPr lang="ar-IQ" b="1" dirty="0" smtClean="0"/>
              <a:t> </a:t>
            </a:r>
            <a:r>
              <a:rPr lang="ar-IQ" b="1" dirty="0" smtClean="0">
                <a:solidFill>
                  <a:srgbClr val="FF0000"/>
                </a:solidFill>
              </a:rPr>
              <a:t>الهجرة الداخلية</a:t>
            </a:r>
            <a:r>
              <a:rPr lang="ar-IQ" dirty="0">
                <a:solidFill>
                  <a:srgbClr val="FF0000"/>
                </a:solidFill>
              </a:rPr>
              <a:t> </a:t>
            </a:r>
            <a:r>
              <a:rPr lang="en-US" dirty="0" smtClean="0">
                <a:solidFill>
                  <a:srgbClr val="FF0000"/>
                </a:solidFill>
              </a:rPr>
              <a:t>Internal migration</a:t>
            </a:r>
            <a:r>
              <a:rPr lang="ar-IQ" dirty="0" smtClean="0">
                <a:solidFill>
                  <a:srgbClr val="FF0000"/>
                </a:solidFill>
              </a:rPr>
              <a:t> </a:t>
            </a:r>
            <a:r>
              <a:rPr lang="ar-IQ" dirty="0" smtClean="0"/>
              <a:t>يقصد بها انتقال السكان من وحدة ادارية الى اخرى داخل حدود الدولة الواحدة لغرض تغيير محل الاقامة الدائم. وهذا يشمل انتقال السكان بين مدينة واخرى و انتقال السكان بين الريف والمدن على ان يشمل تغيير محل الاقامة بصورة دائمة .</a:t>
            </a:r>
          </a:p>
          <a:p>
            <a:pPr algn="just"/>
            <a:r>
              <a:rPr lang="ar-IQ" b="1" dirty="0">
                <a:solidFill>
                  <a:srgbClr val="FF0000"/>
                </a:solidFill>
              </a:rPr>
              <a:t>2- الهجرة </a:t>
            </a:r>
            <a:r>
              <a:rPr lang="ar-IQ" b="1" dirty="0" smtClean="0">
                <a:solidFill>
                  <a:srgbClr val="FF0000"/>
                </a:solidFill>
              </a:rPr>
              <a:t>الخارجية( الدولية </a:t>
            </a:r>
            <a:r>
              <a:rPr lang="en-US" dirty="0">
                <a:solidFill>
                  <a:srgbClr val="FF0000"/>
                </a:solidFill>
              </a:rPr>
              <a:t>International migration</a:t>
            </a:r>
            <a:r>
              <a:rPr lang="ar-IQ" dirty="0">
                <a:solidFill>
                  <a:srgbClr val="FF0000"/>
                </a:solidFill>
              </a:rPr>
              <a:t> </a:t>
            </a:r>
            <a:r>
              <a:rPr lang="ar-IQ" b="1" dirty="0" smtClean="0">
                <a:solidFill>
                  <a:srgbClr val="FF0000"/>
                </a:solidFill>
              </a:rPr>
              <a:t>: </a:t>
            </a:r>
            <a:r>
              <a:rPr lang="ar-IQ" dirty="0" smtClean="0"/>
              <a:t>يقصد بها انتقال السكان من دولة الى اخرى عبر الحدود السياسية . ويطلق على المهاجرون عبر الحدود السياسية للدولة وافدون بالنسبة للدولة الجاذبة ومغادرون بالنسبة للدولة الطاردة.</a:t>
            </a:r>
            <a:endParaRPr lang="ar-IQ" dirty="0"/>
          </a:p>
        </p:txBody>
      </p:sp>
    </p:spTree>
    <p:extLst>
      <p:ext uri="{BB962C8B-B14F-4D97-AF65-F5344CB8AC3E}">
        <p14:creationId xmlns:p14="http://schemas.microsoft.com/office/powerpoint/2010/main" val="171703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style>
          <a:lnRef idx="1">
            <a:schemeClr val="accent5"/>
          </a:lnRef>
          <a:fillRef idx="2">
            <a:schemeClr val="accent5"/>
          </a:fillRef>
          <a:effectRef idx="1">
            <a:schemeClr val="accent5"/>
          </a:effectRef>
          <a:fontRef idx="minor">
            <a:schemeClr val="dk1"/>
          </a:fontRef>
        </p:style>
        <p:txBody>
          <a:bodyPr/>
          <a:lstStyle/>
          <a:p>
            <a:r>
              <a:rPr lang="ar-IQ" dirty="0" smtClean="0"/>
              <a:t>مصطلحات عن الهجرة</a:t>
            </a:r>
            <a:endParaRPr lang="ar-IQ" dirty="0"/>
          </a:p>
        </p:txBody>
      </p:sp>
      <p:sp>
        <p:nvSpPr>
          <p:cNvPr id="3" name="عنصر نائب للمحتوى 2"/>
          <p:cNvSpPr>
            <a:spLocks noGrp="1"/>
          </p:cNvSpPr>
          <p:nvPr>
            <p:ph idx="1"/>
          </p:nvPr>
        </p:nvSpPr>
        <p:spPr>
          <a:xfrm>
            <a:off x="457200" y="1600200"/>
            <a:ext cx="8291264" cy="4742656"/>
          </a:xfrm>
        </p:spPr>
        <p:style>
          <a:lnRef idx="2">
            <a:schemeClr val="accent5"/>
          </a:lnRef>
          <a:fillRef idx="1">
            <a:schemeClr val="lt1"/>
          </a:fillRef>
          <a:effectRef idx="0">
            <a:schemeClr val="accent5"/>
          </a:effectRef>
          <a:fontRef idx="minor">
            <a:schemeClr val="dk1"/>
          </a:fontRef>
        </p:style>
        <p:txBody>
          <a:bodyPr/>
          <a:lstStyle/>
          <a:p>
            <a:pPr algn="just"/>
            <a:r>
              <a:rPr lang="ar-IQ" b="1" dirty="0">
                <a:solidFill>
                  <a:srgbClr val="FF0000"/>
                </a:solidFill>
              </a:rPr>
              <a:t>تيار الهجرة : </a:t>
            </a:r>
            <a:r>
              <a:rPr lang="ar-IQ" dirty="0" smtClean="0"/>
              <a:t>هو حركة السكان بين منطقة الاصل والوصول مما يشكل تيار للهجرة ولكل تيار اتجاه معاكس من المهاجرين والفرق بينهما هو صافي الهجرة.</a:t>
            </a:r>
          </a:p>
          <a:p>
            <a:pPr algn="just"/>
            <a:r>
              <a:rPr lang="ar-IQ" b="1" dirty="0" smtClean="0">
                <a:solidFill>
                  <a:srgbClr val="FF0000"/>
                </a:solidFill>
              </a:rPr>
              <a:t>صافي الهجرة</a:t>
            </a:r>
            <a:r>
              <a:rPr lang="ar-IQ" dirty="0" smtClean="0">
                <a:solidFill>
                  <a:srgbClr val="FF0000"/>
                </a:solidFill>
              </a:rPr>
              <a:t>: </a:t>
            </a:r>
            <a:r>
              <a:rPr lang="ar-IQ" dirty="0" smtClean="0"/>
              <a:t>هو الفرق بين الهجرة الداخلة والهجرة النازحة ( الخارجة) في الوحدة الادارية داخل الدولة, او الفرق بين الهجرة الوافدة والهجرة النازحة تبعا لمفهوم الهجرة الدولية.</a:t>
            </a:r>
          </a:p>
          <a:p>
            <a:pPr algn="just"/>
            <a:endParaRPr lang="ar-IQ" dirty="0" smtClean="0"/>
          </a:p>
        </p:txBody>
      </p:sp>
    </p:spTree>
    <p:extLst>
      <p:ext uri="{BB962C8B-B14F-4D97-AF65-F5344CB8AC3E}">
        <p14:creationId xmlns:p14="http://schemas.microsoft.com/office/powerpoint/2010/main" val="170055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lstStyle/>
          <a:p>
            <a:r>
              <a:rPr lang="ar-IQ" dirty="0" smtClean="0"/>
              <a:t>النزوح واللجوء</a:t>
            </a:r>
            <a:endParaRPr lang="ar-IQ" dirty="0"/>
          </a:p>
        </p:txBody>
      </p:sp>
      <p:sp>
        <p:nvSpPr>
          <p:cNvPr id="3" name="عنصر نائب للمحتوى 2"/>
          <p:cNvSpPr>
            <a:spLocks noGrp="1"/>
          </p:cNvSpPr>
          <p:nvPr>
            <p:ph idx="1"/>
          </p:nvPr>
        </p:nvSpPr>
        <p:spPr>
          <a:xfrm>
            <a:off x="457200" y="1600200"/>
            <a:ext cx="8229600" cy="4997152"/>
          </a:xfrm>
        </p:spPr>
        <p:txBody>
          <a:bodyPr/>
          <a:lstStyle/>
          <a:p>
            <a:pPr algn="just"/>
            <a:r>
              <a:rPr lang="ar-IQ" b="1" dirty="0" smtClean="0">
                <a:solidFill>
                  <a:srgbClr val="FF0000"/>
                </a:solidFill>
              </a:rPr>
              <a:t>النزوح </a:t>
            </a:r>
            <a:r>
              <a:rPr lang="ar-IQ" dirty="0" smtClean="0">
                <a:solidFill>
                  <a:srgbClr val="FF0000"/>
                </a:solidFill>
              </a:rPr>
              <a:t>: </a:t>
            </a:r>
            <a:r>
              <a:rPr lang="ar-IQ" dirty="0" smtClean="0"/>
              <a:t>هو حركة الاشخاص من منطقة الى اخرى داخل حدود الدولة او الى خارجها, ويحدث النزوح بسبب تأثير عامل خارجي قد يكون طبيعي كالفيضانات او عامل سياسي كالحرب او النزاعات المسلحة, ومصطلح النزوح لا يشمل الهجرة لأنه يحدث بفعل عامل خارجي اما الهجرة فتكون طوعية كالبحث عن فرص العمل.</a:t>
            </a:r>
          </a:p>
          <a:p>
            <a:r>
              <a:rPr lang="ar-IQ" b="1" dirty="0">
                <a:solidFill>
                  <a:srgbClr val="FF0000"/>
                </a:solidFill>
              </a:rPr>
              <a:t>اللجوء : </a:t>
            </a:r>
            <a:r>
              <a:rPr lang="ar-IQ" dirty="0" smtClean="0"/>
              <a:t>هو انتقال الفرد او المجموعة من دولة الى دولة اخرى خوفا من الاضطهاد السياسي او الديني او العرقي.</a:t>
            </a:r>
            <a:endParaRPr lang="ar-IQ" dirty="0"/>
          </a:p>
        </p:txBody>
      </p:sp>
    </p:spTree>
    <p:extLst>
      <p:ext uri="{BB962C8B-B14F-4D97-AF65-F5344CB8AC3E}">
        <p14:creationId xmlns:p14="http://schemas.microsoft.com/office/powerpoint/2010/main" val="264462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dirty="0" smtClean="0">
                <a:solidFill>
                  <a:srgbClr val="FF0000"/>
                </a:solidFill>
              </a:rPr>
              <a:t>خصائص الهجرة الخارجية</a:t>
            </a:r>
            <a:endParaRPr lang="ar-IQ" dirty="0">
              <a:solidFill>
                <a:srgbClr val="FF0000"/>
              </a:solidFill>
            </a:endParaRPr>
          </a:p>
        </p:txBody>
      </p:sp>
      <p:sp>
        <p:nvSpPr>
          <p:cNvPr id="3" name="عنصر نائب للمحتوى 2"/>
          <p:cNvSpPr>
            <a:spLocks noGrp="1"/>
          </p:cNvSpPr>
          <p:nvPr>
            <p:ph idx="1"/>
          </p:nvPr>
        </p:nvSpPr>
        <p:spPr>
          <a:xfrm>
            <a:off x="457200" y="1052736"/>
            <a:ext cx="8229600" cy="5544616"/>
          </a:xfrm>
        </p:spPr>
        <p:txBody>
          <a:bodyPr>
            <a:normAutofit lnSpcReduction="10000"/>
          </a:bodyPr>
          <a:lstStyle/>
          <a:p>
            <a:r>
              <a:rPr lang="ar-IQ" dirty="0" smtClean="0"/>
              <a:t>كلما زادت المسافة بلين محل الميلاد ومحل الاقامة الجديد زادت نسبة الذكور, وكلما زادت المسافة تقل واذا قصرت المسافة كانت اكبر.</a:t>
            </a:r>
          </a:p>
          <a:p>
            <a:r>
              <a:rPr lang="ar-IQ" dirty="0" smtClean="0"/>
              <a:t>يفوق عدد الذكور عدد الاناث فوق سن 35 سنة.</a:t>
            </a:r>
          </a:p>
          <a:p>
            <a:r>
              <a:rPr lang="ar-IQ" dirty="0" smtClean="0"/>
              <a:t>يكون كبار السن اقل ميلا للهجرة من الشباب.</a:t>
            </a:r>
          </a:p>
          <a:p>
            <a:r>
              <a:rPr lang="ar-IQ" dirty="0" smtClean="0"/>
              <a:t>تتركز الفئة العظمى من المهاجرين عادة في فئات السن 15 -35 سنة.</a:t>
            </a:r>
          </a:p>
          <a:p>
            <a:r>
              <a:rPr lang="ar-IQ" dirty="0" smtClean="0">
                <a:solidFill>
                  <a:srgbClr val="FF0000"/>
                </a:solidFill>
              </a:rPr>
              <a:t>خصائص الهجرة الداخلية:-</a:t>
            </a:r>
          </a:p>
          <a:p>
            <a:pPr marL="514350" indent="-514350">
              <a:buFont typeface="+mj-lt"/>
              <a:buAutoNum type="arabicPeriod"/>
            </a:pPr>
            <a:r>
              <a:rPr lang="ar-IQ" dirty="0" smtClean="0"/>
              <a:t>قصر المسافة التي يقطعها المهاجر داخليا.</a:t>
            </a:r>
          </a:p>
          <a:p>
            <a:pPr marL="514350" indent="-514350">
              <a:buFont typeface="+mj-lt"/>
              <a:buAutoNum type="arabicPeriod"/>
            </a:pPr>
            <a:r>
              <a:rPr lang="ar-IQ" dirty="0" smtClean="0"/>
              <a:t>تكون تيارات الهجرة متقابلة وتأخذ اتجاهات عكسية.</a:t>
            </a:r>
          </a:p>
          <a:p>
            <a:pPr marL="514350" indent="-514350">
              <a:buFont typeface="+mj-lt"/>
              <a:buAutoNum type="arabicPeriod"/>
            </a:pPr>
            <a:endParaRPr lang="ar-IQ" dirty="0" smtClean="0"/>
          </a:p>
          <a:p>
            <a:endParaRPr lang="ar-IQ" dirty="0"/>
          </a:p>
        </p:txBody>
      </p:sp>
    </p:spTree>
    <p:extLst>
      <p:ext uri="{BB962C8B-B14F-4D97-AF65-F5344CB8AC3E}">
        <p14:creationId xmlns:p14="http://schemas.microsoft.com/office/powerpoint/2010/main" val="367526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a:ln>
            <a:solidFill>
              <a:srgbClr val="00B050"/>
            </a:solidFill>
          </a:ln>
          <a:effectLst>
            <a:glow rad="101600">
              <a:schemeClr val="accent5">
                <a:satMod val="175000"/>
                <a:alpha val="40000"/>
              </a:schemeClr>
            </a:glow>
          </a:effectLst>
        </p:spPr>
        <p:txBody>
          <a:bodyPr/>
          <a:lstStyle/>
          <a:p>
            <a:r>
              <a:rPr lang="ar-IQ" dirty="0" smtClean="0"/>
              <a:t>مصادر بيانات الهجرة </a:t>
            </a:r>
            <a:endParaRPr lang="ar-IQ" dirty="0"/>
          </a:p>
        </p:txBody>
      </p:sp>
      <p:sp>
        <p:nvSpPr>
          <p:cNvPr id="3" name="عنصر نائب للمحتوى 2"/>
          <p:cNvSpPr>
            <a:spLocks noGrp="1"/>
          </p:cNvSpPr>
          <p:nvPr>
            <p:ph idx="1"/>
          </p:nvPr>
        </p:nvSpPr>
        <p:spPr>
          <a:xfrm>
            <a:off x="457200" y="1916832"/>
            <a:ext cx="8229600" cy="4608512"/>
          </a:xfrm>
          <a:ln>
            <a:solidFill>
              <a:srgbClr val="00B050"/>
            </a:solidFill>
          </a:ln>
          <a:effectLst>
            <a:glow rad="101600">
              <a:schemeClr val="accent5">
                <a:satMod val="175000"/>
                <a:alpha val="40000"/>
              </a:schemeClr>
            </a:glow>
          </a:effectLst>
        </p:spPr>
        <p:txBody>
          <a:bodyPr>
            <a:normAutofit/>
          </a:bodyPr>
          <a:lstStyle/>
          <a:p>
            <a:r>
              <a:rPr lang="ar-IQ" dirty="0" smtClean="0">
                <a:solidFill>
                  <a:srgbClr val="FF0000"/>
                </a:solidFill>
              </a:rPr>
              <a:t>مصادر بيانات الهجرة الداخلية </a:t>
            </a:r>
            <a:r>
              <a:rPr lang="ar-IQ" dirty="0" smtClean="0"/>
              <a:t>هي : (التعدادات القومية , والاحصاءات الحيوية , وسجلات السكان , والمسح بالعينة, والعمل الميداني)</a:t>
            </a:r>
          </a:p>
          <a:p>
            <a:r>
              <a:rPr lang="ar-IQ" dirty="0">
                <a:solidFill>
                  <a:srgbClr val="FF0000"/>
                </a:solidFill>
              </a:rPr>
              <a:t>مصادر بيانات الهجرة الخارجية </a:t>
            </a:r>
            <a:r>
              <a:rPr lang="ar-IQ" dirty="0" smtClean="0"/>
              <a:t>هي: ( سجلات الهجرة عند الحدود البرية والموانئ والمطارات , دوائر السفر والجنسية, و التعداد العام للسكان) </a:t>
            </a:r>
          </a:p>
          <a:p>
            <a:endParaRPr lang="ar-IQ" dirty="0"/>
          </a:p>
          <a:p>
            <a:r>
              <a:rPr lang="ar-IQ" sz="2800" b="1" dirty="0" smtClean="0">
                <a:solidFill>
                  <a:srgbClr val="C00000"/>
                </a:solidFill>
              </a:rPr>
              <a:t>ويمكن قياس صافي الهجرة بعدة طرق منها :</a:t>
            </a:r>
            <a:endParaRPr lang="ar-IQ" sz="2800" b="1" dirty="0">
              <a:solidFill>
                <a:srgbClr val="C00000"/>
              </a:solidFill>
            </a:endParaRPr>
          </a:p>
        </p:txBody>
      </p:sp>
    </p:spTree>
    <p:extLst>
      <p:ext uri="{BB962C8B-B14F-4D97-AF65-F5344CB8AC3E}">
        <p14:creationId xmlns:p14="http://schemas.microsoft.com/office/powerpoint/2010/main" val="2745067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ln>
            <a:solidFill>
              <a:schemeClr val="tx2">
                <a:lumMod val="20000"/>
                <a:lumOff val="80000"/>
              </a:schemeClr>
            </a:solidFill>
          </a:ln>
          <a:effectLst>
            <a:glow rad="101600">
              <a:schemeClr val="accent3">
                <a:satMod val="175000"/>
                <a:alpha val="40000"/>
              </a:schemeClr>
            </a:glow>
          </a:effectLst>
        </p:spPr>
        <p:txBody>
          <a:bodyPr/>
          <a:lstStyle/>
          <a:p>
            <a:r>
              <a:rPr lang="ar-IQ" dirty="0" smtClean="0"/>
              <a:t>1- طريقة الاحصاءات الحيوية </a:t>
            </a:r>
            <a:endParaRPr lang="ar-IQ" dirty="0"/>
          </a:p>
        </p:txBody>
      </p:sp>
      <p:sp>
        <p:nvSpPr>
          <p:cNvPr id="3" name="عنصر نائب للمحتوى 2"/>
          <p:cNvSpPr>
            <a:spLocks noGrp="1"/>
          </p:cNvSpPr>
          <p:nvPr>
            <p:ph idx="1"/>
          </p:nvPr>
        </p:nvSpPr>
        <p:spPr>
          <a:xfrm>
            <a:off x="395536" y="1340768"/>
            <a:ext cx="8496944" cy="5040560"/>
          </a:xfrm>
        </p:spPr>
        <p:txBody>
          <a:bodyPr>
            <a:normAutofit lnSpcReduction="10000"/>
          </a:bodyPr>
          <a:lstStyle/>
          <a:p>
            <a:pPr algn="just"/>
            <a:r>
              <a:rPr lang="ar-IQ" sz="2800" dirty="0" smtClean="0"/>
              <a:t>وتقاس بإيجاد الفرق بين الزيادة الاجمالية للسكان في وحدة ادارية ما وفي وقت معين وبين الزيادة الطبيعية الناتجة عن الفرق بين المواليد والوفيات للوحدة الادارية ذاتها وفي نفس الوقت, ويمكن تطبيقها عند توافر البيانات. ووفق الصيغة الاتية: </a:t>
            </a:r>
          </a:p>
          <a:p>
            <a:r>
              <a:rPr lang="en-US" dirty="0" smtClean="0"/>
              <a:t>M = (</a:t>
            </a:r>
            <a:r>
              <a:rPr lang="en-US" sz="4000" dirty="0" err="1" smtClean="0"/>
              <a:t>p</a:t>
            </a:r>
            <a:r>
              <a:rPr lang="en-US" sz="2000" dirty="0" err="1"/>
              <a:t>t</a:t>
            </a:r>
            <a:r>
              <a:rPr lang="en-US" dirty="0" smtClean="0"/>
              <a:t> + n – </a:t>
            </a:r>
            <a:r>
              <a:rPr lang="en-US" sz="4000" dirty="0" err="1" smtClean="0"/>
              <a:t>p</a:t>
            </a:r>
            <a:r>
              <a:rPr lang="en-US" sz="2000" dirty="0" err="1" smtClean="0"/>
              <a:t>t</a:t>
            </a:r>
            <a:r>
              <a:rPr lang="en-US" sz="2000" dirty="0" smtClean="0"/>
              <a:t> </a:t>
            </a:r>
            <a:r>
              <a:rPr lang="en-US" dirty="0" smtClean="0"/>
              <a:t>) – ( B – D)</a:t>
            </a:r>
            <a:r>
              <a:rPr lang="en-US" sz="2000" dirty="0" smtClean="0"/>
              <a:t> </a:t>
            </a:r>
            <a:endParaRPr lang="ar-IQ" sz="2000" dirty="0" smtClean="0"/>
          </a:p>
          <a:p>
            <a:r>
              <a:rPr lang="en-US" sz="2800" dirty="0" smtClean="0"/>
              <a:t>M </a:t>
            </a:r>
            <a:r>
              <a:rPr lang="ar-IQ" sz="2800" dirty="0" smtClean="0"/>
              <a:t>= صافي الهجرة في مدة معينة</a:t>
            </a:r>
          </a:p>
          <a:p>
            <a:r>
              <a:rPr lang="en-US" sz="3600" dirty="0" err="1">
                <a:solidFill>
                  <a:prstClr val="black"/>
                </a:solidFill>
              </a:rPr>
              <a:t>p</a:t>
            </a:r>
            <a:r>
              <a:rPr lang="en-US" sz="1800" dirty="0" err="1">
                <a:solidFill>
                  <a:prstClr val="black"/>
                </a:solidFill>
              </a:rPr>
              <a:t>t</a:t>
            </a:r>
            <a:r>
              <a:rPr lang="en-US" sz="2800" dirty="0">
                <a:solidFill>
                  <a:prstClr val="black"/>
                </a:solidFill>
              </a:rPr>
              <a:t> + </a:t>
            </a:r>
            <a:r>
              <a:rPr lang="en-US" sz="2800" dirty="0" smtClean="0">
                <a:solidFill>
                  <a:prstClr val="black"/>
                </a:solidFill>
              </a:rPr>
              <a:t>n</a:t>
            </a:r>
            <a:r>
              <a:rPr lang="en-US" sz="2800" dirty="0">
                <a:solidFill>
                  <a:prstClr val="black"/>
                </a:solidFill>
              </a:rPr>
              <a:t> </a:t>
            </a:r>
            <a:r>
              <a:rPr lang="ar-IQ" sz="2800" dirty="0" smtClean="0">
                <a:solidFill>
                  <a:prstClr val="black"/>
                </a:solidFill>
              </a:rPr>
              <a:t> = عدد السكان في التعداد الثاني بعد </a:t>
            </a:r>
            <a:r>
              <a:rPr lang="en-US" sz="2800" dirty="0" smtClean="0">
                <a:solidFill>
                  <a:prstClr val="black"/>
                </a:solidFill>
              </a:rPr>
              <a:t>n </a:t>
            </a:r>
            <a:r>
              <a:rPr lang="ar-IQ" sz="2800" dirty="0" smtClean="0">
                <a:solidFill>
                  <a:prstClr val="black"/>
                </a:solidFill>
              </a:rPr>
              <a:t>  من السنين</a:t>
            </a:r>
          </a:p>
          <a:p>
            <a:r>
              <a:rPr lang="en-US" sz="2800" dirty="0" err="1">
                <a:solidFill>
                  <a:prstClr val="black"/>
                </a:solidFill>
              </a:rPr>
              <a:t>Pt</a:t>
            </a:r>
            <a:r>
              <a:rPr lang="en-US" sz="2800" dirty="0">
                <a:solidFill>
                  <a:prstClr val="black"/>
                </a:solidFill>
              </a:rPr>
              <a:t> </a:t>
            </a:r>
            <a:r>
              <a:rPr lang="ar-IQ" sz="2800" dirty="0">
                <a:solidFill>
                  <a:prstClr val="black"/>
                </a:solidFill>
              </a:rPr>
              <a:t>= عدد السكان في التعداد </a:t>
            </a:r>
            <a:r>
              <a:rPr lang="ar-IQ" sz="2800" dirty="0" smtClean="0">
                <a:solidFill>
                  <a:prstClr val="black"/>
                </a:solidFill>
              </a:rPr>
              <a:t>الاول</a:t>
            </a:r>
          </a:p>
          <a:p>
            <a:r>
              <a:rPr lang="en-US" sz="2800" dirty="0" smtClean="0">
                <a:solidFill>
                  <a:prstClr val="black"/>
                </a:solidFill>
              </a:rPr>
              <a:t>B </a:t>
            </a:r>
            <a:r>
              <a:rPr lang="ar-IQ" sz="2800" dirty="0" smtClean="0">
                <a:solidFill>
                  <a:prstClr val="black"/>
                </a:solidFill>
              </a:rPr>
              <a:t>= عدد المواليد بين </a:t>
            </a:r>
            <a:r>
              <a:rPr lang="ar-IQ" sz="2800" dirty="0" err="1" smtClean="0">
                <a:solidFill>
                  <a:prstClr val="black"/>
                </a:solidFill>
              </a:rPr>
              <a:t>التعدادين</a:t>
            </a:r>
            <a:endParaRPr lang="ar-IQ" sz="2800" dirty="0" smtClean="0">
              <a:solidFill>
                <a:prstClr val="black"/>
              </a:solidFill>
            </a:endParaRPr>
          </a:p>
          <a:p>
            <a:r>
              <a:rPr lang="en-US" sz="2800" dirty="0" smtClean="0">
                <a:solidFill>
                  <a:prstClr val="black"/>
                </a:solidFill>
              </a:rPr>
              <a:t>D </a:t>
            </a:r>
            <a:r>
              <a:rPr lang="ar-IQ" sz="2800" dirty="0" smtClean="0">
                <a:solidFill>
                  <a:prstClr val="black"/>
                </a:solidFill>
              </a:rPr>
              <a:t>= عدد الوفيات بين </a:t>
            </a:r>
            <a:r>
              <a:rPr lang="ar-IQ" sz="2800" dirty="0" err="1" smtClean="0">
                <a:solidFill>
                  <a:prstClr val="black"/>
                </a:solidFill>
              </a:rPr>
              <a:t>التعدادين</a:t>
            </a:r>
            <a:r>
              <a:rPr lang="ar-IQ" sz="2800" dirty="0" smtClean="0">
                <a:solidFill>
                  <a:prstClr val="black"/>
                </a:solidFill>
              </a:rPr>
              <a:t> </a:t>
            </a:r>
            <a:endParaRPr lang="ar-IQ" sz="2800" dirty="0">
              <a:solidFill>
                <a:prstClr val="black"/>
              </a:solidFill>
            </a:endParaRPr>
          </a:p>
          <a:p>
            <a:endParaRPr lang="ar-IQ" dirty="0" smtClean="0"/>
          </a:p>
        </p:txBody>
      </p:sp>
      <p:pic>
        <p:nvPicPr>
          <p:cNvPr id="4" name="صوت مسجّل">
            <a:hlinkClick r:id="" action="ppaction://media"/>
          </p:cNvPr>
          <p:cNvPicPr>
            <a:picLocks noChangeAspect="1"/>
          </p:cNvPicPr>
          <p:nvPr>
            <a:audioFile r:link="rId1"/>
            <p:extLst>
              <p:ext uri="{DAA4B4D4-6D71-4841-9C94-3DE7FCFB9230}">
                <p14:media xmlns:p14="http://schemas.microsoft.com/office/powerpoint/2010/main" r:embed="rId2">
                  <p14:trim end="1982.7939"/>
                </p14:media>
              </p:ext>
            </p:extLst>
          </p:nvPr>
        </p:nvPicPr>
        <p:blipFill>
          <a:blip r:embed="rId4"/>
          <a:stretch>
            <a:fillRect/>
          </a:stretch>
        </p:blipFill>
        <p:spPr>
          <a:xfrm>
            <a:off x="1691680" y="5733256"/>
            <a:ext cx="609600" cy="609600"/>
          </a:xfrm>
          <a:prstGeom prst="rect">
            <a:avLst/>
          </a:prstGeom>
        </p:spPr>
      </p:pic>
    </p:spTree>
    <p:extLst>
      <p:ext uri="{BB962C8B-B14F-4D97-AF65-F5344CB8AC3E}">
        <p14:creationId xmlns:p14="http://schemas.microsoft.com/office/powerpoint/2010/main" val="861110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87"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1989</Words>
  <Application>Microsoft Office PowerPoint</Application>
  <PresentationFormat>عرض على الشاشة (3:4)‏</PresentationFormat>
  <Paragraphs>112</Paragraphs>
  <Slides>22</Slides>
  <Notes>0</Notes>
  <HiddenSlides>0</HiddenSlides>
  <MMClips>1</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22</vt:i4>
      </vt:variant>
    </vt:vector>
  </HeadingPairs>
  <TitlesOfParts>
    <vt:vector size="30" baseType="lpstr">
      <vt:lpstr>Arial</vt:lpstr>
      <vt:lpstr>Calibri</vt:lpstr>
      <vt:lpstr>Candara</vt:lpstr>
      <vt:lpstr>Symbol</vt:lpstr>
      <vt:lpstr>Times New Roman</vt:lpstr>
      <vt:lpstr>Wingdings</vt:lpstr>
      <vt:lpstr>نسق Office</vt:lpstr>
      <vt:lpstr>شكل موجة</vt:lpstr>
      <vt:lpstr>وزارة التعليم العالي والبحث العلمي جامعة ديالى  كلية التربية للعلوم الانسانية قسم الجغرافية   العام 2022 –2023  </vt:lpstr>
      <vt:lpstr>الهجرة migration</vt:lpstr>
      <vt:lpstr>الهجرة migration</vt:lpstr>
      <vt:lpstr>انواع الهجرة</vt:lpstr>
      <vt:lpstr>مصطلحات عن الهجرة</vt:lpstr>
      <vt:lpstr>النزوح واللجوء</vt:lpstr>
      <vt:lpstr>خصائص الهجرة الخارجية</vt:lpstr>
      <vt:lpstr>مصادر بيانات الهجرة </vt:lpstr>
      <vt:lpstr>1- طريقة الاحصاءات الحيوية </vt:lpstr>
      <vt:lpstr>مثال</vt:lpstr>
      <vt:lpstr>2- طريقة نسبة البقاء</vt:lpstr>
      <vt:lpstr>مثال</vt:lpstr>
      <vt:lpstr>3- طريقة محل الولادة</vt:lpstr>
      <vt:lpstr>مثال</vt:lpstr>
      <vt:lpstr>اثار الهجرة</vt:lpstr>
      <vt:lpstr>اثار الهجرة</vt:lpstr>
      <vt:lpstr>1- تغير حجم السكان ونموهم </vt:lpstr>
      <vt:lpstr>2- تغير التركيب العمري والنوعي</vt:lpstr>
      <vt:lpstr>3- اثار اقتصادية</vt:lpstr>
      <vt:lpstr>الاثار الاقتصادية للهجرة الدولية</vt:lpstr>
      <vt:lpstr>4- الاثار السياسية للهجرة</vt:lpstr>
      <vt:lpstr>5- الاثار الاجتماعية والحضارية للهجرة </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الهجرة migration</dc:title>
  <dc:creator>assal</dc:creator>
  <cp:lastModifiedBy>المرايا للحاسبات</cp:lastModifiedBy>
  <cp:revision>47</cp:revision>
  <dcterms:created xsi:type="dcterms:W3CDTF">2019-05-21T18:05:57Z</dcterms:created>
  <dcterms:modified xsi:type="dcterms:W3CDTF">2022-11-30T09:48:57Z</dcterms:modified>
</cp:coreProperties>
</file>