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sldIdLst>
    <p:sldId id="281" r:id="rId12"/>
    <p:sldId id="280" r:id="rId13"/>
    <p:sldId id="261" r:id="rId14"/>
    <p:sldId id="260" r:id="rId15"/>
    <p:sldId id="257" r:id="rId16"/>
    <p:sldId id="262" r:id="rId17"/>
    <p:sldId id="263" r:id="rId18"/>
    <p:sldId id="264" r:id="rId19"/>
    <p:sldId id="267" r:id="rId20"/>
    <p:sldId id="284" r:id="rId21"/>
    <p:sldId id="285" r:id="rId22"/>
    <p:sldId id="282" r:id="rId23"/>
    <p:sldId id="269" r:id="rId24"/>
    <p:sldId id="270" r:id="rId25"/>
    <p:sldId id="271" r:id="rId26"/>
    <p:sldId id="272" r:id="rId27"/>
    <p:sldId id="273" r:id="rId28"/>
    <p:sldId id="274" r:id="rId29"/>
    <p:sldId id="275" r:id="rId30"/>
    <p:sldId id="276" r:id="rId31"/>
    <p:sldId id="277" r:id="rId32"/>
    <p:sldId id="278"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AB76AC5-7570-44F1-9A21-004AA26D85A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381934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AB76AC5-7570-44F1-9A21-004AA26D85A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9018013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945610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40792523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3066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5006748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9149302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3442917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92622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1434909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14221012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71649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AB76AC5-7570-44F1-9A21-004AA26D85A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32376328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3267729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5184848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534197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3030765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7962322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491092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5421155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9459158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6256355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149349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834474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2074086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00561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418613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8652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521531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11475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920078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951651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22316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AB76AC5-7570-44F1-9A21-004AA26D85A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3227251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193177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522505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248555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329211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727956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334865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665396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432709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28423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94147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AB76AC5-7570-44F1-9A21-004AA26D85A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2080016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066371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405575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16113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14461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305772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679045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405936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033838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000683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11509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AB76AC5-7570-44F1-9A21-004AA26D85A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661472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2914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148615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462601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980299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044667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1950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556430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371017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179496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02498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AB76AC5-7570-44F1-9A21-004AA26D85A5}"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1396537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115371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84710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307685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996020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99456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836123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273343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410174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760511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15130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AB76AC5-7570-44F1-9A21-004AA26D85A5}"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4013770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017774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950011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945719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442374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515367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898881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649288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132117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011496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1660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AB76AC5-7570-44F1-9A21-004AA26D85A5}"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29703637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137157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071544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04676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0569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641001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179050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920021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0673716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9995386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38214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B76AC5-7570-44F1-9A21-004AA26D85A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20084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237965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4060811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190316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995967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9131373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1509940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0960915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122156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9060856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9740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B76AC5-7570-44F1-9A21-004AA26D85A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C12464F-1491-40AC-AB78-A3CE2E566441}" type="slidenum">
              <a:rPr lang="ar-IQ" smtClean="0"/>
              <a:t>‹#›</a:t>
            </a:fld>
            <a:endParaRPr lang="ar-IQ"/>
          </a:p>
        </p:txBody>
      </p:sp>
    </p:spTree>
    <p:extLst>
      <p:ext uri="{BB962C8B-B14F-4D97-AF65-F5344CB8AC3E}">
        <p14:creationId xmlns:p14="http://schemas.microsoft.com/office/powerpoint/2010/main" val="26463745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2043760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2200785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017518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187811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960114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770926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2751665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9296915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9801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83352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B76AC5-7570-44F1-9A21-004AA26D85A5}"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12464F-1491-40AC-AB78-A3CE2E566441}" type="slidenum">
              <a:rPr lang="ar-IQ" smtClean="0"/>
              <a:t>‹#›</a:t>
            </a:fld>
            <a:endParaRPr lang="ar-IQ"/>
          </a:p>
        </p:txBody>
      </p:sp>
    </p:spTree>
    <p:extLst>
      <p:ext uri="{BB962C8B-B14F-4D97-AF65-F5344CB8AC3E}">
        <p14:creationId xmlns:p14="http://schemas.microsoft.com/office/powerpoint/2010/main" val="3799269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2308816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6609455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941796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69814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6357386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256528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0602184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4595304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5296415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1266406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الوفيات</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355063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normAutofit/>
          </a:bodyPr>
          <a:lstStyle/>
          <a:p>
            <a:r>
              <a:rPr lang="ar-IQ" sz="4000" dirty="0" smtClean="0"/>
              <a:t>4- معدل وفيات الاطفال دون خمس سنوات</a:t>
            </a:r>
            <a:endParaRPr lang="ar-IQ" sz="4000"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268760"/>
                <a:ext cx="8568952" cy="5112568"/>
              </a:xfrm>
            </p:spPr>
            <p:style>
              <a:lnRef idx="1">
                <a:schemeClr val="accent5"/>
              </a:lnRef>
              <a:fillRef idx="2">
                <a:schemeClr val="accent5"/>
              </a:fillRef>
              <a:effectRef idx="1">
                <a:schemeClr val="accent5"/>
              </a:effectRef>
              <a:fontRef idx="minor">
                <a:schemeClr val="dk1"/>
              </a:fontRef>
            </p:style>
            <p:txBody>
              <a:bodyPr/>
              <a:lstStyle/>
              <a:p>
                <a:r>
                  <a:rPr lang="ar-IQ" sz="2800" dirty="0" smtClean="0"/>
                  <a:t>ويعبر عنه احتمال وفيات الاطفال بين سن الولادة وبين  سن اقل من (5) سنوات, ويمكن قياسه وفق المعادلة الاتية:- </a:t>
                </a:r>
              </a:p>
              <a:p>
                <a:r>
                  <a:rPr lang="ar-IQ" sz="2800" dirty="0" smtClean="0"/>
                  <a:t>معدل وفيات الاطفال دون خمس سنوات </a:t>
                </a:r>
              </a:p>
              <a:p>
                <a:pPr marL="0" indent="0">
                  <a:buNone/>
                </a:pPr>
                <a:r>
                  <a:rPr lang="ar-IQ" dirty="0"/>
                  <a:t> </a:t>
                </a:r>
                <a:r>
                  <a:rPr lang="ar-IQ" dirty="0" smtClean="0"/>
                  <a:t>                      = </a:t>
                </a:r>
                <a14:m>
                  <m:oMath xmlns:m="http://schemas.openxmlformats.org/officeDocument/2006/math">
                    <m:f>
                      <m:fPr>
                        <m:ctrlPr>
                          <a:rPr lang="en-US" sz="2400" i="1">
                            <a:solidFill>
                              <a:prstClr val="black"/>
                            </a:solidFill>
                            <a:latin typeface="Cambria Math" panose="02040503050406030204" pitchFamily="18" charset="0"/>
                          </a:rPr>
                        </m:ctrlPr>
                      </m:fPr>
                      <m:num>
                        <m:r>
                          <m:rPr>
                            <m:nor/>
                          </m:rPr>
                          <a:rPr lang="ar-IQ" sz="2400" dirty="0">
                            <a:solidFill>
                              <a:prstClr val="black"/>
                            </a:solidFill>
                          </a:rPr>
                          <m:t>عدد وفيات الاطفال دون </m:t>
                        </m:r>
                        <m:r>
                          <m:rPr>
                            <m:nor/>
                          </m:rPr>
                          <a:rPr lang="ar-IQ" sz="2400" b="0" i="0" dirty="0" smtClean="0">
                            <a:solidFill>
                              <a:prstClr val="black"/>
                            </a:solidFill>
                          </a:rPr>
                          <m:t>خمس سنوات لسنة ما</m:t>
                        </m:r>
                      </m:num>
                      <m:den>
                        <m:r>
                          <m:rPr>
                            <m:nor/>
                          </m:rPr>
                          <a:rPr lang="ar-IQ" sz="2400" dirty="0">
                            <a:solidFill>
                              <a:prstClr val="black"/>
                            </a:solidFill>
                          </a:rPr>
                          <m:t>عدد ال</m:t>
                        </m:r>
                        <m:r>
                          <m:rPr>
                            <m:nor/>
                          </m:rPr>
                          <a:rPr lang="ar-IQ" sz="2400" b="0" i="0" dirty="0" smtClean="0">
                            <a:solidFill>
                              <a:prstClr val="black"/>
                            </a:solidFill>
                          </a:rPr>
                          <m:t>اطفال دون خمس سنوات للسنة نفسها </m:t>
                        </m:r>
                        <m:r>
                          <a:rPr lang="ar-IQ" sz="2400" b="0" i="1" dirty="0" smtClean="0">
                            <a:solidFill>
                              <a:prstClr val="black"/>
                            </a:solidFill>
                            <a:latin typeface="Cambria Math"/>
                          </a:rPr>
                          <m:t> </m:t>
                        </m:r>
                      </m:den>
                    </m:f>
                  </m:oMath>
                </a14:m>
                <a:r>
                  <a:rPr lang="ar-IQ" sz="2400" dirty="0">
                    <a:solidFill>
                      <a:prstClr val="black"/>
                    </a:solidFill>
                  </a:rPr>
                  <a:t> </a:t>
                </a:r>
                <a:r>
                  <a:rPr lang="en-US" sz="2000" dirty="0">
                    <a:solidFill>
                      <a:prstClr val="black"/>
                    </a:solidFill>
                  </a:rPr>
                  <a:t>1000   x </a:t>
                </a:r>
                <a:endParaRPr lang="en-US" sz="2000" dirty="0" smtClean="0">
                  <a:solidFill>
                    <a:prstClr val="black"/>
                  </a:solidFill>
                </a:endParaRPr>
              </a:p>
              <a:p>
                <a:pPr marL="0" indent="0">
                  <a:buNone/>
                </a:pPr>
                <a:r>
                  <a:rPr lang="ar-IQ" sz="2400" dirty="0" smtClean="0">
                    <a:solidFill>
                      <a:prstClr val="black"/>
                    </a:solidFill>
                  </a:rPr>
                  <a:t>مثال/ بلغ مجموع حالات الوفاة للأطفال دون 5 سنوات 8650 طفلا في المانيا سنة 1985 في حين بلغ مجموع الاطفال دون 5 سنوات 1314232 طفلا في تلك السنة, فما هو معدل وفيات الاطفال دون 5 سنوات؟</a:t>
                </a:r>
              </a:p>
              <a:p>
                <a:pPr marL="0" lvl="0" indent="0">
                  <a:buNone/>
                </a:pPr>
                <a:r>
                  <a:rPr lang="ar-IQ" dirty="0" smtClean="0">
                    <a:solidFill>
                      <a:prstClr val="black"/>
                    </a:solidFill>
                  </a:rPr>
                  <a:t>الجواب</a:t>
                </a:r>
              </a:p>
              <a:p>
                <a:pPr marL="0" lvl="0" indent="0">
                  <a:buNone/>
                </a:pPr>
                <a:r>
                  <a:rPr lang="ar-IQ" sz="3600" dirty="0" smtClean="0">
                    <a:solidFill>
                      <a:prstClr val="black"/>
                    </a:solidFill>
                  </a:rPr>
                  <a:t>= </a:t>
                </a:r>
                <a14:m>
                  <m:oMath xmlns:m="http://schemas.openxmlformats.org/officeDocument/2006/math">
                    <m:f>
                      <m:fPr>
                        <m:ctrlPr>
                          <a:rPr lang="en-US" sz="2800" i="1">
                            <a:solidFill>
                              <a:prstClr val="black"/>
                            </a:solidFill>
                            <a:latin typeface="Cambria Math" panose="02040503050406030204" pitchFamily="18" charset="0"/>
                          </a:rPr>
                        </m:ctrlPr>
                      </m:fPr>
                      <m:num>
                        <m:r>
                          <m:rPr>
                            <m:nor/>
                          </m:rPr>
                          <a:rPr lang="ar-IQ" sz="2800" b="0" i="0" smtClean="0">
                            <a:solidFill>
                              <a:prstClr val="black"/>
                            </a:solidFill>
                            <a:latin typeface="Cambria Math"/>
                          </a:rPr>
                          <m:t>8650</m:t>
                        </m:r>
                      </m:num>
                      <m:den>
                        <m:r>
                          <m:rPr>
                            <m:nor/>
                          </m:rPr>
                          <a:rPr lang="ar-IQ" sz="2800" b="0" i="0" dirty="0" smtClean="0">
                            <a:solidFill>
                              <a:prstClr val="black"/>
                            </a:solidFill>
                            <a:latin typeface="Cambria Math"/>
                          </a:rPr>
                          <m:t>1314232</m:t>
                        </m:r>
                      </m:den>
                    </m:f>
                  </m:oMath>
                </a14:m>
                <a:r>
                  <a:rPr lang="ar-IQ" sz="2800" dirty="0">
                    <a:solidFill>
                      <a:prstClr val="black"/>
                    </a:solidFill>
                  </a:rPr>
                  <a:t> </a:t>
                </a:r>
                <a:r>
                  <a:rPr lang="en-US" sz="2400" dirty="0">
                    <a:solidFill>
                      <a:prstClr val="black"/>
                    </a:solidFill>
                  </a:rPr>
                  <a:t>1000   x </a:t>
                </a:r>
                <a:r>
                  <a:rPr lang="ar-IQ" sz="2400" dirty="0" smtClean="0">
                    <a:solidFill>
                      <a:prstClr val="black"/>
                    </a:solidFill>
                  </a:rPr>
                  <a:t>  =  6,58 بالألف </a:t>
                </a:r>
                <a:endParaRPr lang="en-US" sz="2400" dirty="0">
                  <a:solidFill>
                    <a:prstClr val="black"/>
                  </a:solidFill>
                </a:endParaRPr>
              </a:p>
              <a:p>
                <a:pPr marL="0" indent="0">
                  <a:buNone/>
                </a:pP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268760"/>
                <a:ext cx="8568952" cy="5112568"/>
              </a:xfr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75920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ar-IQ" sz="4000" dirty="0" smtClean="0">
                <a:solidFill>
                  <a:prstClr val="black"/>
                </a:solidFill>
              </a:rPr>
              <a:t>5- معدل </a:t>
            </a:r>
            <a:r>
              <a:rPr lang="ar-IQ" sz="4000" dirty="0">
                <a:solidFill>
                  <a:prstClr val="black"/>
                </a:solidFill>
              </a:rPr>
              <a:t>وفيات الاطفال بين 0 – 14 سنة</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600200"/>
                <a:ext cx="8496944" cy="4525963"/>
              </a:xfrm>
            </p:spPr>
            <p:style>
              <a:lnRef idx="2">
                <a:schemeClr val="accent5"/>
              </a:lnRef>
              <a:fillRef idx="1">
                <a:schemeClr val="lt1"/>
              </a:fillRef>
              <a:effectRef idx="0">
                <a:schemeClr val="accent5"/>
              </a:effectRef>
              <a:fontRef idx="minor">
                <a:schemeClr val="dk1"/>
              </a:fontRef>
            </p:style>
            <p:txBody>
              <a:bodyPr>
                <a:normAutofit/>
              </a:bodyPr>
              <a:lstStyle/>
              <a:p>
                <a:pPr algn="just"/>
                <a:r>
                  <a:rPr lang="ar-IQ" sz="2400" dirty="0" smtClean="0">
                    <a:solidFill>
                      <a:prstClr val="black"/>
                    </a:solidFill>
                    <a:latin typeface="Cambria Math"/>
                  </a:rPr>
                  <a:t>وقد جرى العرف على تحديد المعدل بعدد وفيات الاطفال الذين تقل اعمارهم عن 14 سنة لسنة معينة لكل 1000طفل للفئة العمرية نفسها ولنفس السنة , ووفق المعادلة الاتية:- </a:t>
                </a:r>
              </a:p>
              <a:p>
                <a:r>
                  <a:rPr lang="ar-IQ" sz="2400" dirty="0" smtClean="0">
                    <a:solidFill>
                      <a:prstClr val="black"/>
                    </a:solidFill>
                    <a:latin typeface="Cambria Math"/>
                  </a:rPr>
                  <a:t>معدل وفيات الاطفال من 0 – 14 سنة =</a:t>
                </a:r>
                <a:endParaRPr lang="ar-IQ" sz="2400" dirty="0">
                  <a:solidFill>
                    <a:prstClr val="black"/>
                  </a:solidFill>
                  <a:latin typeface="Cambria Math"/>
                </a:endParaRPr>
              </a:p>
              <a:p>
                <a14:m>
                  <m:oMath xmlns:m="http://schemas.openxmlformats.org/officeDocument/2006/math">
                    <m:f>
                      <m:fPr>
                        <m:ctrlPr>
                          <a:rPr lang="en-US" sz="2800" i="1" smtClean="0">
                            <a:solidFill>
                              <a:prstClr val="black"/>
                            </a:solidFill>
                            <a:latin typeface="Cambria Math" panose="02040503050406030204" pitchFamily="18" charset="0"/>
                          </a:rPr>
                        </m:ctrlPr>
                      </m:fPr>
                      <m:num>
                        <m:r>
                          <a:rPr lang="ar-IQ" sz="2800" b="0" i="1" smtClean="0">
                            <a:solidFill>
                              <a:prstClr val="black"/>
                            </a:solidFill>
                            <a:latin typeface="Cambria Math"/>
                          </a:rPr>
                          <m:t>ما</m:t>
                        </m:r>
                        <m:r>
                          <a:rPr lang="ar-IQ" sz="2800" b="0" i="1" smtClean="0">
                            <a:solidFill>
                              <a:prstClr val="black"/>
                            </a:solidFill>
                            <a:latin typeface="Cambria Math"/>
                          </a:rPr>
                          <m:t> </m:t>
                        </m:r>
                        <m:r>
                          <a:rPr lang="ar-IQ" sz="2800" b="0" i="1" smtClean="0">
                            <a:solidFill>
                              <a:prstClr val="black"/>
                            </a:solidFill>
                            <a:latin typeface="Cambria Math"/>
                          </a:rPr>
                          <m:t>لسنة</m:t>
                        </m:r>
                        <m:r>
                          <a:rPr lang="ar-IQ" sz="2800" b="0" i="1" smtClean="0">
                            <a:solidFill>
                              <a:prstClr val="black"/>
                            </a:solidFill>
                            <a:latin typeface="Cambria Math"/>
                          </a:rPr>
                          <m:t> </m:t>
                        </m:r>
                        <m:r>
                          <a:rPr lang="ar-IQ" sz="2800" b="0" i="1" smtClean="0">
                            <a:solidFill>
                              <a:prstClr val="black"/>
                            </a:solidFill>
                            <a:latin typeface="Cambria Math"/>
                          </a:rPr>
                          <m:t>سنة</m:t>
                        </m:r>
                        <m:r>
                          <a:rPr lang="ar-IQ" sz="2800" b="0" i="1" smtClean="0">
                            <a:solidFill>
                              <a:prstClr val="black"/>
                            </a:solidFill>
                            <a:latin typeface="Cambria Math"/>
                          </a:rPr>
                          <m:t> </m:t>
                        </m:r>
                        <m:r>
                          <a:rPr lang="ar-IQ" sz="2800" b="0" i="1" smtClean="0">
                            <a:solidFill>
                              <a:prstClr val="black"/>
                            </a:solidFill>
                            <a:latin typeface="Cambria Math"/>
                          </a:rPr>
                          <m:t>14</m:t>
                        </m:r>
                        <m:r>
                          <a:rPr lang="ar-IQ" sz="2800" b="0" i="1" smtClean="0">
                            <a:solidFill>
                              <a:prstClr val="black"/>
                            </a:solidFill>
                            <a:latin typeface="Cambria Math"/>
                          </a:rPr>
                          <m:t> −</m:t>
                        </m:r>
                        <m:r>
                          <a:rPr lang="ar-IQ" sz="2800" b="0" i="1" smtClean="0">
                            <a:solidFill>
                              <a:prstClr val="black"/>
                            </a:solidFill>
                            <a:latin typeface="Cambria Math"/>
                          </a:rPr>
                          <m:t>0</m:t>
                        </m:r>
                        <m:r>
                          <a:rPr lang="ar-IQ" sz="2800" b="0" i="1" smtClean="0">
                            <a:solidFill>
                              <a:prstClr val="black"/>
                            </a:solidFill>
                            <a:latin typeface="Cambria Math"/>
                          </a:rPr>
                          <m:t> </m:t>
                        </m:r>
                        <m:r>
                          <a:rPr lang="ar-IQ" sz="2800" b="0" i="1" smtClean="0">
                            <a:solidFill>
                              <a:prstClr val="black"/>
                            </a:solidFill>
                            <a:latin typeface="Cambria Math"/>
                          </a:rPr>
                          <m:t>من</m:t>
                        </m:r>
                        <m:r>
                          <a:rPr lang="ar-IQ" sz="2800" b="0" i="1" smtClean="0">
                            <a:solidFill>
                              <a:prstClr val="black"/>
                            </a:solidFill>
                            <a:latin typeface="Cambria Math"/>
                          </a:rPr>
                          <m:t> </m:t>
                        </m:r>
                        <m:r>
                          <a:rPr lang="ar-IQ" sz="2800" b="0" i="1" smtClean="0">
                            <a:solidFill>
                              <a:prstClr val="black"/>
                            </a:solidFill>
                            <a:latin typeface="Cambria Math"/>
                          </a:rPr>
                          <m:t>الاطفال</m:t>
                        </m:r>
                        <m:r>
                          <a:rPr lang="ar-IQ" sz="2800" b="0" i="1" smtClean="0">
                            <a:solidFill>
                              <a:prstClr val="black"/>
                            </a:solidFill>
                            <a:latin typeface="Cambria Math"/>
                          </a:rPr>
                          <m:t> </m:t>
                        </m:r>
                        <m:r>
                          <a:rPr lang="ar-IQ" sz="2800" b="0" i="1" smtClean="0">
                            <a:solidFill>
                              <a:prstClr val="black"/>
                            </a:solidFill>
                            <a:latin typeface="Cambria Math"/>
                          </a:rPr>
                          <m:t>وفيات</m:t>
                        </m:r>
                        <m:r>
                          <a:rPr lang="ar-IQ" sz="2800" b="0" i="1" smtClean="0">
                            <a:solidFill>
                              <a:prstClr val="black"/>
                            </a:solidFill>
                            <a:latin typeface="Cambria Math"/>
                          </a:rPr>
                          <m:t> </m:t>
                        </m:r>
                        <m:r>
                          <a:rPr lang="ar-IQ" sz="2800" b="0" i="1" smtClean="0">
                            <a:solidFill>
                              <a:prstClr val="black"/>
                            </a:solidFill>
                            <a:latin typeface="Cambria Math"/>
                          </a:rPr>
                          <m:t>عدد</m:t>
                        </m:r>
                        <m:r>
                          <a:rPr lang="ar-IQ" sz="2800" b="0" i="1" smtClean="0">
                            <a:solidFill>
                              <a:prstClr val="black"/>
                            </a:solidFill>
                            <a:latin typeface="Cambria Math"/>
                          </a:rPr>
                          <m:t> </m:t>
                        </m:r>
                      </m:num>
                      <m:den>
                        <m:r>
                          <m:rPr>
                            <m:nor/>
                          </m:rPr>
                          <a:rPr lang="ar-IQ" sz="2800" b="0" i="0" dirty="0" smtClean="0">
                            <a:solidFill>
                              <a:prstClr val="black"/>
                            </a:solidFill>
                            <a:latin typeface="Cambria Math"/>
                          </a:rPr>
                          <m:t> </m:t>
                        </m:r>
                        <m:r>
                          <m:rPr>
                            <m:nor/>
                          </m:rPr>
                          <a:rPr lang="ar-IQ" sz="2800" dirty="0">
                            <a:solidFill>
                              <a:prstClr val="black"/>
                            </a:solidFill>
                          </a:rPr>
                          <m:t>عدد ا</m:t>
                        </m:r>
                        <m:r>
                          <m:rPr>
                            <m:nor/>
                          </m:rPr>
                          <a:rPr lang="ar-IQ" sz="2800" b="0" i="0" dirty="0" smtClean="0">
                            <a:solidFill>
                              <a:prstClr val="black"/>
                            </a:solidFill>
                          </a:rPr>
                          <m:t>لاطفال للفئة</m:t>
                        </m:r>
                        <m:r>
                          <m:rPr>
                            <m:nor/>
                          </m:rPr>
                          <a:rPr lang="ar-IQ" sz="2800" dirty="0">
                            <a:solidFill>
                              <a:prstClr val="black"/>
                            </a:solidFill>
                          </a:rPr>
                          <m:t> </m:t>
                        </m:r>
                        <m:r>
                          <m:rPr>
                            <m:nor/>
                          </m:rPr>
                          <a:rPr lang="ar-IQ" sz="2800" b="0" i="0" dirty="0" smtClean="0">
                            <a:solidFill>
                              <a:prstClr val="black"/>
                            </a:solidFill>
                          </a:rPr>
                          <m:t>و</m:t>
                        </m:r>
                        <m:r>
                          <m:rPr>
                            <m:nor/>
                          </m:rPr>
                          <a:rPr lang="ar-IQ" sz="2800" dirty="0">
                            <a:solidFill>
                              <a:prstClr val="black"/>
                            </a:solidFill>
                          </a:rPr>
                          <m:t>السنة نفسها</m:t>
                        </m:r>
                      </m:den>
                    </m:f>
                  </m:oMath>
                </a14:m>
                <a:r>
                  <a:rPr lang="ar-IQ" sz="2800" dirty="0">
                    <a:solidFill>
                      <a:prstClr val="black"/>
                    </a:solidFill>
                  </a:rPr>
                  <a:t> </a:t>
                </a:r>
                <a:r>
                  <a:rPr lang="en-US" sz="2400" dirty="0">
                    <a:solidFill>
                      <a:prstClr val="black"/>
                    </a:solidFill>
                  </a:rPr>
                  <a:t>1000   </a:t>
                </a:r>
                <a:r>
                  <a:rPr lang="en-US" sz="2400" dirty="0" smtClean="0">
                    <a:solidFill>
                      <a:prstClr val="black"/>
                    </a:solidFill>
                  </a:rPr>
                  <a:t>x</a:t>
                </a:r>
                <a:endParaRPr lang="ar-IQ" sz="2400" dirty="0" smtClean="0">
                  <a:solidFill>
                    <a:prstClr val="black"/>
                  </a:solidFill>
                </a:endParaRPr>
              </a:p>
              <a:p>
                <a:pPr algn="just"/>
                <a:r>
                  <a:rPr lang="ar-IQ" sz="2400" dirty="0" smtClean="0">
                    <a:solidFill>
                      <a:prstClr val="black"/>
                    </a:solidFill>
                  </a:rPr>
                  <a:t>مثال/ بلغ مجموع حالات الوفيات للأطفال من 0 – 14 سنة 8054 طفلا في النمسا سنة 1990 في حين بلغ مجموع عدد الاطفال للفئة العمرية ذاتها 1625744طفلا في تلك السنة, فما هو معدل وفيات الاطفال من 0 – 14 سنة؟</a:t>
                </a:r>
              </a:p>
              <a:p>
                <a:pPr lvl="0"/>
                <a:r>
                  <a:rPr lang="ar-IQ" sz="2400" dirty="0" smtClean="0">
                    <a:solidFill>
                      <a:prstClr val="black"/>
                    </a:solidFill>
                  </a:rPr>
                  <a:t>الجواب/ </a:t>
                </a:r>
                <a14:m>
                  <m:oMath xmlns:m="http://schemas.openxmlformats.org/officeDocument/2006/math">
                    <m:f>
                      <m:fPr>
                        <m:ctrlPr>
                          <a:rPr lang="en-US" sz="2800" i="1">
                            <a:solidFill>
                              <a:prstClr val="black"/>
                            </a:solidFill>
                            <a:latin typeface="Cambria Math" panose="02040503050406030204" pitchFamily="18" charset="0"/>
                          </a:rPr>
                        </m:ctrlPr>
                      </m:fPr>
                      <m:num>
                        <m:r>
                          <a:rPr lang="ar-IQ" sz="2800" b="0" i="0" smtClean="0">
                            <a:solidFill>
                              <a:prstClr val="black"/>
                            </a:solidFill>
                            <a:latin typeface="Cambria Math"/>
                          </a:rPr>
                          <m:t>8054</m:t>
                        </m:r>
                      </m:num>
                      <m:den>
                        <m:r>
                          <m:rPr>
                            <m:nor/>
                          </m:rPr>
                          <a:rPr lang="ar-IQ" sz="2800" dirty="0">
                            <a:solidFill>
                              <a:prstClr val="black"/>
                            </a:solidFill>
                            <a:latin typeface="Cambria Math"/>
                          </a:rPr>
                          <m:t> 1625744</m:t>
                        </m:r>
                      </m:den>
                    </m:f>
                  </m:oMath>
                </a14:m>
                <a:r>
                  <a:rPr lang="ar-IQ" sz="2800" dirty="0">
                    <a:solidFill>
                      <a:prstClr val="black"/>
                    </a:solidFill>
                  </a:rPr>
                  <a:t> </a:t>
                </a:r>
                <a:r>
                  <a:rPr lang="en-US" sz="2400" dirty="0" smtClean="0">
                    <a:solidFill>
                      <a:prstClr val="black"/>
                    </a:solidFill>
                  </a:rPr>
                  <a:t>1000   x</a:t>
                </a:r>
                <a:r>
                  <a:rPr lang="ar-IQ" sz="2400" dirty="0" smtClean="0">
                    <a:solidFill>
                      <a:prstClr val="black"/>
                    </a:solidFill>
                  </a:rPr>
                  <a:t>  = 4,95 بالألف</a:t>
                </a:r>
                <a:endParaRPr lang="ar-IQ" sz="2400" dirty="0">
                  <a:solidFill>
                    <a:prstClr val="black"/>
                  </a:solidFill>
                </a:endParaRPr>
              </a:p>
              <a:p>
                <a:pPr marL="0" indent="0">
                  <a:buNone/>
                </a:pPr>
                <a:endParaRPr lang="en-US" sz="2400" dirty="0" smtClean="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600200"/>
                <a:ext cx="8496944" cy="4525963"/>
              </a:xfrm>
              <a:blipFill rotWithShape="1">
                <a:blip r:embed="rId2"/>
                <a:stretch>
                  <a:fillRect l="-2003" t="-670" r="-930"/>
                </a:stretch>
              </a:blipFill>
            </p:spPr>
            <p:txBody>
              <a:bodyPr/>
              <a:lstStyle/>
              <a:p>
                <a:r>
                  <a:rPr lang="ar-IQ">
                    <a:noFill/>
                  </a:rPr>
                  <a:t> </a:t>
                </a:r>
              </a:p>
            </p:txBody>
          </p:sp>
        </mc:Fallback>
      </mc:AlternateContent>
    </p:spTree>
    <p:extLst>
      <p:ext uri="{BB962C8B-B14F-4D97-AF65-F5344CB8AC3E}">
        <p14:creationId xmlns:p14="http://schemas.microsoft.com/office/powerpoint/2010/main" val="289235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IQ" dirty="0" smtClean="0"/>
              <a:t>6- معدل وفيات الامهات</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700808"/>
                <a:ext cx="8435280" cy="4752528"/>
              </a:xfrm>
            </p:spPr>
            <p:style>
              <a:lnRef idx="2">
                <a:schemeClr val="accent6"/>
              </a:lnRef>
              <a:fillRef idx="1">
                <a:schemeClr val="lt1"/>
              </a:fillRef>
              <a:effectRef idx="0">
                <a:schemeClr val="accent6"/>
              </a:effectRef>
              <a:fontRef idx="minor">
                <a:schemeClr val="dk1"/>
              </a:fontRef>
            </p:style>
            <p:txBody>
              <a:bodyPr/>
              <a:lstStyle/>
              <a:p>
                <a:r>
                  <a:rPr lang="ar-IQ" sz="2800" dirty="0" smtClean="0"/>
                  <a:t>ويعني وفيات الامهات الناجمة عن الحمل والولادة ومضاعفاتها.</a:t>
                </a:r>
              </a:p>
              <a:p>
                <a:r>
                  <a:rPr lang="ar-IQ" sz="2800" dirty="0" smtClean="0"/>
                  <a:t>ويحسب وفق المعادلة الاتية:-</a:t>
                </a:r>
              </a:p>
              <a:p>
                <a:pPr marL="0" indent="0" algn="just">
                  <a:buNone/>
                </a:pPr>
                <a:r>
                  <a:rPr lang="ar-IQ" sz="2800" dirty="0" smtClean="0"/>
                  <a:t>معدل وفيات الامهات </a:t>
                </a:r>
                <a:r>
                  <a:rPr lang="ar-IQ" dirty="0" smtClean="0"/>
                  <a:t>=</a:t>
                </a:r>
                <a:r>
                  <a:rPr lang="en-US" sz="2400" dirty="0">
                    <a:solidFill>
                      <a:prstClr val="black"/>
                    </a:solidFill>
                  </a:rPr>
                  <a:t> </a:t>
                </a:r>
                <a14:m>
                  <m:oMath xmlns:m="http://schemas.openxmlformats.org/officeDocument/2006/math">
                    <m:f>
                      <m:fPr>
                        <m:ctrlPr>
                          <a:rPr lang="en-US" sz="2400" i="1">
                            <a:solidFill>
                              <a:prstClr val="black"/>
                            </a:solidFill>
                            <a:latin typeface="Cambria Math" panose="02040503050406030204" pitchFamily="18" charset="0"/>
                          </a:rPr>
                        </m:ctrlPr>
                      </m:fPr>
                      <m:num>
                        <m:r>
                          <m:rPr>
                            <m:nor/>
                          </m:rPr>
                          <a:rPr lang="ar-IQ" sz="2400" b="0" i="0" dirty="0" smtClean="0">
                            <a:solidFill>
                              <a:prstClr val="black"/>
                            </a:solidFill>
                          </a:rPr>
                          <m:t>عدد الامهات المتوفيات اثناء الولادة والنفاس</m:t>
                        </m:r>
                      </m:num>
                      <m:den>
                        <m:r>
                          <m:rPr>
                            <m:nor/>
                          </m:rPr>
                          <a:rPr lang="ar-IQ" sz="2400" dirty="0">
                            <a:solidFill>
                              <a:prstClr val="black"/>
                            </a:solidFill>
                          </a:rPr>
                          <m:t>عدد </m:t>
                        </m:r>
                        <m:r>
                          <m:rPr>
                            <m:nor/>
                          </m:rPr>
                          <a:rPr lang="ar-IQ" sz="2400" b="0" i="0" dirty="0" smtClean="0">
                            <a:solidFill>
                              <a:prstClr val="black"/>
                            </a:solidFill>
                          </a:rPr>
                          <m:t>الامهات في فترة النفاس</m:t>
                        </m:r>
                      </m:den>
                    </m:f>
                  </m:oMath>
                </a14:m>
                <a:r>
                  <a:rPr lang="ar-IQ" dirty="0" smtClean="0"/>
                  <a:t> </a:t>
                </a:r>
                <a:r>
                  <a:rPr lang="en-US" dirty="0" smtClean="0"/>
                  <a:t>x</a:t>
                </a:r>
                <a:r>
                  <a:rPr lang="ar-IQ" dirty="0" smtClean="0"/>
                  <a:t> 100</a:t>
                </a:r>
              </a:p>
              <a:p>
                <a:pPr marL="0" indent="0" algn="just">
                  <a:buNone/>
                </a:pPr>
                <a:r>
                  <a:rPr lang="ar-IQ" sz="2400" dirty="0" smtClean="0"/>
                  <a:t>مثال/ بلغ عدد الامهات المتوفيات اثناء الولادة والنفاس 1233 في مصر سنة 1990 في حين بلغ مجموع الامهات في فترة النفاس 1387400 امرأة في تلك السنة. فما هو معدل وفيات الامهات؟</a:t>
                </a:r>
              </a:p>
              <a:p>
                <a:pPr marL="0" indent="0" algn="just">
                  <a:buNone/>
                </a:pPr>
                <a:r>
                  <a:rPr lang="ar-IQ" sz="2400" dirty="0" smtClean="0"/>
                  <a:t>الجواب/</a:t>
                </a:r>
              </a:p>
              <a:p>
                <a:pPr marL="0" lvl="0" indent="0" algn="just">
                  <a:buNone/>
                </a:pPr>
                <a:r>
                  <a:rPr lang="ar-IQ" sz="2400" dirty="0"/>
                  <a:t> </a:t>
                </a:r>
                <a:r>
                  <a:rPr lang="ar-IQ" sz="2400" dirty="0" smtClean="0"/>
                  <a:t>  = </a:t>
                </a:r>
                <a14:m>
                  <m:oMath xmlns:m="http://schemas.openxmlformats.org/officeDocument/2006/math">
                    <m:f>
                      <m:fPr>
                        <m:ctrlPr>
                          <a:rPr lang="en-US" sz="2400" i="1">
                            <a:solidFill>
                              <a:prstClr val="black"/>
                            </a:solidFill>
                            <a:latin typeface="Cambria Math" panose="02040503050406030204" pitchFamily="18" charset="0"/>
                          </a:rPr>
                        </m:ctrlPr>
                      </m:fPr>
                      <m:num>
                        <m:r>
                          <m:rPr>
                            <m:nor/>
                          </m:rPr>
                          <a:rPr lang="ar-IQ" sz="2400" b="0" i="0" smtClean="0">
                            <a:solidFill>
                              <a:prstClr val="black"/>
                            </a:solidFill>
                            <a:latin typeface="Cambria Math"/>
                          </a:rPr>
                          <m:t>5423</m:t>
                        </m:r>
                      </m:num>
                      <m:den>
                        <m:r>
                          <m:rPr>
                            <m:nor/>
                          </m:rPr>
                          <a:rPr lang="ar-IQ" sz="2400" b="0" i="0" dirty="0" smtClean="0">
                            <a:solidFill>
                              <a:prstClr val="black"/>
                            </a:solidFill>
                          </a:rPr>
                          <m:t>1387400</m:t>
                        </m:r>
                      </m:den>
                    </m:f>
                  </m:oMath>
                </a14:m>
                <a:r>
                  <a:rPr lang="ar-IQ" dirty="0">
                    <a:solidFill>
                      <a:prstClr val="black"/>
                    </a:solidFill>
                  </a:rPr>
                  <a:t> </a:t>
                </a:r>
                <a:r>
                  <a:rPr lang="en-US" dirty="0">
                    <a:solidFill>
                      <a:prstClr val="black"/>
                    </a:solidFill>
                  </a:rPr>
                  <a:t>x</a:t>
                </a:r>
                <a:r>
                  <a:rPr lang="ar-IQ" dirty="0">
                    <a:solidFill>
                      <a:prstClr val="black"/>
                    </a:solidFill>
                  </a:rPr>
                  <a:t> </a:t>
                </a:r>
                <a:r>
                  <a:rPr lang="ar-IQ" dirty="0" smtClean="0">
                    <a:solidFill>
                      <a:prstClr val="black"/>
                    </a:solidFill>
                  </a:rPr>
                  <a:t>100 = 0,39 بالمئة</a:t>
                </a:r>
                <a:endParaRPr lang="ar-IQ" dirty="0">
                  <a:solidFill>
                    <a:prstClr val="black"/>
                  </a:solidFill>
                </a:endParaRPr>
              </a:p>
              <a:p>
                <a:pPr marL="0" indent="0" algn="just">
                  <a:buNone/>
                </a:pPr>
                <a:endParaRPr lang="ar-IQ" sz="2400" dirty="0" smtClean="0"/>
              </a:p>
              <a:p>
                <a:pPr marL="0" indent="0" algn="just">
                  <a:buNone/>
                </a:pP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700808"/>
                <a:ext cx="8435280" cy="4752528"/>
              </a:xfrm>
              <a:blipFill rotWithShape="1">
                <a:blip r:embed="rId2"/>
                <a:stretch>
                  <a:fillRect l="-1945" t="-1020" r="-1297"/>
                </a:stretch>
              </a:blipFill>
            </p:spPr>
            <p:txBody>
              <a:bodyPr/>
              <a:lstStyle/>
              <a:p>
                <a:r>
                  <a:rPr lang="ar-IQ">
                    <a:noFill/>
                  </a:rPr>
                  <a:t> </a:t>
                </a:r>
              </a:p>
            </p:txBody>
          </p:sp>
        </mc:Fallback>
      </mc:AlternateContent>
    </p:spTree>
    <p:extLst>
      <p:ext uri="{BB962C8B-B14F-4D97-AF65-F5344CB8AC3E}">
        <p14:creationId xmlns:p14="http://schemas.microsoft.com/office/powerpoint/2010/main" val="20232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1" y="1844824"/>
            <a:ext cx="8208912" cy="4281339"/>
          </a:xfrm>
        </p:spPr>
        <p:txBody>
          <a:bodyPr>
            <a:normAutofit/>
          </a:bodyPr>
          <a:lstStyle/>
          <a:p>
            <a:pPr algn="just"/>
            <a:r>
              <a:rPr lang="ar-IQ" sz="3200" dirty="0" smtClean="0"/>
              <a:t>يرجع تاريخ الفترة الحديثة لانخفاض الوفيات في العالم وما نتج عنها من نمو السكان الى القرن الثامن عشر اذ بدأت في الدول المتقدمة اقتصاديا في اوروبا وامريكا الشمالية قبل انتشارها الى الدول النامية لتصل الى الحجم الكبير في اسيا وافريقيا وامريكا الجنوبية في النصف الثاني من القرن العشرين</a:t>
            </a:r>
            <a:endParaRPr lang="ar-IQ" sz="3200" dirty="0"/>
          </a:p>
        </p:txBody>
      </p:sp>
      <p:sp>
        <p:nvSpPr>
          <p:cNvPr id="2" name="عنوان 1"/>
          <p:cNvSpPr>
            <a:spLocks noGrp="1"/>
          </p:cNvSpPr>
          <p:nvPr>
            <p:ph type="title"/>
          </p:nvPr>
        </p:nvSpPr>
        <p:spPr/>
        <p:txBody>
          <a:bodyPr>
            <a:normAutofit/>
          </a:bodyPr>
          <a:lstStyle/>
          <a:p>
            <a:r>
              <a:rPr lang="ar-IQ" dirty="0" smtClean="0"/>
              <a:t>تباين الوفيات عالميا</a:t>
            </a:r>
            <a:endParaRPr lang="ar-IQ" dirty="0"/>
          </a:p>
        </p:txBody>
      </p:sp>
    </p:spTree>
    <p:extLst>
      <p:ext uri="{BB962C8B-B14F-4D97-AF65-F5344CB8AC3E}">
        <p14:creationId xmlns:p14="http://schemas.microsoft.com/office/powerpoint/2010/main" val="110639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IQ" dirty="0" smtClean="0"/>
              <a:t>وذلك لاختلاف التقدم العلمي والتقني وتوافر المستلزمات الصحية من الادوية والاجهزة الحديثة</a:t>
            </a:r>
          </a:p>
          <a:p>
            <a:r>
              <a:rPr lang="ar-IQ" dirty="0" smtClean="0"/>
              <a:t>اختلاف نصيب الفرد من الانتاج والدخل القومي اذ يلاحظ ازدياد امد الحياة مع زيادة الانتاج</a:t>
            </a:r>
          </a:p>
          <a:p>
            <a:r>
              <a:rPr lang="ar-IQ" dirty="0" smtClean="0"/>
              <a:t>الازمات الاقتصادية والحروب والاوبئة( فايروس كورونا حاليا)</a:t>
            </a:r>
          </a:p>
          <a:p>
            <a:r>
              <a:rPr lang="ar-IQ" dirty="0" smtClean="0"/>
              <a:t>التطور الاقتصادي </a:t>
            </a:r>
          </a:p>
          <a:p>
            <a:endParaRPr lang="ar-IQ" dirty="0" smtClean="0"/>
          </a:p>
          <a:p>
            <a:endParaRPr lang="ar-IQ" dirty="0"/>
          </a:p>
        </p:txBody>
      </p:sp>
      <p:sp>
        <p:nvSpPr>
          <p:cNvPr id="2" name="عنوان 1"/>
          <p:cNvSpPr>
            <a:spLocks noGrp="1"/>
          </p:cNvSpPr>
          <p:nvPr>
            <p:ph type="title"/>
          </p:nvPr>
        </p:nvSpPr>
        <p:spPr/>
        <p:txBody>
          <a:bodyPr/>
          <a:lstStyle/>
          <a:p>
            <a:r>
              <a:rPr lang="ar-IQ" dirty="0" smtClean="0"/>
              <a:t>س؟ تتباين الوفيات عالميا</a:t>
            </a:r>
            <a:endParaRPr lang="ar-IQ" dirty="0"/>
          </a:p>
        </p:txBody>
      </p:sp>
    </p:spTree>
    <p:extLst>
      <p:ext uri="{BB962C8B-B14F-4D97-AF65-F5344CB8AC3E}">
        <p14:creationId xmlns:p14="http://schemas.microsoft.com/office/powerpoint/2010/main" val="182984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72067" y="2132856"/>
            <a:ext cx="7732381" cy="3993307"/>
          </a:xfrm>
        </p:spPr>
        <p:txBody>
          <a:bodyPr>
            <a:normAutofit/>
          </a:bodyPr>
          <a:lstStyle/>
          <a:p>
            <a:r>
              <a:rPr lang="ar-IQ" sz="3200" dirty="0" smtClean="0"/>
              <a:t>نمط شمال غرب اوروبا وامريكا الشمالية</a:t>
            </a:r>
          </a:p>
          <a:p>
            <a:r>
              <a:rPr lang="ar-IQ" sz="3200" dirty="0" smtClean="0"/>
              <a:t>نمط جنوب وشرق اوروبا وروسيا واليابان</a:t>
            </a:r>
          </a:p>
          <a:p>
            <a:r>
              <a:rPr lang="ar-IQ" sz="3200" dirty="0" smtClean="0"/>
              <a:t>نمط الدول النامية</a:t>
            </a:r>
            <a:endParaRPr lang="ar-IQ" sz="3200" dirty="0"/>
          </a:p>
        </p:txBody>
      </p:sp>
      <p:sp>
        <p:nvSpPr>
          <p:cNvPr id="2" name="عنوان 1"/>
          <p:cNvSpPr>
            <a:spLocks noGrp="1"/>
          </p:cNvSpPr>
          <p:nvPr>
            <p:ph type="title"/>
          </p:nvPr>
        </p:nvSpPr>
        <p:spPr/>
        <p:txBody>
          <a:bodyPr/>
          <a:lstStyle/>
          <a:p>
            <a:r>
              <a:rPr lang="ar-IQ" smtClean="0"/>
              <a:t>انماط  تطور انخفاض الوفيات</a:t>
            </a:r>
            <a:endParaRPr lang="ar-IQ" dirty="0"/>
          </a:p>
        </p:txBody>
      </p:sp>
    </p:spTree>
    <p:extLst>
      <p:ext uri="{BB962C8B-B14F-4D97-AF65-F5344CB8AC3E}">
        <p14:creationId xmlns:p14="http://schemas.microsoft.com/office/powerpoint/2010/main" val="353307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556792"/>
            <a:ext cx="8208912" cy="4674832"/>
          </a:xfrm>
        </p:spPr>
        <p:txBody>
          <a:bodyPr/>
          <a:lstStyle/>
          <a:p>
            <a:pPr algn="just"/>
            <a:r>
              <a:rPr lang="ar-IQ" dirty="0" smtClean="0"/>
              <a:t>نمو السكان في هذا النمط هو اسير مسالة التمحيص الشعبي هل خلقت الصناعة قواها الخاصة بها والتي اثرت على انخفاض معدل الوفيات وهذا ما يؤكده المؤرخون في ان الثورات التي حدثت في الزراعة والنقل والصناعة ادت الى زيادة نمو السكان, الا ان نمو السكان كان نتيجة انخفاض الوفيات وليس زيادة الخصوبة </a:t>
            </a:r>
          </a:p>
        </p:txBody>
      </p:sp>
      <p:sp>
        <p:nvSpPr>
          <p:cNvPr id="2" name="عنوان 1"/>
          <p:cNvSpPr>
            <a:spLocks noGrp="1"/>
          </p:cNvSpPr>
          <p:nvPr>
            <p:ph type="title"/>
          </p:nvPr>
        </p:nvSpPr>
        <p:spPr/>
        <p:txBody>
          <a:bodyPr>
            <a:normAutofit/>
          </a:bodyPr>
          <a:lstStyle/>
          <a:p>
            <a:pPr marL="514350" lvl="0" indent="-514350">
              <a:spcBef>
                <a:spcPct val="20000"/>
              </a:spcBef>
            </a:pPr>
            <a:r>
              <a:rPr lang="ar-IQ" sz="3200" dirty="0" smtClean="0">
                <a:solidFill>
                  <a:prstClr val="black"/>
                </a:solidFill>
                <a:ea typeface="+mn-ea"/>
                <a:cs typeface="Arial"/>
              </a:rPr>
              <a:t>اولا: نمط </a:t>
            </a:r>
            <a:r>
              <a:rPr lang="ar-IQ" sz="3200" dirty="0">
                <a:solidFill>
                  <a:prstClr val="black"/>
                </a:solidFill>
                <a:ea typeface="+mn-ea"/>
                <a:cs typeface="Arial"/>
              </a:rPr>
              <a:t>شمال غرب </a:t>
            </a:r>
            <a:r>
              <a:rPr lang="ar-IQ" sz="3200" dirty="0" smtClean="0">
                <a:solidFill>
                  <a:prstClr val="black"/>
                </a:solidFill>
                <a:ea typeface="+mn-ea"/>
                <a:cs typeface="Arial"/>
              </a:rPr>
              <a:t>اوروبا </a:t>
            </a:r>
            <a:r>
              <a:rPr lang="ar-IQ" sz="3200" dirty="0">
                <a:solidFill>
                  <a:prstClr val="black"/>
                </a:solidFill>
                <a:ea typeface="+mn-ea"/>
                <a:cs typeface="Arial"/>
              </a:rPr>
              <a:t>وامريكا الشمالية</a:t>
            </a:r>
            <a:br>
              <a:rPr lang="ar-IQ" sz="3200" dirty="0">
                <a:solidFill>
                  <a:prstClr val="black"/>
                </a:solidFill>
                <a:ea typeface="+mn-ea"/>
                <a:cs typeface="Arial"/>
              </a:rPr>
            </a:br>
            <a:endParaRPr lang="ar-IQ" dirty="0"/>
          </a:p>
        </p:txBody>
      </p:sp>
    </p:spTree>
    <p:extLst>
      <p:ext uri="{BB962C8B-B14F-4D97-AF65-F5344CB8AC3E}">
        <p14:creationId xmlns:p14="http://schemas.microsoft.com/office/powerpoint/2010/main" val="321614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514350" indent="-514350">
              <a:buFont typeface="+mj-lt"/>
              <a:buAutoNum type="arabicPeriod"/>
            </a:pPr>
            <a:r>
              <a:rPr lang="ar-IQ" dirty="0" smtClean="0"/>
              <a:t>تحسن الغذاء</a:t>
            </a:r>
          </a:p>
          <a:p>
            <a:pPr marL="514350" indent="-514350">
              <a:buFont typeface="+mj-lt"/>
              <a:buAutoNum type="arabicPeriod"/>
            </a:pPr>
            <a:r>
              <a:rPr lang="ar-IQ" dirty="0" smtClean="0"/>
              <a:t>زيادة الانتاج الصناعي </a:t>
            </a:r>
          </a:p>
          <a:p>
            <a:pPr marL="514350" indent="-514350">
              <a:buFont typeface="+mj-lt"/>
              <a:buAutoNum type="arabicPeriod"/>
            </a:pPr>
            <a:r>
              <a:rPr lang="ar-IQ" dirty="0" smtClean="0"/>
              <a:t>التقدم الطبي</a:t>
            </a:r>
          </a:p>
          <a:p>
            <a:pPr marL="514350" indent="-514350">
              <a:buFont typeface="+mj-lt"/>
              <a:buAutoNum type="arabicPeriod"/>
            </a:pPr>
            <a:r>
              <a:rPr lang="ar-IQ" dirty="0" smtClean="0"/>
              <a:t>تطور الصحة العامة</a:t>
            </a:r>
          </a:p>
          <a:p>
            <a:pPr marL="514350" indent="-514350">
              <a:buFont typeface="+mj-lt"/>
              <a:buAutoNum type="arabicPeriod"/>
            </a:pPr>
            <a:r>
              <a:rPr lang="ar-IQ" dirty="0" smtClean="0"/>
              <a:t>تغير الصفة الداخلية في الامراض المعدية</a:t>
            </a:r>
            <a:endParaRPr lang="ar-IQ" dirty="0"/>
          </a:p>
        </p:txBody>
      </p:sp>
      <p:sp>
        <p:nvSpPr>
          <p:cNvPr id="2" name="عنوان 1"/>
          <p:cNvSpPr>
            <a:spLocks noGrp="1"/>
          </p:cNvSpPr>
          <p:nvPr>
            <p:ph type="title"/>
          </p:nvPr>
        </p:nvSpPr>
        <p:spPr/>
        <p:txBody>
          <a:bodyPr>
            <a:noAutofit/>
          </a:bodyPr>
          <a:lstStyle/>
          <a:p>
            <a:r>
              <a:rPr lang="ar-IQ" sz="3200" dirty="0" smtClean="0"/>
              <a:t>اسباب انخفاض معدل الوفيات في غرب اوروبا وامريكا الشمالية</a:t>
            </a:r>
            <a:endParaRPr lang="ar-IQ" sz="3200" dirty="0"/>
          </a:p>
        </p:txBody>
      </p:sp>
    </p:spTree>
    <p:extLst>
      <p:ext uri="{BB962C8B-B14F-4D97-AF65-F5344CB8AC3E}">
        <p14:creationId xmlns:p14="http://schemas.microsoft.com/office/powerpoint/2010/main" val="219952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844824"/>
            <a:ext cx="8136903" cy="4281339"/>
          </a:xfrm>
        </p:spPr>
        <p:txBody>
          <a:bodyPr/>
          <a:lstStyle/>
          <a:p>
            <a:pPr algn="just"/>
            <a:r>
              <a:rPr lang="ar-IQ" dirty="0" smtClean="0"/>
              <a:t>كان توافر الغذاء المصدر الاساسي المحدد لنمو السكان, وان زيادة الانتاج الزراعي والمتمثل بالاهتمام الواسع بزراعة محصول البطاطس الذي يعطي سعرات حرارية كبيرة ادى الى التقليل من المجاعة, كما ان زيادة انتاج الغذاء ارتبط بالتطورات التي حدثت في الزراعة( الثورة الزراعية) التي تمثلت بتسييج الحقول الزراعية وصيانة اراضي المستنقعات والاراضي السبخة وادخال محاصيل جديدة التي اسهمت بتوافر العلف للحيوانات. كل ذلك ادى زيادة انتاج الغذاء مما قلل من حدوث المجاعة وبالتالي انخفاض معدل الوفيات</a:t>
            </a:r>
            <a:endParaRPr lang="ar-IQ" dirty="0"/>
          </a:p>
        </p:txBody>
      </p:sp>
      <p:sp>
        <p:nvSpPr>
          <p:cNvPr id="2" name="عنوان 1"/>
          <p:cNvSpPr>
            <a:spLocks noGrp="1"/>
          </p:cNvSpPr>
          <p:nvPr>
            <p:ph type="title"/>
          </p:nvPr>
        </p:nvSpPr>
        <p:spPr/>
        <p:txBody>
          <a:bodyPr/>
          <a:lstStyle/>
          <a:p>
            <a:r>
              <a:rPr lang="ar-IQ" dirty="0" smtClean="0"/>
              <a:t>1- تحسن الغذاء</a:t>
            </a:r>
            <a:endParaRPr lang="ar-IQ" dirty="0"/>
          </a:p>
        </p:txBody>
      </p:sp>
    </p:spTree>
    <p:extLst>
      <p:ext uri="{BB962C8B-B14F-4D97-AF65-F5344CB8AC3E}">
        <p14:creationId xmlns:p14="http://schemas.microsoft.com/office/powerpoint/2010/main" val="308995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11560" y="1700808"/>
            <a:ext cx="8208911" cy="4425355"/>
          </a:xfrm>
        </p:spPr>
        <p:txBody>
          <a:bodyPr/>
          <a:lstStyle/>
          <a:p>
            <a:pPr algn="just"/>
            <a:r>
              <a:rPr lang="ar-IQ" dirty="0" smtClean="0"/>
              <a:t>التحول من الصناعات اليدوية المنزلية الى المصانع القائمة على الانتاج الكبير والمتمثل بالثورة الصناعية الدى الى زيادة كمية السلع وتنوعها تبعا لحاجة السوق, وان بعضها كالصابون والاسرة الحديدية والملابس القطنية كان لها دور في تلافي المرض والموت وذلك بتخلص الجسم من القمل الناقل للحمى </a:t>
            </a:r>
            <a:r>
              <a:rPr lang="ar-IQ" dirty="0" err="1" smtClean="0"/>
              <a:t>النمشية</a:t>
            </a:r>
            <a:r>
              <a:rPr lang="ar-IQ" dirty="0" smtClean="0"/>
              <a:t> . كما ان تطور الصناعة انعكس على تطور الزراعة من خلال صناعة المكائن والمعدات الزراعية والاسمدة مما ادى الى زيادة الانتاج الزراعي وتوافر الغذاء للسكان , كما اثرت الصناعة على تطور النقل مما سهل من سهولة نقل السلع والبضائع بين المناطق .</a:t>
            </a:r>
            <a:endParaRPr lang="ar-IQ" dirty="0"/>
          </a:p>
        </p:txBody>
      </p:sp>
      <p:sp>
        <p:nvSpPr>
          <p:cNvPr id="3" name="عنوان 2"/>
          <p:cNvSpPr>
            <a:spLocks noGrp="1"/>
          </p:cNvSpPr>
          <p:nvPr>
            <p:ph type="title"/>
          </p:nvPr>
        </p:nvSpPr>
        <p:spPr/>
        <p:txBody>
          <a:bodyPr/>
          <a:lstStyle/>
          <a:p>
            <a:r>
              <a:rPr lang="ar-IQ" dirty="0" smtClean="0"/>
              <a:t>2- زيادة الانتاج الصناعي</a:t>
            </a:r>
            <a:endParaRPr lang="ar-IQ" dirty="0"/>
          </a:p>
        </p:txBody>
      </p:sp>
    </p:spTree>
    <p:extLst>
      <p:ext uri="{BB962C8B-B14F-4D97-AF65-F5344CB8AC3E}">
        <p14:creationId xmlns:p14="http://schemas.microsoft.com/office/powerpoint/2010/main" val="47422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p:spPr>
        <p:style>
          <a:lnRef idx="2">
            <a:schemeClr val="accent2"/>
          </a:lnRef>
          <a:fillRef idx="1">
            <a:schemeClr val="lt1"/>
          </a:fillRef>
          <a:effectRef idx="0">
            <a:schemeClr val="accent2"/>
          </a:effectRef>
          <a:fontRef idx="minor">
            <a:schemeClr val="dk1"/>
          </a:fontRef>
        </p:style>
        <p:txBody>
          <a:bodyPr/>
          <a:lstStyle/>
          <a:p>
            <a:r>
              <a:rPr lang="ar-IQ" dirty="0" smtClean="0"/>
              <a:t>الوفيات </a:t>
            </a:r>
            <a:r>
              <a:rPr lang="en-US" dirty="0" smtClean="0"/>
              <a:t>Death</a:t>
            </a:r>
            <a:endParaRPr lang="ar-IQ" dirty="0"/>
          </a:p>
        </p:txBody>
      </p:sp>
      <p:sp>
        <p:nvSpPr>
          <p:cNvPr id="3" name="عنوان فرعي 2"/>
          <p:cNvSpPr>
            <a:spLocks noGrp="1"/>
          </p:cNvSpPr>
          <p:nvPr>
            <p:ph idx="1"/>
          </p:nvPr>
        </p:nvSpPr>
        <p:spPr>
          <a:xfrm>
            <a:off x="539552" y="1600200"/>
            <a:ext cx="8147248" cy="4525963"/>
          </a:xfrm>
        </p:spPr>
        <p:style>
          <a:lnRef idx="2">
            <a:schemeClr val="accent3"/>
          </a:lnRef>
          <a:fillRef idx="1">
            <a:schemeClr val="lt1"/>
          </a:fillRef>
          <a:effectRef idx="0">
            <a:schemeClr val="accent3"/>
          </a:effectRef>
          <a:fontRef idx="minor">
            <a:schemeClr val="dk1"/>
          </a:fontRef>
        </p:style>
        <p:txBody>
          <a:bodyPr/>
          <a:lstStyle/>
          <a:p>
            <a:r>
              <a:rPr lang="ar-IQ" dirty="0" smtClean="0"/>
              <a:t>عرفت منظمة الصحة العالمية الوفاة </a:t>
            </a:r>
            <a:r>
              <a:rPr lang="en-US" dirty="0" smtClean="0">
                <a:solidFill>
                  <a:srgbClr val="FF0000"/>
                </a:solidFill>
              </a:rPr>
              <a:t>death</a:t>
            </a:r>
            <a:r>
              <a:rPr lang="en-US" dirty="0" smtClean="0"/>
              <a:t> </a:t>
            </a:r>
            <a:r>
              <a:rPr lang="ar-IQ" dirty="0" smtClean="0"/>
              <a:t> بانها الانتهاء التام عن جميع مظاهر الحياة في اي وقت بعد حدوث الولادة الحية ( توقف الوظائف الحيوية بعد الولادة دون القدرة على الحياة بعد الاغماء)</a:t>
            </a:r>
          </a:p>
          <a:p>
            <a:r>
              <a:rPr lang="ar-IQ" dirty="0" smtClean="0"/>
              <a:t>فالوفاة هنا لا تشمل وفاة الاجنة </a:t>
            </a:r>
            <a:r>
              <a:rPr lang="en-US" dirty="0" smtClean="0"/>
              <a:t>fetal death </a:t>
            </a:r>
            <a:r>
              <a:rPr lang="ar-IQ" dirty="0" smtClean="0"/>
              <a:t> التي تحدث في عمر اقل من 28 اسبوعا ( 7 اشهر ) ووزن اقل من 1000 غرام, </a:t>
            </a:r>
            <a:endParaRPr lang="ar-IQ" dirty="0"/>
          </a:p>
        </p:txBody>
      </p:sp>
    </p:spTree>
    <p:extLst>
      <p:ext uri="{BB962C8B-B14F-4D97-AF65-F5344CB8AC3E}">
        <p14:creationId xmlns:p14="http://schemas.microsoft.com/office/powerpoint/2010/main" val="33091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4" y="1556792"/>
            <a:ext cx="8208911" cy="4569371"/>
          </a:xfrm>
        </p:spPr>
        <p:txBody>
          <a:bodyPr/>
          <a:lstStyle/>
          <a:p>
            <a:pPr algn="just"/>
            <a:r>
              <a:rPr lang="ar-IQ" dirty="0" smtClean="0"/>
              <a:t>للتطورات الطبية اثر في انخفاض الوفيات في القرن الثامن عشر فقد ادى توسع المستشفيات والمستوصفات وكذلك تقدم علم التشريح </a:t>
            </a:r>
            <a:r>
              <a:rPr lang="ar-IQ" dirty="0" err="1" smtClean="0"/>
              <a:t>والفسلجة</a:t>
            </a:r>
            <a:r>
              <a:rPr lang="ar-IQ" dirty="0" smtClean="0"/>
              <a:t> والقيام بإجراء وقائي للتلقيح ضد مرض الجدري بوساطة لقاح الجدري البقري الذي طوره </a:t>
            </a:r>
            <a:r>
              <a:rPr lang="ar-IQ" dirty="0" err="1" smtClean="0"/>
              <a:t>جنر</a:t>
            </a:r>
            <a:r>
              <a:rPr lang="ar-IQ" dirty="0" smtClean="0"/>
              <a:t> </a:t>
            </a:r>
            <a:r>
              <a:rPr lang="en-US" dirty="0" err="1" smtClean="0"/>
              <a:t>gennar</a:t>
            </a:r>
            <a:r>
              <a:rPr lang="ar-IQ" dirty="0" smtClean="0"/>
              <a:t> </a:t>
            </a:r>
            <a:r>
              <a:rPr lang="en-US" dirty="0" smtClean="0"/>
              <a:t> </a:t>
            </a:r>
            <a:r>
              <a:rPr lang="ar-IQ" dirty="0" smtClean="0"/>
              <a:t>كذلك بسترة الحليب كل ذلك ادى الى التقليل من الوفيات.</a:t>
            </a:r>
            <a:endParaRPr lang="ar-IQ" dirty="0"/>
          </a:p>
        </p:txBody>
      </p:sp>
      <p:sp>
        <p:nvSpPr>
          <p:cNvPr id="3" name="عنوان 2"/>
          <p:cNvSpPr>
            <a:spLocks noGrp="1"/>
          </p:cNvSpPr>
          <p:nvPr>
            <p:ph type="title"/>
          </p:nvPr>
        </p:nvSpPr>
        <p:spPr/>
        <p:txBody>
          <a:bodyPr/>
          <a:lstStyle/>
          <a:p>
            <a:r>
              <a:rPr lang="ar-IQ" dirty="0" smtClean="0"/>
              <a:t>3- التقدم الطبي</a:t>
            </a:r>
            <a:endParaRPr lang="ar-IQ" dirty="0"/>
          </a:p>
        </p:txBody>
      </p:sp>
    </p:spTree>
    <p:extLst>
      <p:ext uri="{BB962C8B-B14F-4D97-AF65-F5344CB8AC3E}">
        <p14:creationId xmlns:p14="http://schemas.microsoft.com/office/powerpoint/2010/main" val="363497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5" y="1844824"/>
            <a:ext cx="8208912" cy="4281339"/>
          </a:xfrm>
        </p:spPr>
        <p:txBody>
          <a:bodyPr>
            <a:normAutofit/>
          </a:bodyPr>
          <a:lstStyle/>
          <a:p>
            <a:pPr algn="just"/>
            <a:r>
              <a:rPr lang="ar-IQ" sz="2800" dirty="0" smtClean="0"/>
              <a:t>ان تلوث المياه بالفضلات كان سبب في نقل الامراض المعوية (كالحمى </a:t>
            </a:r>
            <a:r>
              <a:rPr lang="ar-IQ" sz="2800" dirty="0" err="1" smtClean="0"/>
              <a:t>والهيضه</a:t>
            </a:r>
            <a:r>
              <a:rPr lang="ar-IQ" sz="2800" dirty="0" smtClean="0"/>
              <a:t> والزحار) في البيئات الحضرية غير الصحية والمزدحمة بالسكان قبل توافر انظمة الخدمات العامة تدريجيا في القرن التاسع عشر.</a:t>
            </a:r>
          </a:p>
          <a:p>
            <a:pPr algn="just"/>
            <a:r>
              <a:rPr lang="ar-IQ" sz="2800" dirty="0" smtClean="0"/>
              <a:t>مما يلفت النظر هو ان توافر الخدمات العامة وتجهيز المدن بالماء الصالح للشرب باستعمال المصافي الرملية وطريقة المعالجة بالكلور وكذلك ازالة النفايات وبناء شبكة تصريف المياه القذرة ادى الى التقليل من الاصابة بالأمراض مما ساهم في انخفاض الوفيات. </a:t>
            </a:r>
            <a:endParaRPr lang="ar-IQ" sz="2800" dirty="0"/>
          </a:p>
        </p:txBody>
      </p:sp>
      <p:sp>
        <p:nvSpPr>
          <p:cNvPr id="3" name="عنوان 2"/>
          <p:cNvSpPr>
            <a:spLocks noGrp="1"/>
          </p:cNvSpPr>
          <p:nvPr>
            <p:ph type="title"/>
          </p:nvPr>
        </p:nvSpPr>
        <p:spPr/>
        <p:txBody>
          <a:bodyPr/>
          <a:lstStyle/>
          <a:p>
            <a:r>
              <a:rPr lang="ar-IQ" dirty="0" smtClean="0"/>
              <a:t>4- تطور الصحة العامة</a:t>
            </a:r>
            <a:endParaRPr lang="ar-IQ" dirty="0"/>
          </a:p>
        </p:txBody>
      </p:sp>
    </p:spTree>
    <p:extLst>
      <p:ext uri="{BB962C8B-B14F-4D97-AF65-F5344CB8AC3E}">
        <p14:creationId xmlns:p14="http://schemas.microsoft.com/office/powerpoint/2010/main" val="7989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772816"/>
            <a:ext cx="7408333" cy="4353347"/>
          </a:xfrm>
        </p:spPr>
        <p:txBody>
          <a:bodyPr/>
          <a:lstStyle/>
          <a:p>
            <a:pPr algn="just"/>
            <a:r>
              <a:rPr lang="ar-IQ" dirty="0" smtClean="0"/>
              <a:t>من المحتمل انخفاض الوفيات بسبب علاقة النشوء الدائم ما بين الجراثيم والانسان لذا ان تناقص حدة الجرثوم المعدي والمناعة التي يكتسبها الانسان ضد المرض سوف يسبب انخفاض في معدل الوفيات .</a:t>
            </a:r>
          </a:p>
          <a:p>
            <a:pPr algn="just"/>
            <a:r>
              <a:rPr lang="ar-IQ" dirty="0" smtClean="0"/>
              <a:t>كما ان القضاء على القوارض والذباب ادى الى التقليل من نقل الامراض.</a:t>
            </a:r>
          </a:p>
          <a:p>
            <a:endParaRPr lang="ar-IQ" dirty="0"/>
          </a:p>
          <a:p>
            <a:pPr algn="just"/>
            <a:r>
              <a:rPr lang="ar-IQ" dirty="0" smtClean="0"/>
              <a:t>* هناك اتفاق عام وهو استمرار انخفاض الوفيات في شمال غرب اوروبا يعود الى ترابط العمليات الخمس السابقة الذكر على الرغم من اختلاف الاهمية النسبية لكل منها.</a:t>
            </a:r>
            <a:endParaRPr lang="ar-IQ" dirty="0"/>
          </a:p>
        </p:txBody>
      </p:sp>
      <p:sp>
        <p:nvSpPr>
          <p:cNvPr id="3" name="عنوان 2"/>
          <p:cNvSpPr>
            <a:spLocks noGrp="1"/>
          </p:cNvSpPr>
          <p:nvPr>
            <p:ph type="title"/>
          </p:nvPr>
        </p:nvSpPr>
        <p:spPr>
          <a:xfrm>
            <a:off x="457200" y="338328"/>
            <a:ext cx="8229600" cy="1146456"/>
          </a:xfrm>
        </p:spPr>
        <p:txBody>
          <a:bodyPr>
            <a:normAutofit/>
          </a:bodyPr>
          <a:lstStyle/>
          <a:p>
            <a:r>
              <a:rPr lang="ar-IQ" sz="3600" dirty="0" smtClean="0"/>
              <a:t>5- تغير الصفة الداخلية في الامراض المعدية</a:t>
            </a:r>
            <a:endParaRPr lang="ar-IQ" sz="3600" dirty="0"/>
          </a:p>
        </p:txBody>
      </p:sp>
    </p:spTree>
    <p:extLst>
      <p:ext uri="{BB962C8B-B14F-4D97-AF65-F5344CB8AC3E}">
        <p14:creationId xmlns:p14="http://schemas.microsoft.com/office/powerpoint/2010/main" val="205993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2">
            <a:schemeClr val="accent2"/>
          </a:lnRef>
          <a:fillRef idx="1">
            <a:schemeClr val="lt1"/>
          </a:fillRef>
          <a:effectRef idx="0">
            <a:schemeClr val="accent2"/>
          </a:effectRef>
          <a:fontRef idx="minor">
            <a:schemeClr val="dk1"/>
          </a:fontRef>
        </p:style>
        <p:txBody>
          <a:bodyPr/>
          <a:lstStyle/>
          <a:p>
            <a:r>
              <a:rPr lang="ar-IQ" dirty="0" smtClean="0"/>
              <a:t>مستويات الوفيات</a:t>
            </a:r>
            <a:endParaRPr lang="ar-IQ" dirty="0"/>
          </a:p>
        </p:txBody>
      </p:sp>
      <p:sp>
        <p:nvSpPr>
          <p:cNvPr id="3" name="عنصر نائب للمحتوى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pPr algn="just"/>
            <a:r>
              <a:rPr lang="ar-IQ" dirty="0" smtClean="0"/>
              <a:t>تكون معدلات الوفيات مرتفعة في المجتمعات التقليدية (الدول النامية) الاقل تطورا ومنخفضة في المجتمعات الاكثر تقدما اقتصاديا واجتماعيا.</a:t>
            </a:r>
          </a:p>
          <a:p>
            <a:pPr algn="just"/>
            <a:r>
              <a:rPr lang="ar-IQ" dirty="0">
                <a:solidFill>
                  <a:prstClr val="black"/>
                </a:solidFill>
              </a:rPr>
              <a:t>كما ان زيادة السكان كبيرة اذ تنخفض الوفيات في كل الاحوال مع زيادة </a:t>
            </a:r>
            <a:r>
              <a:rPr lang="ar-IQ" dirty="0" smtClean="0">
                <a:solidFill>
                  <a:prstClr val="black"/>
                </a:solidFill>
              </a:rPr>
              <a:t>الولادات وهذه</a:t>
            </a:r>
            <a:r>
              <a:rPr lang="ar-IQ" dirty="0" smtClean="0"/>
              <a:t> ما ندعوه بنمو السكان الناتج عن الحركة الطبيعة (زيادة الولادات وانخفاض الوفيات), وخاصة في المجتمعات التقليدية التي استفادت من التقنية الطبية الحديثة, لكن هذه الزيادة السريعة للسكان قد تؤدي الى الوصول للانفجار السكاني </a:t>
            </a:r>
            <a:r>
              <a:rPr lang="en-US" dirty="0" smtClean="0"/>
              <a:t>Population explosion </a:t>
            </a:r>
            <a:r>
              <a:rPr lang="ar-IQ" dirty="0" smtClean="0"/>
              <a:t> </a:t>
            </a:r>
          </a:p>
        </p:txBody>
      </p:sp>
    </p:spTree>
    <p:extLst>
      <p:ext uri="{BB962C8B-B14F-4D97-AF65-F5344CB8AC3E}">
        <p14:creationId xmlns:p14="http://schemas.microsoft.com/office/powerpoint/2010/main" val="302357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style>
          <a:lnRef idx="2">
            <a:schemeClr val="accent6"/>
          </a:lnRef>
          <a:fillRef idx="1">
            <a:schemeClr val="lt1"/>
          </a:fillRef>
          <a:effectRef idx="0">
            <a:schemeClr val="accent6"/>
          </a:effectRef>
          <a:fontRef idx="minor">
            <a:schemeClr val="dk1"/>
          </a:fontRef>
        </p:style>
        <p:txBody>
          <a:bodyPr/>
          <a:lstStyle/>
          <a:p>
            <a:r>
              <a:rPr lang="ar-IQ" u="sng" dirty="0" smtClean="0">
                <a:effectLst>
                  <a:outerShdw blurRad="38100" dist="38100" dir="2700000" algn="tl">
                    <a:srgbClr val="000000">
                      <a:alpha val="43137"/>
                    </a:srgbClr>
                  </a:outerShdw>
                </a:effectLst>
              </a:rPr>
              <a:t>اهمية دراسة الوفيات </a:t>
            </a:r>
            <a:endParaRPr lang="ar-IQ" u="sng"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57200" y="1484784"/>
            <a:ext cx="8229600" cy="4641379"/>
          </a:xfrm>
        </p:spPr>
        <p:style>
          <a:lnRef idx="2">
            <a:schemeClr val="accent3"/>
          </a:lnRef>
          <a:fillRef idx="1">
            <a:schemeClr val="lt1"/>
          </a:fillRef>
          <a:effectRef idx="0">
            <a:schemeClr val="accent3"/>
          </a:effectRef>
          <a:fontRef idx="minor">
            <a:schemeClr val="dk1"/>
          </a:fontRef>
        </p:style>
        <p:txBody>
          <a:bodyPr>
            <a:normAutofit/>
          </a:bodyPr>
          <a:lstStyle/>
          <a:p>
            <a:r>
              <a:rPr lang="ar-IQ" sz="2800" dirty="0" smtClean="0"/>
              <a:t>تهتم جغرافية السكان بدراسة الوفاة لما لها من تأثير في تغير حجم السكان وكثافتهم العددية وتركيبهم العمري والنوعي والمهني وامد الحياة.</a:t>
            </a:r>
          </a:p>
          <a:p>
            <a:r>
              <a:rPr lang="ar-IQ" sz="2800" dirty="0" smtClean="0"/>
              <a:t>كما ان هبوط الوفيات اصبح ظاهرة عالمية اذا افادة الدول من التقنية الطبية في مكافحة الامراض لهذا كان لانخفاض الوفيات دور فعال في النمو السريع للسكان ولاسيما في الدول النامية .</a:t>
            </a:r>
          </a:p>
          <a:p>
            <a:r>
              <a:rPr lang="ar-IQ" sz="2800" dirty="0" smtClean="0"/>
              <a:t>الجغرافي في بحثه عن الوفيات يركز اهتمامه على انماط التوزيع المكاني للوفيات والامراض والحوادث المسببة لها وعلاقتها بالبيئة , معتمدا على مقاييس الوفيات التي تعتمد على مدا تيسر بيانات وفيات السكان ومدى دقتها وتنظيمها.</a:t>
            </a:r>
            <a:endParaRPr lang="ar-IQ" sz="2800" dirty="0"/>
          </a:p>
        </p:txBody>
      </p:sp>
    </p:spTree>
    <p:extLst>
      <p:ext uri="{BB962C8B-B14F-4D97-AF65-F5344CB8AC3E}">
        <p14:creationId xmlns:p14="http://schemas.microsoft.com/office/powerpoint/2010/main" val="29633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ar-IQ" dirty="0" smtClean="0"/>
              <a:t>مقاييس الوفاة</a:t>
            </a:r>
            <a:endParaRPr lang="ar-IQ" dirty="0"/>
          </a:p>
        </p:txBody>
      </p:sp>
      <p:sp>
        <p:nvSpPr>
          <p:cNvPr id="3" name="عنصر نائب للمحتوى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r>
              <a:rPr lang="ar-IQ" dirty="0" smtClean="0"/>
              <a:t>معدل الوفيات الخام.</a:t>
            </a:r>
          </a:p>
          <a:p>
            <a:r>
              <a:rPr lang="ar-IQ" dirty="0" smtClean="0"/>
              <a:t>معدل الوفيات العمري والنوعي.</a:t>
            </a:r>
          </a:p>
          <a:p>
            <a:r>
              <a:rPr lang="ar-IQ" dirty="0" smtClean="0"/>
              <a:t>معدل الوفيات القياسي.</a:t>
            </a:r>
          </a:p>
          <a:p>
            <a:r>
              <a:rPr lang="ar-IQ" dirty="0" smtClean="0"/>
              <a:t>امد الحياة المتوقع عند الولادة.</a:t>
            </a:r>
          </a:p>
          <a:p>
            <a:r>
              <a:rPr lang="ar-IQ" dirty="0" smtClean="0"/>
              <a:t>معدل وفيات الاطفال.</a:t>
            </a:r>
          </a:p>
          <a:p>
            <a:r>
              <a:rPr lang="ar-IQ" dirty="0" smtClean="0"/>
              <a:t>التعبير عن الوفيات بضرب المصفوفات.</a:t>
            </a:r>
            <a:endParaRPr lang="ar-IQ" dirty="0"/>
          </a:p>
        </p:txBody>
      </p:sp>
    </p:spTree>
    <p:extLst>
      <p:ext uri="{BB962C8B-B14F-4D97-AF65-F5344CB8AC3E}">
        <p14:creationId xmlns:p14="http://schemas.microsoft.com/office/powerpoint/2010/main" val="197857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342900" lvl="0" indent="-342900">
              <a:spcBef>
                <a:spcPct val="20000"/>
              </a:spcBef>
            </a:pPr>
            <a:r>
              <a:rPr lang="ar-IQ" sz="3200" dirty="0" smtClean="0">
                <a:solidFill>
                  <a:prstClr val="black"/>
                </a:solidFill>
                <a:ea typeface="+mn-ea"/>
                <a:cs typeface="Arial"/>
              </a:rPr>
              <a:t>1- معدل </a:t>
            </a:r>
            <a:r>
              <a:rPr lang="ar-IQ" sz="3200" dirty="0">
                <a:solidFill>
                  <a:prstClr val="black"/>
                </a:solidFill>
                <a:ea typeface="+mn-ea"/>
                <a:cs typeface="Arial"/>
              </a:rPr>
              <a:t>الوفيات الخام</a:t>
            </a:r>
            <a:r>
              <a:rPr lang="ar-IQ" sz="3200" dirty="0" smtClean="0">
                <a:solidFill>
                  <a:prstClr val="black"/>
                </a:solidFill>
                <a:ea typeface="+mn-ea"/>
                <a:cs typeface="Arial"/>
              </a:rPr>
              <a:t>.</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79512" y="908720"/>
                <a:ext cx="8784976" cy="583264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ar-IQ" dirty="0" smtClean="0"/>
                  <a:t>هو ايسر مقياس يشير الى نسبة عدد الوفيات في سنة معينة لكل 1000 نسمة من السكان, ووفق المعادلة الاتية: -</a:t>
                </a:r>
              </a:p>
              <a:p>
                <a:r>
                  <a:rPr lang="ar-IQ" dirty="0" smtClean="0"/>
                  <a:t>معدل الوفيات الخام =   </a:t>
                </a:r>
                <a:r>
                  <a:rPr lang="en-US" dirty="0" smtClean="0">
                    <a:solidFill>
                      <a:prstClr val="black"/>
                    </a:solidFill>
                  </a:rPr>
                  <a:t> </a:t>
                </a:r>
                <a:r>
                  <a:rPr lang="en-US" dirty="0">
                    <a:solidFill>
                      <a:prstClr val="black"/>
                    </a:solidFill>
                  </a:rPr>
                  <a:t>1000   </a:t>
                </a:r>
                <a:r>
                  <a:rPr lang="en-US" dirty="0" smtClean="0">
                    <a:solidFill>
                      <a:prstClr val="black"/>
                    </a:solidFill>
                  </a:rPr>
                  <a:t>x  </a:t>
                </a:r>
                <a14:m>
                  <m:oMath xmlns:m="http://schemas.openxmlformats.org/officeDocument/2006/math">
                    <m:f>
                      <m:fPr>
                        <m:ctrlPr>
                          <a:rPr lang="en-US" sz="3600" i="1">
                            <a:solidFill>
                              <a:prstClr val="black"/>
                            </a:solidFill>
                            <a:latin typeface="Cambria Math" panose="02040503050406030204" pitchFamily="18" charset="0"/>
                          </a:rPr>
                        </m:ctrlPr>
                      </m:fPr>
                      <m:num>
                        <m:r>
                          <a:rPr lang="en-US" sz="3600" b="0" i="1" smtClean="0">
                            <a:solidFill>
                              <a:prstClr val="black"/>
                            </a:solidFill>
                            <a:latin typeface="Cambria Math"/>
                          </a:rPr>
                          <m:t>𝐷</m:t>
                        </m:r>
                      </m:num>
                      <m:den>
                        <m:r>
                          <a:rPr lang="en-US" sz="3600" b="0" i="1" smtClean="0">
                            <a:solidFill>
                              <a:prstClr val="black"/>
                            </a:solidFill>
                            <a:latin typeface="Cambria Math"/>
                          </a:rPr>
                          <m:t>𝑃</m:t>
                        </m:r>
                      </m:den>
                    </m:f>
                  </m:oMath>
                </a14:m>
                <a:endParaRPr lang="ar-IQ" dirty="0" smtClean="0"/>
              </a:p>
              <a:p>
                <a:pPr marL="0" indent="0">
                  <a:buNone/>
                </a:pPr>
                <a:r>
                  <a:rPr lang="en-US" dirty="0" smtClean="0"/>
                  <a:t>D </a:t>
                </a:r>
                <a:r>
                  <a:rPr lang="ar-IQ" dirty="0" smtClean="0"/>
                  <a:t>عدد الوفيات المسجلة في منطقة معينة في سنة معينة.</a:t>
                </a:r>
              </a:p>
              <a:p>
                <a:pPr marL="0" indent="0">
                  <a:buNone/>
                </a:pPr>
                <a:r>
                  <a:rPr lang="en-US" dirty="0" smtClean="0"/>
                  <a:t>P</a:t>
                </a:r>
                <a:r>
                  <a:rPr lang="ar-IQ" dirty="0" smtClean="0"/>
                  <a:t> : اجمالي سكان المنطقة في منتصف تلك السنة.</a:t>
                </a:r>
              </a:p>
              <a:p>
                <a:pPr marL="0" indent="0">
                  <a:buNone/>
                </a:pPr>
                <a:r>
                  <a:rPr lang="ar-IQ" dirty="0" smtClean="0"/>
                  <a:t>او تكتب المعادلة بالصيغة الاتية: -</a:t>
                </a:r>
              </a:p>
              <a:p>
                <a:pPr marL="0" indent="0">
                  <a:buNone/>
                </a:pPr>
                <a:r>
                  <a:rPr lang="ar-IQ" sz="2900" dirty="0" smtClean="0">
                    <a:solidFill>
                      <a:srgbClr val="FF0000"/>
                    </a:solidFill>
                  </a:rPr>
                  <a:t> </a:t>
                </a:r>
                <a:r>
                  <a:rPr lang="ar-IQ" sz="2800" dirty="0">
                    <a:solidFill>
                      <a:prstClr val="black"/>
                    </a:solidFill>
                  </a:rPr>
                  <a:t>معدل الوفيات الخام =</a:t>
                </a:r>
                <a:r>
                  <a:rPr lang="ar-IQ" sz="2900" dirty="0" smtClean="0">
                    <a:solidFill>
                      <a:srgbClr val="FF0000"/>
                    </a:solidFill>
                  </a:rPr>
                  <a:t>     </a:t>
                </a:r>
                <a14:m>
                  <m:oMath xmlns:m="http://schemas.openxmlformats.org/officeDocument/2006/math">
                    <m:f>
                      <m:fPr>
                        <m:ctrlPr>
                          <a:rPr lang="en-US" sz="2400" i="1">
                            <a:solidFill>
                              <a:srgbClr val="FF0000"/>
                            </a:solidFill>
                            <a:latin typeface="Cambria Math" panose="02040503050406030204" pitchFamily="18" charset="0"/>
                          </a:rPr>
                        </m:ctrlPr>
                      </m:fPr>
                      <m:num>
                        <m:r>
                          <m:rPr>
                            <m:nor/>
                          </m:rPr>
                          <a:rPr lang="ar-IQ" sz="2800" dirty="0">
                            <a:solidFill>
                              <a:prstClr val="black"/>
                            </a:solidFill>
                          </a:rPr>
                          <m:t>عدد الوفيات في </m:t>
                        </m:r>
                        <m:r>
                          <m:rPr>
                            <m:nor/>
                          </m:rPr>
                          <a:rPr lang="ar-IQ" sz="2800" b="0" i="0" dirty="0" smtClean="0">
                            <a:solidFill>
                              <a:prstClr val="black"/>
                            </a:solidFill>
                          </a:rPr>
                          <m:t>السنة </m:t>
                        </m:r>
                      </m:num>
                      <m:den>
                        <m:r>
                          <m:rPr>
                            <m:nor/>
                          </m:rPr>
                          <a:rPr lang="ar-IQ" sz="2800" b="0" i="0" dirty="0" smtClean="0">
                            <a:solidFill>
                              <a:prstClr val="black"/>
                            </a:solidFill>
                          </a:rPr>
                          <m:t>عدد السكان في منتصف السنة</m:t>
                        </m:r>
                      </m:den>
                    </m:f>
                  </m:oMath>
                </a14:m>
                <a:r>
                  <a:rPr lang="ar-IQ" sz="2400" dirty="0">
                    <a:solidFill>
                      <a:srgbClr val="FF0000"/>
                    </a:solidFill>
                  </a:rPr>
                  <a:t> </a:t>
                </a:r>
                <a:r>
                  <a:rPr lang="en-US" sz="2800" dirty="0">
                    <a:solidFill>
                      <a:prstClr val="black"/>
                    </a:solidFill>
                  </a:rPr>
                  <a:t>1000   x </a:t>
                </a:r>
                <a:r>
                  <a:rPr lang="ar-IQ" sz="2100" dirty="0">
                    <a:solidFill>
                      <a:schemeClr val="tx1"/>
                    </a:solidFill>
                  </a:rPr>
                  <a:t> </a:t>
                </a:r>
                <a:endParaRPr lang="ar-IQ" dirty="0" smtClean="0">
                  <a:solidFill>
                    <a:schemeClr val="tx1"/>
                  </a:solidFill>
                </a:endParaRPr>
              </a:p>
              <a:p>
                <a:pPr marL="0" indent="0">
                  <a:buNone/>
                </a:pPr>
                <a:r>
                  <a:rPr lang="ar-IQ" sz="2800" dirty="0" smtClean="0"/>
                  <a:t>مثال/ بلغ عدد الوفيات في الولايات المتحدة1985680 نسمة سنة 1982 وبلغ مجموع سكان الولايات المتحدة 231534000 نسمة في تلك السنة, فما هو معدل الوفيات الخام؟</a:t>
                </a:r>
              </a:p>
              <a:p>
                <a:pPr marL="0" lvl="0" indent="0">
                  <a:buNone/>
                </a:pPr>
                <a:r>
                  <a:rPr lang="ar-IQ" sz="2800" dirty="0" smtClean="0"/>
                  <a:t>الجواب/</a:t>
                </a:r>
                <a:r>
                  <a:rPr lang="ar-IQ" sz="2800" dirty="0">
                    <a:solidFill>
                      <a:prstClr val="black"/>
                    </a:solidFill>
                  </a:rPr>
                  <a:t>معدل الوفيات الخام = عدد الوفيات في منطقة ما </a:t>
                </a:r>
                <a:r>
                  <a:rPr lang="en-US" sz="2800" dirty="0">
                    <a:solidFill>
                      <a:prstClr val="black"/>
                    </a:solidFill>
                  </a:rPr>
                  <a:t>X</a:t>
                </a:r>
                <a:r>
                  <a:rPr lang="ar-IQ" sz="2800" dirty="0">
                    <a:solidFill>
                      <a:prstClr val="black"/>
                    </a:solidFill>
                  </a:rPr>
                  <a:t> اجمالي سكان </a:t>
                </a:r>
                <a:r>
                  <a:rPr lang="ar-IQ" sz="2800" dirty="0" smtClean="0">
                    <a:solidFill>
                      <a:prstClr val="black"/>
                    </a:solidFill>
                  </a:rPr>
                  <a:t>المنطقة</a:t>
                </a:r>
              </a:p>
              <a:p>
                <a:pPr marL="0" lvl="0" indent="0">
                  <a:buNone/>
                </a:pPr>
                <a:r>
                  <a:rPr lang="ar-IQ" sz="2800" dirty="0" smtClean="0">
                    <a:solidFill>
                      <a:prstClr val="black"/>
                    </a:solidFill>
                  </a:rPr>
                  <a:t>معدل الوفيات الخام = 1985680 ÷ 231534000 </a:t>
                </a:r>
                <a:r>
                  <a:rPr lang="en-US" sz="2800" dirty="0" smtClean="0">
                    <a:solidFill>
                      <a:prstClr val="black"/>
                    </a:solidFill>
                  </a:rPr>
                  <a:t>X</a:t>
                </a:r>
                <a:r>
                  <a:rPr lang="ar-IQ" sz="2800" dirty="0" smtClean="0">
                    <a:solidFill>
                      <a:prstClr val="black"/>
                    </a:solidFill>
                  </a:rPr>
                  <a:t> 1000 = 8,57 بالألف</a:t>
                </a:r>
                <a:endParaRPr lang="ar-IQ" sz="2800" dirty="0">
                  <a:solidFill>
                    <a:prstClr val="black"/>
                  </a:solidFill>
                </a:endParaRPr>
              </a:p>
              <a:p>
                <a:pPr marL="0" indent="0">
                  <a:buNone/>
                </a:pP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79512" y="908720"/>
                <a:ext cx="8784976" cy="5832648"/>
              </a:xfrm>
              <a:blipFill rotWithShape="1">
                <a:blip r:embed="rId2"/>
                <a:stretch>
                  <a:fillRect t="-2706" r="-1521"/>
                </a:stretch>
              </a:blipFill>
            </p:spPr>
            <p:txBody>
              <a:bodyPr/>
              <a:lstStyle/>
              <a:p>
                <a:r>
                  <a:rPr lang="ar-IQ">
                    <a:noFill/>
                  </a:rPr>
                  <a:t> </a:t>
                </a:r>
              </a:p>
            </p:txBody>
          </p:sp>
        </mc:Fallback>
      </mc:AlternateContent>
    </p:spTree>
    <p:extLst>
      <p:ext uri="{BB962C8B-B14F-4D97-AF65-F5344CB8AC3E}">
        <p14:creationId xmlns:p14="http://schemas.microsoft.com/office/powerpoint/2010/main" val="423995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3">
            <a:schemeClr val="lt1"/>
          </a:lnRef>
          <a:fillRef idx="1">
            <a:schemeClr val="accent3"/>
          </a:fillRef>
          <a:effectRef idx="1">
            <a:schemeClr val="accent3"/>
          </a:effectRef>
          <a:fontRef idx="minor">
            <a:schemeClr val="lt1"/>
          </a:fontRef>
        </p:style>
        <p:txBody>
          <a:bodyPr>
            <a:normAutofit/>
          </a:bodyPr>
          <a:lstStyle/>
          <a:p>
            <a:r>
              <a:rPr lang="ar-IQ" sz="4000" dirty="0" smtClean="0">
                <a:solidFill>
                  <a:srgbClr val="FF0000"/>
                </a:solidFill>
              </a:rPr>
              <a:t>لماذا استعمل عدد السكان في منتصف السنة</a:t>
            </a:r>
            <a:endParaRPr lang="ar-IQ" sz="4000" dirty="0">
              <a:solidFill>
                <a:srgbClr val="FF0000"/>
              </a:solidFill>
            </a:endParaRPr>
          </a:p>
        </p:txBody>
      </p:sp>
      <p:sp>
        <p:nvSpPr>
          <p:cNvPr id="3" name="عنصر نائب للمحتوى 2"/>
          <p:cNvSpPr>
            <a:spLocks noGrp="1"/>
          </p:cNvSpPr>
          <p:nvPr>
            <p:ph idx="1"/>
          </p:nvPr>
        </p:nvSpPr>
        <p:spPr>
          <a:xfrm>
            <a:off x="323528" y="1268760"/>
            <a:ext cx="8496944" cy="54006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just"/>
            <a:r>
              <a:rPr lang="ar-IQ" dirty="0" smtClean="0"/>
              <a:t>استعمل العدد من الناحية المثالية كأحسن عدد تقريبي متيسر لمعدل عدد السكان المعرضين للموت او المهددين به خلال سنة.</a:t>
            </a:r>
          </a:p>
          <a:p>
            <a:pPr algn="just"/>
            <a:r>
              <a:rPr lang="ar-IQ" dirty="0" smtClean="0"/>
              <a:t>من الملاحظ ان عدد الوفيات تزداد مع العمر منذ الطفولة المتأخرة, فالوفيات في جميع الاعمار هي في الذكور اكثر منها في الاناث ولذلك يكون للتركيب العمري والنوعي دور في التأثير على معدلات الوفيات الخام بغض النظر عن العوامل الاخرى كمستويات المعيشة والبرامج الصحية, وهذا ما يفسر سبب الاهتمام بتفسير الاختلافات العالمية لمعدلات الوفيات الخام.</a:t>
            </a:r>
          </a:p>
          <a:p>
            <a:pPr algn="just"/>
            <a:r>
              <a:rPr lang="ar-IQ" dirty="0" smtClean="0"/>
              <a:t>ان بعض الدول النامية تسجل معدلات وفيات اقل من الدول المتقدمة والسبب في ذلك ان هذه المجتمعات شابة فتية تطغى عليها فئات الاعمار الصغيرة نتيجة لارتفاع الولادات في الماضي القريب.</a:t>
            </a:r>
            <a:endParaRPr lang="ar-IQ" dirty="0"/>
          </a:p>
        </p:txBody>
      </p:sp>
    </p:spTree>
    <p:extLst>
      <p:ext uri="{BB962C8B-B14F-4D97-AF65-F5344CB8AC3E}">
        <p14:creationId xmlns:p14="http://schemas.microsoft.com/office/powerpoint/2010/main" val="278246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2">
            <a:schemeClr val="accent1"/>
          </a:lnRef>
          <a:fillRef idx="1">
            <a:schemeClr val="lt1"/>
          </a:fillRef>
          <a:effectRef idx="0">
            <a:schemeClr val="accent1"/>
          </a:effectRef>
          <a:fontRef idx="minor">
            <a:schemeClr val="dk1"/>
          </a:fontRef>
        </p:style>
        <p:txBody>
          <a:bodyPr>
            <a:normAutofit/>
          </a:bodyPr>
          <a:lstStyle/>
          <a:p>
            <a:pPr marL="342900" lvl="0" indent="-342900">
              <a:spcBef>
                <a:spcPct val="20000"/>
              </a:spcBef>
            </a:pPr>
            <a:r>
              <a:rPr lang="ar-IQ" sz="3200" dirty="0" smtClean="0">
                <a:solidFill>
                  <a:prstClr val="black"/>
                </a:solidFill>
                <a:ea typeface="+mn-ea"/>
                <a:cs typeface="Arial"/>
              </a:rPr>
              <a:t>2- معدل </a:t>
            </a:r>
            <a:r>
              <a:rPr lang="ar-IQ" sz="3200" dirty="0">
                <a:solidFill>
                  <a:prstClr val="black"/>
                </a:solidFill>
                <a:ea typeface="+mn-ea"/>
                <a:cs typeface="Arial"/>
              </a:rPr>
              <a:t>الوفيات العمري والنوعي</a:t>
            </a:r>
            <a:r>
              <a:rPr lang="ar-IQ" sz="3200" dirty="0" smtClean="0">
                <a:solidFill>
                  <a:prstClr val="black"/>
                </a:solidFill>
                <a:ea typeface="+mn-ea"/>
                <a:cs typeface="Arial"/>
              </a:rPr>
              <a:t>.</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79512" y="1124744"/>
                <a:ext cx="8712968" cy="5472608"/>
              </a:xfr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algn="just"/>
                <a:r>
                  <a:rPr lang="ar-IQ" sz="3000" dirty="0" smtClean="0"/>
                  <a:t>هو يمثل نسبة عدد الوفيات التي حدثت في كل فئة عمرية معينة حسب النوع خلال سنة لكل 1000 نسمة من اجمالي السكان في نفس الفئة العمرية والنوع, وحسب المعادلة الاتية: -</a:t>
                </a:r>
              </a:p>
              <a:p>
                <a:pPr marL="0" indent="0">
                  <a:buNone/>
                </a:pPr>
                <a:r>
                  <a:rPr lang="ar-IQ" sz="2600" dirty="0">
                    <a:solidFill>
                      <a:srgbClr val="FF0000"/>
                    </a:solidFill>
                  </a:rPr>
                  <a:t>معدل الوفيات العمري والنوعي</a:t>
                </a:r>
              </a:p>
              <a:p>
                <a:pPr marL="0" indent="0">
                  <a:buNone/>
                </a:pPr>
                <a:r>
                  <a:rPr lang="ar-IQ" dirty="0" smtClean="0">
                    <a:solidFill>
                      <a:srgbClr val="FF0000"/>
                    </a:solidFill>
                  </a:rPr>
                  <a:t>                         </a:t>
                </a:r>
                <a14:m>
                  <m:oMath xmlns:m="http://schemas.openxmlformats.org/officeDocument/2006/math">
                    <m:f>
                      <m:fPr>
                        <m:ctrlPr>
                          <a:rPr lang="en-US" sz="2600" i="1">
                            <a:solidFill>
                              <a:srgbClr val="FF0000"/>
                            </a:solidFill>
                            <a:latin typeface="Cambria Math" panose="02040503050406030204" pitchFamily="18" charset="0"/>
                          </a:rPr>
                        </m:ctrlPr>
                      </m:fPr>
                      <m:num>
                        <m:r>
                          <m:rPr>
                            <m:nor/>
                          </m:rPr>
                          <a:rPr lang="ar-IQ" sz="2600" dirty="0">
                            <a:solidFill>
                              <a:srgbClr val="FF0000"/>
                            </a:solidFill>
                          </a:rPr>
                          <m:t>عدد الوفيات في فئة عمرية ونوع معين في سنة</m:t>
                        </m:r>
                      </m:num>
                      <m:den>
                        <m:r>
                          <m:rPr>
                            <m:nor/>
                          </m:rPr>
                          <a:rPr lang="ar-IQ" sz="2600" dirty="0">
                            <a:solidFill>
                              <a:srgbClr val="FF0000"/>
                            </a:solidFill>
                          </a:rPr>
                          <m:t>عدد السكان لنفس الفئة العمرية والنوع</m:t>
                        </m:r>
                      </m:den>
                    </m:f>
                  </m:oMath>
                </a14:m>
                <a:r>
                  <a:rPr lang="ar-IQ" sz="2600" dirty="0" smtClean="0">
                    <a:solidFill>
                      <a:srgbClr val="FF0000"/>
                    </a:solidFill>
                  </a:rPr>
                  <a:t> </a:t>
                </a:r>
                <a:r>
                  <a:rPr lang="en-US" sz="2200" dirty="0" smtClean="0">
                    <a:solidFill>
                      <a:srgbClr val="FF0000"/>
                    </a:solidFill>
                  </a:rPr>
                  <a:t>1000   </a:t>
                </a:r>
                <a:r>
                  <a:rPr lang="en-US" sz="2200" dirty="0">
                    <a:solidFill>
                      <a:srgbClr val="FF0000"/>
                    </a:solidFill>
                  </a:rPr>
                  <a:t>x </a:t>
                </a:r>
                <a:r>
                  <a:rPr lang="ar-IQ" sz="2200" dirty="0" smtClean="0">
                    <a:solidFill>
                      <a:srgbClr val="FF0000"/>
                    </a:solidFill>
                  </a:rPr>
                  <a:t> </a:t>
                </a:r>
              </a:p>
              <a:p>
                <a:pPr algn="just"/>
                <a:r>
                  <a:rPr lang="ar-IQ" sz="3000" dirty="0"/>
                  <a:t>مثال/ بلغ عدد وفيات الذكور في الفئة العمرية من (5- 9 ) سنوات  في النمسا 66 نسمة سنة 1983 وبلغ اجمالي الذكور في الفئة العمرية والنوعية نفسها 225345 نسمة, فما هو معدل الوفيات  العمري والنوعي؟</a:t>
                </a:r>
              </a:p>
              <a:p>
                <a:pPr lvl="0" algn="just"/>
                <a:r>
                  <a:rPr lang="ar-IQ" sz="3000" dirty="0">
                    <a:solidFill>
                      <a:srgbClr val="FF0000"/>
                    </a:solidFill>
                  </a:rPr>
                  <a:t>الجواب</a:t>
                </a:r>
                <a:r>
                  <a:rPr lang="ar-IQ" sz="3000" dirty="0"/>
                  <a:t>: معدل الوفيات العمري والنوعي = </a:t>
                </a:r>
                <a14:m>
                  <m:oMath xmlns:m="http://schemas.openxmlformats.org/officeDocument/2006/math">
                    <m:f>
                      <m:fPr>
                        <m:ctrlPr>
                          <a:rPr lang="en-US" sz="3000" i="1">
                            <a:latin typeface="Cambria Math" panose="02040503050406030204" pitchFamily="18" charset="0"/>
                          </a:rPr>
                        </m:ctrlPr>
                      </m:fPr>
                      <m:num>
                        <m:r>
                          <m:rPr>
                            <m:nor/>
                          </m:rPr>
                          <a:rPr lang="ar-IQ" sz="3000" dirty="0"/>
                          <m:t>66</m:t>
                        </m:r>
                      </m:num>
                      <m:den>
                        <m:r>
                          <m:rPr>
                            <m:nor/>
                          </m:rPr>
                          <a:rPr lang="ar-IQ" sz="3000" dirty="0"/>
                          <m:t>225345</m:t>
                        </m:r>
                      </m:den>
                    </m:f>
                  </m:oMath>
                </a14:m>
                <a:r>
                  <a:rPr lang="ar-IQ" sz="3000" dirty="0"/>
                  <a:t> </a:t>
                </a:r>
                <a:r>
                  <a:rPr lang="en-US" sz="3000" dirty="0"/>
                  <a:t>1000   x </a:t>
                </a:r>
                <a:r>
                  <a:rPr lang="ar-IQ" sz="3000" dirty="0"/>
                  <a:t> </a:t>
                </a:r>
              </a:p>
              <a:p>
                <a:pPr lvl="0" algn="just"/>
                <a:r>
                  <a:rPr lang="ar-IQ" sz="3000" dirty="0"/>
                  <a:t>= 0,29 بالألف</a:t>
                </a:r>
              </a:p>
              <a:p>
                <a:pPr lvl="0" algn="just"/>
                <a:r>
                  <a:rPr lang="ar-IQ" sz="3000" dirty="0"/>
                  <a:t>كما يمكن استعمال </a:t>
                </a:r>
                <a:r>
                  <a:rPr lang="ar-IQ" sz="3000" dirty="0" smtClean="0"/>
                  <a:t>الطريقة </a:t>
                </a:r>
                <a:r>
                  <a:rPr lang="ar-IQ" sz="3000" dirty="0"/>
                  <a:t>نفسها لا يجاد معدل الوفيات للإناث في فئة عمرية معينة.</a:t>
                </a:r>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79512" y="1124744"/>
                <a:ext cx="8712968" cy="5472608"/>
              </a:xfrm>
              <a:blipFill rotWithShape="1">
                <a:blip r:embed="rId2"/>
                <a:stretch>
                  <a:fillRect l="-2162" t="-1554" r="-1185"/>
                </a:stretch>
              </a:blipFill>
            </p:spPr>
            <p:txBody>
              <a:bodyPr/>
              <a:lstStyle/>
              <a:p>
                <a:r>
                  <a:rPr lang="ar-IQ">
                    <a:noFill/>
                  </a:rPr>
                  <a:t> </a:t>
                </a:r>
              </a:p>
            </p:txBody>
          </p:sp>
        </mc:Fallback>
      </mc:AlternateContent>
    </p:spTree>
    <p:extLst>
      <p:ext uri="{BB962C8B-B14F-4D97-AF65-F5344CB8AC3E}">
        <p14:creationId xmlns:p14="http://schemas.microsoft.com/office/powerpoint/2010/main" val="211268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ar-IQ" dirty="0" smtClean="0"/>
              <a:t>3- معدل وفيات الاطفال الرضع</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79512" y="1268760"/>
                <a:ext cx="8784976" cy="5328592"/>
              </a:xfrm>
            </p:spPr>
            <p:style>
              <a:lnRef idx="1">
                <a:schemeClr val="accent3"/>
              </a:lnRef>
              <a:fillRef idx="2">
                <a:schemeClr val="accent3"/>
              </a:fillRef>
              <a:effectRef idx="1">
                <a:schemeClr val="accent3"/>
              </a:effectRef>
              <a:fontRef idx="minor">
                <a:schemeClr val="dk1"/>
              </a:fontRef>
            </p:style>
            <p:txBody>
              <a:bodyPr>
                <a:normAutofit/>
              </a:bodyPr>
              <a:lstStyle/>
              <a:p>
                <a:r>
                  <a:rPr lang="ar-IQ" sz="2800" dirty="0" smtClean="0"/>
                  <a:t>ويستعمل مؤشر للحالة الصحية ومستويات المعيشة العامة التي تميز تركز الوفيات في السنة الاولى من الحياة, وقد تم تحديد المعدل بعدد وفيات الاطفال الذين تقل اعمارهم عن سنة في سنة معينة لكل 1000 مولود حي في السنة نفسها. ووفق الصيغة الاتية:-</a:t>
                </a:r>
              </a:p>
              <a:p>
                <a:pPr marL="0" lvl="0" indent="0">
                  <a:buNone/>
                </a:pPr>
                <a:r>
                  <a:rPr lang="ar-IQ" sz="2800" dirty="0" smtClean="0"/>
                  <a:t>معدل وفيات الاطفال الرضع = </a:t>
                </a:r>
                <a14:m>
                  <m:oMath xmlns:m="http://schemas.openxmlformats.org/officeDocument/2006/math">
                    <m:f>
                      <m:fPr>
                        <m:ctrlPr>
                          <a:rPr lang="en-US" sz="2000" i="1">
                            <a:solidFill>
                              <a:prstClr val="black"/>
                            </a:solidFill>
                            <a:latin typeface="Cambria Math" panose="02040503050406030204" pitchFamily="18" charset="0"/>
                          </a:rPr>
                        </m:ctrlPr>
                      </m:fPr>
                      <m:num>
                        <m:r>
                          <m:rPr>
                            <m:nor/>
                          </m:rPr>
                          <a:rPr lang="ar-IQ" sz="2000" dirty="0">
                            <a:solidFill>
                              <a:prstClr val="black"/>
                            </a:solidFill>
                          </a:rPr>
                          <m:t>عدد وفيات </m:t>
                        </m:r>
                        <m:r>
                          <m:rPr>
                            <m:nor/>
                          </m:rPr>
                          <a:rPr lang="ar-IQ" sz="2000" b="0" i="0" dirty="0" smtClean="0">
                            <a:solidFill>
                              <a:prstClr val="black"/>
                            </a:solidFill>
                          </a:rPr>
                          <m:t>الاطفال الرضع</m:t>
                        </m:r>
                        <m:r>
                          <m:rPr>
                            <m:nor/>
                          </m:rPr>
                          <a:rPr lang="ar-IQ" sz="2000" dirty="0">
                            <a:solidFill>
                              <a:prstClr val="black"/>
                            </a:solidFill>
                          </a:rPr>
                          <m:t> </m:t>
                        </m:r>
                        <m:r>
                          <m:rPr>
                            <m:nor/>
                          </m:rPr>
                          <a:rPr lang="ar-IQ" sz="2000" b="0" i="0" dirty="0" smtClean="0">
                            <a:solidFill>
                              <a:prstClr val="black"/>
                            </a:solidFill>
                          </a:rPr>
                          <m:t>دون السنة </m:t>
                        </m:r>
                        <m:r>
                          <m:rPr>
                            <m:nor/>
                          </m:rPr>
                          <a:rPr lang="ar-IQ" sz="2000" dirty="0">
                            <a:solidFill>
                              <a:prstClr val="black"/>
                            </a:solidFill>
                          </a:rPr>
                          <m:t>في سنة</m:t>
                        </m:r>
                        <m:r>
                          <m:rPr>
                            <m:nor/>
                          </m:rPr>
                          <a:rPr lang="ar-IQ" sz="2000" b="0" i="0" dirty="0" smtClean="0">
                            <a:solidFill>
                              <a:prstClr val="black"/>
                            </a:solidFill>
                          </a:rPr>
                          <m:t> ما</m:t>
                        </m:r>
                      </m:num>
                      <m:den>
                        <m:r>
                          <m:rPr>
                            <m:nor/>
                          </m:rPr>
                          <a:rPr lang="ar-IQ" sz="2000" dirty="0">
                            <a:solidFill>
                              <a:prstClr val="black"/>
                            </a:solidFill>
                          </a:rPr>
                          <m:t>عدد ال</m:t>
                        </m:r>
                        <m:r>
                          <m:rPr>
                            <m:nor/>
                          </m:rPr>
                          <a:rPr lang="ar-IQ" sz="2000" b="0" i="0" dirty="0" smtClean="0">
                            <a:solidFill>
                              <a:prstClr val="black"/>
                            </a:solidFill>
                          </a:rPr>
                          <m:t>مواليد  خلال السنة نفسها</m:t>
                        </m:r>
                      </m:den>
                    </m:f>
                  </m:oMath>
                </a14:m>
                <a:r>
                  <a:rPr lang="ar-IQ" sz="2000" dirty="0">
                    <a:solidFill>
                      <a:prstClr val="black"/>
                    </a:solidFill>
                  </a:rPr>
                  <a:t> </a:t>
                </a:r>
                <a:r>
                  <a:rPr lang="en-US" sz="1800" dirty="0">
                    <a:solidFill>
                      <a:prstClr val="black"/>
                    </a:solidFill>
                  </a:rPr>
                  <a:t>1000   x </a:t>
                </a:r>
                <a:r>
                  <a:rPr lang="ar-IQ" sz="1800" dirty="0">
                    <a:solidFill>
                      <a:prstClr val="black"/>
                    </a:solidFill>
                  </a:rPr>
                  <a:t> </a:t>
                </a:r>
              </a:p>
              <a:p>
                <a:r>
                  <a:rPr lang="ar-IQ" sz="2800" dirty="0" smtClean="0"/>
                  <a:t>مثال/ بلغ مجموع حالات الوفاة للأطفال الرضع دون السنة 9406 في اليابان سنة 1983 في حين بلغ مجموع المواليد الاحياء 1514372 طفلا لتلك السنة, فما هو معدل وفيات الاطفال</a:t>
                </a:r>
              </a:p>
              <a:p>
                <a:pPr marL="0" lvl="0" indent="0">
                  <a:buNone/>
                </a:pPr>
                <a:r>
                  <a:rPr lang="ar-IQ" sz="2800" dirty="0" smtClean="0"/>
                  <a:t>الجواب/ معدل وفيات الاطفال= </a:t>
                </a:r>
                <a14:m>
                  <m:oMath xmlns:m="http://schemas.openxmlformats.org/officeDocument/2006/math">
                    <m:f>
                      <m:fPr>
                        <m:ctrlPr>
                          <a:rPr lang="en-US" sz="2400" i="1">
                            <a:solidFill>
                              <a:prstClr val="black"/>
                            </a:solidFill>
                            <a:latin typeface="Cambria Math" panose="02040503050406030204" pitchFamily="18" charset="0"/>
                          </a:rPr>
                        </m:ctrlPr>
                      </m:fPr>
                      <m:num>
                        <m:r>
                          <m:rPr>
                            <m:nor/>
                          </m:rPr>
                          <a:rPr lang="ar-IQ" sz="2400" b="0" i="0" dirty="0" smtClean="0">
                            <a:solidFill>
                              <a:prstClr val="black"/>
                            </a:solidFill>
                          </a:rPr>
                          <m:t>9406</m:t>
                        </m:r>
                      </m:num>
                      <m:den>
                        <m:r>
                          <m:rPr>
                            <m:nor/>
                          </m:rPr>
                          <a:rPr lang="ar-IQ" sz="2400" b="0" i="0" dirty="0" smtClean="0">
                            <a:solidFill>
                              <a:prstClr val="black"/>
                            </a:solidFill>
                          </a:rPr>
                          <m:t>1514372</m:t>
                        </m:r>
                      </m:den>
                    </m:f>
                  </m:oMath>
                </a14:m>
                <a:r>
                  <a:rPr lang="ar-IQ" sz="2400" dirty="0">
                    <a:solidFill>
                      <a:prstClr val="black"/>
                    </a:solidFill>
                  </a:rPr>
                  <a:t> </a:t>
                </a:r>
                <a:r>
                  <a:rPr lang="en-US" sz="2000" dirty="0">
                    <a:solidFill>
                      <a:prstClr val="black"/>
                    </a:solidFill>
                  </a:rPr>
                  <a:t>1000   x </a:t>
                </a:r>
                <a:r>
                  <a:rPr lang="ar-IQ" sz="2000" dirty="0">
                    <a:solidFill>
                      <a:prstClr val="black"/>
                    </a:solidFill>
                  </a:rPr>
                  <a:t> </a:t>
                </a:r>
                <a:r>
                  <a:rPr lang="ar-IQ" sz="2000" dirty="0" smtClean="0">
                    <a:solidFill>
                      <a:prstClr val="black"/>
                    </a:solidFill>
                  </a:rPr>
                  <a:t> = 6,21 بالألف</a:t>
                </a:r>
                <a:endParaRPr lang="ar-IQ" sz="2000" dirty="0">
                  <a:solidFill>
                    <a:prstClr val="black"/>
                  </a:solidFill>
                </a:endParaRPr>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79512" y="1268760"/>
                <a:ext cx="8784976" cy="5328592"/>
              </a:xfr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405086985"/>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9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4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5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6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7_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1206</Words>
  <Application>Microsoft Office PowerPoint</Application>
  <PresentationFormat>عرض على الشاشة (3:4)‏</PresentationFormat>
  <Paragraphs>101</Paragraphs>
  <Slides>22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11</vt:i4>
      </vt:variant>
      <vt:variant>
        <vt:lpstr>عناوين الشرائح</vt:lpstr>
      </vt:variant>
      <vt:variant>
        <vt:i4>22</vt:i4>
      </vt:variant>
    </vt:vector>
  </HeadingPairs>
  <TitlesOfParts>
    <vt:vector size="39" baseType="lpstr">
      <vt:lpstr>Arial</vt:lpstr>
      <vt:lpstr>Calibri</vt:lpstr>
      <vt:lpstr>Cambria Math</vt:lpstr>
      <vt:lpstr>Candara</vt:lpstr>
      <vt:lpstr>Symbol</vt:lpstr>
      <vt:lpstr>Times New Roman</vt:lpstr>
      <vt:lpstr>نسق Office</vt:lpstr>
      <vt:lpstr>شكل موجة</vt:lpstr>
      <vt:lpstr>1_شكل موجة</vt:lpstr>
      <vt:lpstr>2_شكل موجة</vt:lpstr>
      <vt:lpstr>3_شكل موجة</vt:lpstr>
      <vt:lpstr>4_شكل موجة</vt:lpstr>
      <vt:lpstr>5_شكل موجة</vt:lpstr>
      <vt:lpstr>6_شكل موجة</vt:lpstr>
      <vt:lpstr>7_شكل موجة</vt:lpstr>
      <vt:lpstr>8_شكل موجة</vt:lpstr>
      <vt:lpstr>9_شكل موجة</vt:lpstr>
      <vt:lpstr>وزارة التعليم العالي والبحث العلمي جامعة ديالى  كلية التربية للعلوم الانسانية قسم الجغرافية   العام 2022 –2023  </vt:lpstr>
      <vt:lpstr>الوفيات Death</vt:lpstr>
      <vt:lpstr>مستويات الوفيات</vt:lpstr>
      <vt:lpstr>اهمية دراسة الوفيات </vt:lpstr>
      <vt:lpstr>مقاييس الوفاة</vt:lpstr>
      <vt:lpstr>1- معدل الوفيات الخام.</vt:lpstr>
      <vt:lpstr>لماذا استعمل عدد السكان في منتصف السنة</vt:lpstr>
      <vt:lpstr>2- معدل الوفيات العمري والنوعي.</vt:lpstr>
      <vt:lpstr>3- معدل وفيات الاطفال الرضع</vt:lpstr>
      <vt:lpstr>4- معدل وفيات الاطفال دون خمس سنوات</vt:lpstr>
      <vt:lpstr>5- معدل وفيات الاطفال بين 0 – 14 سنة</vt:lpstr>
      <vt:lpstr>6- معدل وفيات الامهات</vt:lpstr>
      <vt:lpstr>تباين الوفيات عالميا</vt:lpstr>
      <vt:lpstr>س؟ تتباين الوفيات عالميا</vt:lpstr>
      <vt:lpstr>انماط  تطور انخفاض الوفيات</vt:lpstr>
      <vt:lpstr>اولا: نمط شمال غرب اوروبا وامريكا الشمالية </vt:lpstr>
      <vt:lpstr>اسباب انخفاض معدل الوفيات في غرب اوروبا وامريكا الشمالية</vt:lpstr>
      <vt:lpstr>1- تحسن الغذاء</vt:lpstr>
      <vt:lpstr>2- زيادة الانتاج الصناعي</vt:lpstr>
      <vt:lpstr>3- التقدم الطبي</vt:lpstr>
      <vt:lpstr>4- تطور الصحة العامة</vt:lpstr>
      <vt:lpstr>5- تغير الصفة الداخلية في الامراض المعدية</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الوفيات</dc:title>
  <dc:creator>assal</dc:creator>
  <cp:lastModifiedBy>المرايا للحاسبات</cp:lastModifiedBy>
  <cp:revision>39</cp:revision>
  <dcterms:created xsi:type="dcterms:W3CDTF">2019-05-16T17:49:55Z</dcterms:created>
  <dcterms:modified xsi:type="dcterms:W3CDTF">2022-11-30T09:58:26Z</dcterms:modified>
</cp:coreProperties>
</file>