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60" r:id="rId2"/>
    <p:sldId id="270" r:id="rId3"/>
    <p:sldId id="265" r:id="rId4"/>
    <p:sldId id="266" r:id="rId5"/>
    <p:sldId id="268" r:id="rId6"/>
    <p:sldId id="271" r:id="rId7"/>
    <p:sldId id="272" r:id="rId8"/>
    <p:sldId id="273" r:id="rId9"/>
    <p:sldId id="274" r:id="rId10"/>
    <p:sldId id="275" r:id="rId11"/>
    <p:sldId id="276" r:id="rId12"/>
    <p:sldId id="277" r:id="rId13"/>
    <p:sldId id="278" r:id="rId14"/>
    <p:sldId id="269" r:id="rId1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41" d="100"/>
          <a:sy n="41" d="100"/>
        </p:scale>
        <p:origin x="3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2644C75-AA64-4F8F-98C3-3A6BB4FE8482}" type="datetimeFigureOut">
              <a:rPr lang="ar-IQ" smtClean="0"/>
              <a:t>26/11/1442</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95A9D80-AB40-44D0-AB3C-1FD98E6FCDD6}" type="slidenum">
              <a:rPr lang="ar-IQ" smtClean="0"/>
              <a:t>‹#›</a:t>
            </a:fld>
            <a:endParaRPr lang="ar-IQ"/>
          </a:p>
        </p:txBody>
      </p:sp>
    </p:spTree>
    <p:extLst>
      <p:ext uri="{BB962C8B-B14F-4D97-AF65-F5344CB8AC3E}">
        <p14:creationId xmlns:p14="http://schemas.microsoft.com/office/powerpoint/2010/main" val="30975290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DA5F009-D3F7-4D30-81FC-384FE395A634}" type="slidenum">
              <a:rPr lang="ar-IQ" smtClean="0"/>
              <a:t>12</a:t>
            </a:fld>
            <a:endParaRPr lang="ar-IQ"/>
          </a:p>
        </p:txBody>
      </p:sp>
    </p:spTree>
    <p:extLst>
      <p:ext uri="{BB962C8B-B14F-4D97-AF65-F5344CB8AC3E}">
        <p14:creationId xmlns:p14="http://schemas.microsoft.com/office/powerpoint/2010/main" val="25813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7CECCB3-C8DF-4017-BBBD-B4DD61525AF4}" type="datetimeFigureOut">
              <a:rPr lang="ar-IQ" smtClean="0"/>
              <a:t>26/11/1442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318524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7CECCB3-C8DF-4017-BBBD-B4DD61525AF4}" type="datetimeFigureOut">
              <a:rPr lang="ar-IQ" smtClean="0"/>
              <a:t>26/11/1442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46854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7CECCB3-C8DF-4017-BBBD-B4DD61525AF4}" type="datetimeFigureOut">
              <a:rPr lang="ar-IQ" smtClean="0"/>
              <a:t>26/11/1442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248527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7CECCB3-C8DF-4017-BBBD-B4DD61525AF4}" type="datetimeFigureOut">
              <a:rPr lang="ar-IQ" smtClean="0"/>
              <a:t>26/11/1442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360305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7CECCB3-C8DF-4017-BBBD-B4DD61525AF4}" type="datetimeFigureOut">
              <a:rPr lang="ar-IQ" smtClean="0"/>
              <a:t>26/11/1442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174283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7CECCB3-C8DF-4017-BBBD-B4DD61525AF4}" type="datetimeFigureOut">
              <a:rPr lang="ar-IQ" smtClean="0"/>
              <a:t>26/11/1442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874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7CECCB3-C8DF-4017-BBBD-B4DD61525AF4}" type="datetimeFigureOut">
              <a:rPr lang="ar-IQ" smtClean="0"/>
              <a:t>26/11/1442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82986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7CECCB3-C8DF-4017-BBBD-B4DD61525AF4}" type="datetimeFigureOut">
              <a:rPr lang="ar-IQ" smtClean="0"/>
              <a:t>26/11/1442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10431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7CECCB3-C8DF-4017-BBBD-B4DD61525AF4}" type="datetimeFigureOut">
              <a:rPr lang="ar-IQ" smtClean="0"/>
              <a:t>26/11/1442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428756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7CECCB3-C8DF-4017-BBBD-B4DD61525AF4}" type="datetimeFigureOut">
              <a:rPr lang="ar-IQ" smtClean="0"/>
              <a:t>26/11/1442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362293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7CECCB3-C8DF-4017-BBBD-B4DD61525AF4}" type="datetimeFigureOut">
              <a:rPr lang="ar-IQ" smtClean="0"/>
              <a:t>26/11/1442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CAA9018-C273-40BE-8EBF-8D0925173D01}" type="slidenum">
              <a:rPr lang="ar-IQ" smtClean="0"/>
              <a:t>‹#›</a:t>
            </a:fld>
            <a:endParaRPr lang="ar-IQ"/>
          </a:p>
        </p:txBody>
      </p:sp>
    </p:spTree>
    <p:extLst>
      <p:ext uri="{BB962C8B-B14F-4D97-AF65-F5344CB8AC3E}">
        <p14:creationId xmlns:p14="http://schemas.microsoft.com/office/powerpoint/2010/main" val="266948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CECCB3-C8DF-4017-BBBD-B4DD61525AF4}" type="datetimeFigureOut">
              <a:rPr lang="ar-IQ" smtClean="0"/>
              <a:t>26/11/1442</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CAA9018-C273-40BE-8EBF-8D0925173D01}" type="slidenum">
              <a:rPr lang="ar-IQ" smtClean="0"/>
              <a:t>‹#›</a:t>
            </a:fld>
            <a:endParaRPr lang="ar-IQ"/>
          </a:p>
        </p:txBody>
      </p:sp>
    </p:spTree>
    <p:extLst>
      <p:ext uri="{BB962C8B-B14F-4D97-AF65-F5344CB8AC3E}">
        <p14:creationId xmlns:p14="http://schemas.microsoft.com/office/powerpoint/2010/main" val="397875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93883" y="136707"/>
            <a:ext cx="1122218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ar-EG" sz="2400" b="1" dirty="0">
                <a:latin typeface="Monotype Koufi" pitchFamily="2" charset="-78"/>
                <a:ea typeface="Monotype Koufi" pitchFamily="2" charset="-78"/>
                <a:cs typeface="Monotype Koufi" pitchFamily="2" charset="-78"/>
              </a:rPr>
              <a:t>وزارة التعليم العالي والبحث العلمي</a:t>
            </a:r>
            <a:r>
              <a:rPr lang="en-US" sz="2400" dirty="0">
                <a:ea typeface="Monotype Koufi" pitchFamily="2" charset="-78"/>
                <a:cs typeface="Monotype Koufi" pitchFamily="2" charset="-78"/>
              </a:rPr>
              <a:t/>
            </a:r>
            <a:br>
              <a:rPr lang="en-US" sz="2400" dirty="0">
                <a:ea typeface="Monotype Koufi" pitchFamily="2" charset="-78"/>
                <a:cs typeface="Monotype Koufi" pitchFamily="2" charset="-78"/>
              </a:rPr>
            </a:br>
            <a:r>
              <a:rPr lang="ar-EG" sz="2400" b="1" dirty="0">
                <a:latin typeface="Monotype Koufi" pitchFamily="2" charset="-78"/>
                <a:ea typeface="Monotype Koufi" pitchFamily="2" charset="-78"/>
                <a:cs typeface="Monotype Koufi" pitchFamily="2" charset="-78"/>
              </a:rPr>
              <a:t>جامعــــــــة ديـــالى</a:t>
            </a:r>
            <a:r>
              <a:rPr lang="ar-IQ" sz="2400" b="1" dirty="0">
                <a:latin typeface="Monotype Koufi" pitchFamily="2" charset="-78"/>
                <a:ea typeface="Monotype Koufi" pitchFamily="2" charset="-78"/>
                <a:cs typeface="Monotype Koufi" pitchFamily="2" charset="-78"/>
              </a:rPr>
              <a:t/>
            </a:r>
            <a:br>
              <a:rPr lang="ar-IQ" sz="2400" b="1" dirty="0">
                <a:latin typeface="Monotype Koufi" pitchFamily="2" charset="-78"/>
                <a:ea typeface="Monotype Koufi" pitchFamily="2" charset="-78"/>
                <a:cs typeface="Monotype Koufi" pitchFamily="2" charset="-78"/>
              </a:rPr>
            </a:br>
            <a:r>
              <a:rPr lang="ar-EG" sz="2400" b="1" dirty="0">
                <a:latin typeface="Monotype Koufi" pitchFamily="2" charset="-78"/>
                <a:ea typeface="Monotype Koufi" pitchFamily="2" charset="-78"/>
                <a:cs typeface="Monotype Koufi" pitchFamily="2" charset="-78"/>
              </a:rPr>
              <a:t>كلية التربية للعلوم الإنسانيــة</a:t>
            </a:r>
            <a:r>
              <a:rPr lang="en-US" sz="2400" dirty="0">
                <a:ea typeface="Monotype Koufi" pitchFamily="2" charset="-78"/>
                <a:cs typeface="Monotype Koufi" pitchFamily="2" charset="-78"/>
              </a:rPr>
              <a:t/>
            </a:r>
            <a:br>
              <a:rPr lang="en-US" sz="2400" dirty="0">
                <a:ea typeface="Monotype Koufi" pitchFamily="2" charset="-78"/>
                <a:cs typeface="Monotype Koufi" pitchFamily="2" charset="-78"/>
              </a:rPr>
            </a:br>
            <a:r>
              <a:rPr lang="ar-EG" sz="2400" b="1" dirty="0">
                <a:latin typeface="Monotype Koufi" pitchFamily="2" charset="-78"/>
                <a:ea typeface="Monotype Koufi" pitchFamily="2" charset="-78"/>
                <a:cs typeface="Monotype Koufi" pitchFamily="2" charset="-78"/>
              </a:rPr>
              <a:t>قسم الجغرافية</a:t>
            </a:r>
            <a:endParaRPr lang="ar-IQ" sz="2400" b="1" dirty="0">
              <a:latin typeface="Monotype Koufi" pitchFamily="2" charset="-78"/>
              <a:ea typeface="Monotype Koufi" pitchFamily="2" charset="-78"/>
              <a:cs typeface="Monotype Koufi"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IQ" sz="2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محاضرات في </a:t>
            </a:r>
            <a:r>
              <a:rPr kumimoji="0" lang="ar-SA" altLang="ar-IQ" sz="24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مادةجغرافية</a:t>
            </a:r>
            <a:r>
              <a:rPr kumimoji="0" lang="ar-SA" altLang="ar-IQ" sz="2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النفط والطاقة</a:t>
            </a:r>
            <a:r>
              <a:rPr lang="ar-IQ" altLang="ar-IQ" sz="1400" dirty="0"/>
              <a:t> </a:t>
            </a:r>
            <a:r>
              <a:rPr lang="ar-IQ" altLang="ar-IQ" sz="1400" dirty="0" smtClean="0"/>
              <a:t>/ </a:t>
            </a:r>
            <a:r>
              <a:rPr kumimoji="0" lang="ar-SA" altLang="ar-IQ" sz="2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المرحلة الثانية</a:t>
            </a:r>
            <a:endParaRPr kumimoji="0" lang="en-US" altLang="ar-IQ"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9" name="صورة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621" y="2372780"/>
            <a:ext cx="7546706" cy="4311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531621" y="5440109"/>
            <a:ext cx="692780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IQ" sz="2000" b="0" i="0" u="none" strike="noStrike" cap="none" normalizeH="0" baseline="0" dirty="0" smtClean="0">
                <a:ln>
                  <a:noFill/>
                </a:ln>
                <a:solidFill>
                  <a:schemeClr val="tx1"/>
                </a:solidFill>
                <a:effectLst/>
                <a:latin typeface="Arial" panose="020B0604020202020204" pitchFamily="34" charset="0"/>
              </a:rPr>
              <a:t/>
            </a:r>
            <a:br>
              <a:rPr kumimoji="0" lang="en-US" altLang="ar-IQ" sz="2000" b="0" i="0" u="none" strike="noStrike" cap="none" normalizeH="0" baseline="0" dirty="0" smtClean="0">
                <a:ln>
                  <a:noFill/>
                </a:ln>
                <a:solidFill>
                  <a:schemeClr val="tx1"/>
                </a:solidFill>
                <a:effectLst/>
                <a:latin typeface="Arial" panose="020B0604020202020204" pitchFamily="34" charset="0"/>
              </a:rPr>
            </a:br>
            <a:endParaRPr kumimoji="0" lang="en-US" altLang="ar-IQ"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اعداد</a:t>
            </a:r>
            <a:endParaRPr kumimoji="0" lang="en-US" altLang="ar-IQ" sz="200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م.د</a:t>
            </a:r>
            <a:r>
              <a:rPr kumimoji="0" lang="ar-IQ" altLang="ar-IQ"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نبراس سعدون </a:t>
            </a:r>
            <a:r>
              <a:rPr kumimoji="0" lang="ar-IQ" altLang="ar-IQ"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مطشر</a:t>
            </a:r>
            <a:endParaRPr kumimoji="0" lang="ar-IQ" altLang="ar-IQ" sz="3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 name="صورة 4"/>
          <p:cNvPicPr>
            <a:picLocks noChangeAspect="1"/>
          </p:cNvPicPr>
          <p:nvPr/>
        </p:nvPicPr>
        <p:blipFill>
          <a:blip r:embed="rId3"/>
          <a:stretch>
            <a:fillRect/>
          </a:stretch>
        </p:blipFill>
        <p:spPr>
          <a:xfrm>
            <a:off x="9655040" y="119393"/>
            <a:ext cx="2261025" cy="2253387"/>
          </a:xfrm>
          <a:prstGeom prst="rect">
            <a:avLst/>
          </a:prstGeom>
          <a:solidFill>
            <a:schemeClr val="bg1"/>
          </a:solid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 y="0"/>
            <a:ext cx="2292297" cy="257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9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14510"/>
            <a:ext cx="8911687" cy="1280890"/>
          </a:xfrm>
        </p:spPr>
        <p:txBody>
          <a:bodyPr/>
          <a:lstStyle/>
          <a:p>
            <a:pPr algn="ctr"/>
            <a:r>
              <a:rPr lang="ar-SA" altLang="ar-IQ" sz="4000" b="1" dirty="0" smtClean="0">
                <a:solidFill>
                  <a:srgbClr val="CC00CC"/>
                </a:solidFill>
                <a:latin typeface="ae_Salem" pitchFamily="18" charset="0"/>
              </a:rPr>
              <a:t>محاسن </a:t>
            </a:r>
            <a:r>
              <a:rPr lang="ar-SA" altLang="ar-IQ" sz="4000" b="1" dirty="0">
                <a:solidFill>
                  <a:srgbClr val="CC00CC"/>
                </a:solidFill>
                <a:latin typeface="ae_Salem" pitchFamily="18" charset="0"/>
              </a:rPr>
              <a:t>الطاقة الشمسية</a:t>
            </a:r>
            <a:r>
              <a:rPr lang="en-US" altLang="ar-IQ" sz="1600" dirty="0">
                <a:solidFill>
                  <a:srgbClr val="FFFF00"/>
                </a:solidFill>
              </a:rPr>
              <a:t/>
            </a:r>
            <a:br>
              <a:rPr lang="en-US" altLang="ar-IQ" sz="1600" dirty="0">
                <a:solidFill>
                  <a:srgbClr val="FFFF00"/>
                </a:solidFill>
              </a:rPr>
            </a:br>
            <a:endParaRPr lang="ar-IQ" dirty="0"/>
          </a:p>
        </p:txBody>
      </p:sp>
      <p:sp>
        <p:nvSpPr>
          <p:cNvPr id="3" name="عنصر نائب للمحتوى 2"/>
          <p:cNvSpPr>
            <a:spLocks noGrp="1"/>
          </p:cNvSpPr>
          <p:nvPr>
            <p:ph idx="1"/>
          </p:nvPr>
        </p:nvSpPr>
        <p:spPr>
          <a:xfrm>
            <a:off x="195070" y="682752"/>
            <a:ext cx="11996929" cy="6175248"/>
          </a:xfrm>
          <a:solidFill>
            <a:srgbClr val="00FFFF"/>
          </a:solidFill>
        </p:spPr>
        <p:txBody>
          <a:bodyPr>
            <a:normAutofit/>
          </a:bodyPr>
          <a:lstStyle/>
          <a:p>
            <a:r>
              <a:rPr lang="ar-SA" altLang="ar-IQ" b="1" dirty="0">
                <a:solidFill>
                  <a:srgbClr val="C00000"/>
                </a:solidFill>
              </a:rPr>
              <a:t>. تزويد المناطق الوعرة </a:t>
            </a:r>
            <a:r>
              <a:rPr lang="ar-IQ" altLang="ar-IQ" b="1" dirty="0" smtClean="0">
                <a:solidFill>
                  <a:srgbClr val="C00000"/>
                </a:solidFill>
              </a:rPr>
              <a:t>والصحراوية البعيدة </a:t>
            </a:r>
            <a:r>
              <a:rPr lang="ar-SA" altLang="ar-IQ" b="1" dirty="0" smtClean="0">
                <a:solidFill>
                  <a:srgbClr val="C00000"/>
                </a:solidFill>
              </a:rPr>
              <a:t>بالطاقة الكهربائية</a:t>
            </a:r>
            <a:r>
              <a:rPr lang="ar-IQ" altLang="ar-IQ" dirty="0" smtClean="0">
                <a:solidFill>
                  <a:srgbClr val="C00000"/>
                </a:solidFill>
              </a:rPr>
              <a:t> .</a:t>
            </a:r>
          </a:p>
          <a:p>
            <a:r>
              <a:rPr lang="ar-SA" altLang="ar-IQ" b="1" dirty="0">
                <a:solidFill>
                  <a:srgbClr val="C00000"/>
                </a:solidFill>
              </a:rPr>
              <a:t>طاقة مجانية و </a:t>
            </a:r>
            <a:r>
              <a:rPr lang="ar-SA" altLang="ar-IQ" b="1" dirty="0" smtClean="0">
                <a:solidFill>
                  <a:srgbClr val="C00000"/>
                </a:solidFill>
              </a:rPr>
              <a:t>دائمة</a:t>
            </a:r>
            <a:r>
              <a:rPr lang="ar-IQ" altLang="ar-IQ" b="1" dirty="0" smtClean="0">
                <a:solidFill>
                  <a:srgbClr val="C00000"/>
                </a:solidFill>
              </a:rPr>
              <a:t> في كل انحاء العالم  .</a:t>
            </a:r>
            <a:endParaRPr lang="ar-IQ" altLang="ar-IQ" dirty="0" smtClean="0">
              <a:solidFill>
                <a:srgbClr val="C00000"/>
              </a:solidFill>
            </a:endParaRPr>
          </a:p>
          <a:p>
            <a:r>
              <a:rPr lang="ar-IQ" altLang="ar-IQ" b="1" dirty="0" smtClean="0">
                <a:solidFill>
                  <a:srgbClr val="C00000"/>
                </a:solidFill>
              </a:rPr>
              <a:t>ليس لها حدود ثابت او قيود سياسية تقف امام استخدامها .</a:t>
            </a:r>
          </a:p>
          <a:p>
            <a:r>
              <a:rPr lang="ar-SA" altLang="ar-IQ" b="1" dirty="0" smtClean="0">
                <a:solidFill>
                  <a:srgbClr val="C00000"/>
                </a:solidFill>
              </a:rPr>
              <a:t>طاقة </a:t>
            </a:r>
            <a:r>
              <a:rPr lang="ar-SA" altLang="ar-IQ" b="1" dirty="0">
                <a:solidFill>
                  <a:srgbClr val="C00000"/>
                </a:solidFill>
              </a:rPr>
              <a:t>نظيفة لا تلوث البيئة</a:t>
            </a:r>
          </a:p>
          <a:p>
            <a:endParaRPr lang="ar-SA" altLang="ar-IQ" b="1" dirty="0">
              <a:solidFill>
                <a:schemeClr val="accent2"/>
              </a:solidFill>
            </a:endParaRPr>
          </a:p>
        </p:txBody>
      </p:sp>
      <p:pic>
        <p:nvPicPr>
          <p:cNvPr id="4" name="صورة 3"/>
          <p:cNvPicPr>
            <a:picLocks noChangeAspect="1"/>
          </p:cNvPicPr>
          <p:nvPr/>
        </p:nvPicPr>
        <p:blipFill>
          <a:blip r:embed="rId2"/>
          <a:stretch>
            <a:fillRect/>
          </a:stretch>
        </p:blipFill>
        <p:spPr>
          <a:xfrm>
            <a:off x="0" y="2257188"/>
            <a:ext cx="8851393" cy="4882166"/>
          </a:xfrm>
          <a:prstGeom prst="rect">
            <a:avLst/>
          </a:prstGeom>
        </p:spPr>
      </p:pic>
    </p:spTree>
    <p:extLst>
      <p:ext uri="{BB962C8B-B14F-4D97-AF65-F5344CB8AC3E}">
        <p14:creationId xmlns:p14="http://schemas.microsoft.com/office/powerpoint/2010/main" val="2477712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1377696" y="127000"/>
            <a:ext cx="10687304" cy="6578600"/>
          </a:xfrm>
        </p:spPr>
        <p:txBody>
          <a:bodyPr>
            <a:noAutofit/>
          </a:bodyPr>
          <a:lstStyle/>
          <a:p>
            <a:r>
              <a:rPr lang="ar-IQ" altLang="ar-IQ" sz="2400" b="1" dirty="0" smtClean="0">
                <a:latin typeface="Simplified Arabic" panose="02020603050405020304" pitchFamily="18" charset="-78"/>
                <a:ea typeface="Calibri" panose="020F0502020204030204" pitchFamily="34" charset="0"/>
                <a:cs typeface="Simplified Arabic" panose="02020603050405020304" pitchFamily="18" charset="-78"/>
              </a:rPr>
              <a:t>مشاكل الطاقة الشمسية </a:t>
            </a:r>
            <a:r>
              <a:rPr lang="ar-IQ" altLang="ar-IQ" sz="2400" baseline="30000" dirty="0" smtClean="0">
                <a:latin typeface="Simplified Arabic" panose="02020603050405020304" pitchFamily="18" charset="-78"/>
                <a:ea typeface="Calibri" panose="020F0502020204030204" pitchFamily="34" charset="0"/>
                <a:cs typeface="Simplified Arabic" panose="02020603050405020304" pitchFamily="18" charset="-78"/>
              </a:rPr>
              <a:t> </a:t>
            </a:r>
            <a:r>
              <a:rPr lang="ar-IQ" altLang="ar-IQ" sz="2400" dirty="0" smtClean="0">
                <a:latin typeface="Simplified Arabic" panose="02020603050405020304" pitchFamily="18" charset="-78"/>
                <a:ea typeface="Calibri" panose="020F0502020204030204" pitchFamily="34" charset="0"/>
                <a:cs typeface="Simplified Arabic" panose="02020603050405020304" pitchFamily="18" charset="-78"/>
              </a:rPr>
              <a:t>:-</a:t>
            </a:r>
          </a:p>
          <a:p>
            <a:pPr algn="just">
              <a:buFont typeface="Arial" panose="020B0604020202020204" pitchFamily="34" charset="0"/>
              <a:buChar char="•"/>
            </a:pPr>
            <a:r>
              <a:rPr lang="ar-IQ" altLang="ar-IQ" sz="2400" dirty="0" smtClean="0">
                <a:latin typeface="Simplified Arabic" panose="02020603050405020304" pitchFamily="18" charset="-78"/>
                <a:ea typeface="Calibri" panose="020F0502020204030204" pitchFamily="34" charset="0"/>
                <a:cs typeface="Simplified Arabic" panose="02020603050405020304" pitchFamily="18" charset="-78"/>
              </a:rPr>
              <a:t> </a:t>
            </a: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يحدث إنتاج الطاقة فقط عندما تكون الشمس مشرقة مما يتطلب أنظمة تخزين كبيرة لا سيما في أثناء الليل أو عندما تتلبد السماء بالغيوم هذه المشكلة تجعل الخلايا الشمسية غير فعالة تماماً لأجزاء واسعة من العالم كالبلدان حول الدائرة القطبية الشمالية .</a:t>
            </a:r>
          </a:p>
          <a:p>
            <a:pPr algn="just">
              <a:buFont typeface="Arial" panose="020B0604020202020204" pitchFamily="34" charset="0"/>
              <a:buChar char="•"/>
            </a:pP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 قلة </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كفاءة الخلايا الشمسية إذ لا يستثمر من الاشعاع الشمسي سوى 43% من الكمية الواصلة للخلية الشمسية ، بينما تضيع الكمية </a:t>
            </a:r>
            <a:r>
              <a:rPr lang="ar-IQ" altLang="ar-IQ" sz="2300" dirty="0" err="1">
                <a:latin typeface="Simplified Arabic" panose="02020603050405020304" pitchFamily="18" charset="-78"/>
                <a:ea typeface="Calibri" panose="020F0502020204030204" pitchFamily="34" charset="0"/>
                <a:cs typeface="Simplified Arabic" panose="02020603050405020304" pitchFamily="18" charset="-78"/>
              </a:rPr>
              <a:t>المتبيقة</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 من الاشعة الشمسية كحرارة ، وفي المتوسط يمكن أن تولد لوحة شمسية حوالي(10) واط/ساعة لكل قدم مربع ومن ثمَ لتوليد (1) كيلو واط/ساعة ستحتاج إلى 100 قدم مربع من الألواح الشمسية</a:t>
            </a: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a:t>
            </a:r>
          </a:p>
          <a:p>
            <a:pPr algn="just">
              <a:buFont typeface="Arial" panose="020B0604020202020204" pitchFamily="34" charset="0"/>
              <a:buChar char="•"/>
            </a:pP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 </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ارتفاع كلف تركيب الألواح الشمسية على منزل ويتطلب أيدي عاملة من ذوي الخبرة لا سيما في أنظمة الألواح الشمسية الثابتة لأن أنظمة المحاذاة يكون تحديد الزاوية الصحيحة للألواح الشمسية صعب </a:t>
            </a: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جداً.</a:t>
            </a:r>
          </a:p>
          <a:p>
            <a:pPr algn="just">
              <a:buFont typeface="Arial" panose="020B0604020202020204" pitchFamily="34" charset="0"/>
              <a:buChar char="•"/>
            </a:pP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 يفضل </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بناء مزارع الطاقة الشمسية العملاقة في المناطق الصحراوية ولكن هذه المزارع الكبيرة توجد بعيده عن المدن التي تحتاج للكهرباء مما يتطلب حاجة إلى انشاء خطوط نقل باهظة الثمن لنقل الطاقة إلى الأسواق البعيدة</a:t>
            </a: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a:t>
            </a:r>
          </a:p>
          <a:p>
            <a:pPr algn="just">
              <a:buFont typeface="Arial" panose="020B0604020202020204" pitchFamily="34" charset="0"/>
              <a:buChar char="•"/>
            </a:pP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ارتفاع </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تكاليف الصيانة والمتابعة </a:t>
            </a:r>
            <a:r>
              <a:rPr lang="ar-IQ" altLang="ar-IQ" sz="2300" dirty="0" err="1">
                <a:latin typeface="Simplified Arabic" panose="02020603050405020304" pitchFamily="18" charset="-78"/>
                <a:ea typeface="Calibri" panose="020F0502020204030204" pitchFamily="34" charset="0"/>
                <a:cs typeface="Simplified Arabic" panose="02020603050405020304" pitchFamily="18" charset="-78"/>
              </a:rPr>
              <a:t>لها،اذ</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 تنخفض كفاءتها بشكل كبير عندما يتراكم الغبار والملوثات على أسطح هذه الألواح</a:t>
            </a: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a:t>
            </a:r>
          </a:p>
          <a:p>
            <a:pPr algn="just">
              <a:buFont typeface="Arial" panose="020B0604020202020204" pitchFamily="34" charset="0"/>
              <a:buChar char="•"/>
            </a:pP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ارتفاع </a:t>
            </a:r>
            <a:r>
              <a:rPr lang="ar-IQ" altLang="ar-IQ" sz="2300" dirty="0">
                <a:latin typeface="Simplified Arabic" panose="02020603050405020304" pitchFamily="18" charset="-78"/>
                <a:ea typeface="Calibri" panose="020F0502020204030204" pitchFamily="34" charset="0"/>
                <a:cs typeface="Simplified Arabic" panose="02020603050405020304" pitchFamily="18" charset="-78"/>
              </a:rPr>
              <a:t>في تكاليف بطاريات خزن الطاقة الشمسية ، اذ يتطلب خزن كلف الكيلو واط (5) آلاف دولار، وهذه البطاريات تستمر فقط لمدة خمس سنوات، كما لا يتم إعادة تدوير هذه </a:t>
            </a:r>
            <a:r>
              <a:rPr lang="ar-IQ" altLang="ar-IQ" sz="2300" dirty="0" smtClean="0">
                <a:latin typeface="Simplified Arabic" panose="02020603050405020304" pitchFamily="18" charset="-78"/>
                <a:ea typeface="Calibri" panose="020F0502020204030204" pitchFamily="34" charset="0"/>
                <a:cs typeface="Simplified Arabic" panose="02020603050405020304" pitchFamily="18" charset="-78"/>
              </a:rPr>
              <a:t>البطاريات.</a:t>
            </a:r>
            <a:r>
              <a:rPr lang="en-US" altLang="ar-IQ" sz="2300" dirty="0" smtClean="0">
                <a:latin typeface="Simplified Arabic" panose="02020603050405020304" pitchFamily="18" charset="-78"/>
                <a:ea typeface="Calibri" panose="020F0502020204030204" pitchFamily="34" charset="0"/>
                <a:cs typeface="Simplified Arabic" panose="02020603050405020304" pitchFamily="18" charset="-78"/>
              </a:rPr>
              <a:t> </a:t>
            </a:r>
            <a:endParaRPr lang="ar-IQ" sz="23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692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anim calcmode="lin" valueType="num">
                                      <p:cBhvr>
                                        <p:cTn id="18"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6">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anim calcmode="lin" valueType="num">
                                      <p:cBhvr>
                                        <p:cTn id="23"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6">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anim calcmode="lin" valueType="num">
                                      <p:cBhvr>
                                        <p:cTn id="28"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6">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anim calcmode="lin" valueType="num">
                                      <p:cBhvr>
                                        <p:cTn id="33" dur="2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6">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anim calcmode="lin" valueType="num">
                                      <p:cBhvr>
                                        <p:cTn id="38" dur="2000" fill="hold"/>
                                        <p:tgtEl>
                                          <p:spTgt spid="6">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54" dur="5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59" dur="500"/>
                                        <p:tgtEl>
                                          <p:spTgt spid="6">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4" dur="500"/>
                                        <p:tgtEl>
                                          <p:spTgt spid="6">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69" dur="500"/>
                                        <p:tgtEl>
                                          <p:spTgt spid="6">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animEffect transition="in" filter="randombar(horizontal)">
                                      <p:cBhvr>
                                        <p:cTn id="7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11300" y="215900"/>
            <a:ext cx="10553700" cy="6451600"/>
          </a:xfrm>
        </p:spPr>
        <p:txBody>
          <a:bodyPr>
            <a:noAutofit/>
          </a:bodyPr>
          <a:lstStyle/>
          <a:p>
            <a:pPr marL="0" indent="0" algn="just">
              <a:buNone/>
            </a:pPr>
            <a:r>
              <a:rPr lang="ar-IQ" altLang="ar-IQ" sz="3200" b="1" dirty="0">
                <a:solidFill>
                  <a:schemeClr val="tx1"/>
                </a:solidFill>
                <a:latin typeface="Arial" panose="020B0604020202020204" pitchFamily="34" charset="0"/>
                <a:ea typeface="Calibri" panose="020F0502020204030204" pitchFamily="34" charset="0"/>
                <a:cs typeface="Arial" panose="020B0604020202020204" pitchFamily="34" charset="0"/>
              </a:rPr>
              <a:t>انتاج الطاقة الشمسية :</a:t>
            </a:r>
            <a:r>
              <a:rPr lang="en-US"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US"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US"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تحتل الطاقة الشمسية</a:t>
            </a:r>
            <a:r>
              <a:rPr lang="en-US"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Solar Energy</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المرتبة الثامنة في سلم استهلاك الطاقة العالمي ، وبدأ استثمار الطاقة الشمسية في توليد الطاقة الكهربائية في عام 1983 في الولايات المتحدة ،وتشير الدراسات أن الميل المربع الواحد وخاصة في الاقاليم الحارة يستلم طاقة شمسية تكافئ(3.64) مليون برميل من زيت الوقود سنوياً. ويتركز اعلى انتاج العالم من الطاقة الكهربائية المنتجة من الطاقة الشمسية عام 2015 في ثلاثة دول هي (الصين</a:t>
            </a:r>
            <a:r>
              <a:rPr lang="en-US"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15,5%</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والولايات المتحدة</a:t>
            </a:r>
            <a:r>
              <a:rPr lang="en-US"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15,4%</a:t>
            </a:r>
            <a:r>
              <a:rPr lang="en-US" altLang="ar-IQ"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والمانيا</a:t>
            </a:r>
            <a:r>
              <a:rPr lang="en-US"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15%</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)وعلى التوالي كما في </a:t>
            </a: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الجدول (1)</a:t>
            </a:r>
            <a:endParaRPr lang="ar-IQ"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80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extLst/>
          </p:nvPr>
        </p:nvGraphicFramePr>
        <p:xfrm>
          <a:off x="901700" y="476723"/>
          <a:ext cx="11290300" cy="6025675"/>
        </p:xfrm>
        <a:graphic>
          <a:graphicData uri="http://schemas.openxmlformats.org/drawingml/2006/table">
            <a:tbl>
              <a:tblPr rtl="1" firstRow="1" firstCol="1" bandRow="1">
                <a:tableStyleId>{5C22544A-7EE6-4342-B048-85BDC9FD1C3A}</a:tableStyleId>
              </a:tblPr>
              <a:tblGrid>
                <a:gridCol w="1720870"/>
                <a:gridCol w="825552"/>
                <a:gridCol w="1030198"/>
                <a:gridCol w="1647616"/>
                <a:gridCol w="989500"/>
                <a:gridCol w="1325534"/>
                <a:gridCol w="1325534"/>
                <a:gridCol w="1154611"/>
                <a:gridCol w="1270885"/>
              </a:tblGrid>
              <a:tr h="302379">
                <a:tc>
                  <a:txBody>
                    <a:bodyPr/>
                    <a:lstStyle/>
                    <a:p>
                      <a:pPr algn="ctr" rtl="1">
                        <a:lnSpc>
                          <a:spcPct val="107000"/>
                        </a:lnSpc>
                        <a:spcAft>
                          <a:spcPts val="0"/>
                        </a:spcAft>
                      </a:pPr>
                      <a:r>
                        <a:rPr lang="ar-SA" sz="1400" dirty="0">
                          <a:effectLst/>
                        </a:rPr>
                        <a:t>الدولة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400">
                          <a:effectLst/>
                        </a:rPr>
                        <a:t>الانتاج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4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400">
                          <a:effectLst/>
                        </a:rPr>
                        <a:t>الدولة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400">
                          <a:effectLst/>
                        </a:rPr>
                        <a:t>الانتاج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4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400">
                          <a:effectLst/>
                        </a:rPr>
                        <a:t>الدولة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400">
                          <a:effectLst/>
                        </a:rPr>
                        <a:t>الانتاج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4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dirty="0">
                          <a:effectLst/>
                        </a:rPr>
                        <a:t>الصين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39.2</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15.5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النمسا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سنغافورة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dirty="0">
                          <a:effectLst/>
                        </a:rPr>
                        <a:t>الولايات المتحدة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39.0</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15.4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هولندا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الارجنتين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dirty="0">
                          <a:effectLst/>
                        </a:rPr>
                        <a:t>المانيا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38.4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15.1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تايوان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كولومبيا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اليابان</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30.9</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12.2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البرتقال</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الاكوادور</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dirty="0">
                          <a:effectLst/>
                        </a:rPr>
                        <a:t>ايطاليا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25.2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9.9</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الدانمارك</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كازاخستان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dirty="0">
                          <a:effectLst/>
                        </a:rPr>
                        <a:t>اسبانيا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13.8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5.4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سلوفاكيا</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نيوزيلاند</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a:effectLst/>
                        </a:rPr>
                        <a:t>المملكة المتحدة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7.5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2.9</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اوكرانيا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فينزويلا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فرنسا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7.3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المكسيك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الكويت</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a:effectLst/>
                        </a:rPr>
                        <a:t>الهند</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6.6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الامارات العربية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فيتنام</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استراليا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6.1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بيرو</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البرازيل</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a:effectLst/>
                        </a:rPr>
                        <a:t>كوريا الجنوبية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3.8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تركيا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0.2</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0.07</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بيلاروسيا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dirty="0">
                          <a:effectLst/>
                        </a:rPr>
                        <a:t>قبرص</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3.5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بنجلادش</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0.07</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فنلندا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بلجيكا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3.1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1.2</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هنغاريا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النروج</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كندا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ايران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اندونيسيا</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03658">
                <a:tc>
                  <a:txBody>
                    <a:bodyPr/>
                    <a:lstStyle/>
                    <a:p>
                      <a:pPr algn="ctr" rtl="1">
                        <a:lnSpc>
                          <a:spcPct val="107000"/>
                        </a:lnSpc>
                        <a:spcAft>
                          <a:spcPts val="0"/>
                        </a:spcAft>
                      </a:pPr>
                      <a:r>
                        <a:rPr lang="ar-SA" sz="1200">
                          <a:effectLst/>
                        </a:rPr>
                        <a:t>تايلاند</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ماليزيا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ترينداد و توباكو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a:effectLst/>
                        </a:rPr>
                        <a:t>التشيك</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الفلبين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اوزبكستان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رومانيا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السويد</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اذربيجان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a:effectLst/>
                        </a:rPr>
                        <a:t>جنوب افريقيا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effectLst/>
                        </a:rPr>
                        <a:t>ليتوانيا</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تركمانستان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0.004</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0.001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02662">
                <a:tc>
                  <a:txBody>
                    <a:bodyPr/>
                    <a:lstStyle/>
                    <a:p>
                      <a:pPr algn="ctr" rtl="1">
                        <a:lnSpc>
                          <a:spcPct val="107000"/>
                        </a:lnSpc>
                        <a:spcAft>
                          <a:spcPts val="0"/>
                        </a:spcAft>
                      </a:pPr>
                      <a:r>
                        <a:rPr lang="ar-SA" sz="1200">
                          <a:effectLst/>
                        </a:rPr>
                        <a:t>بلغاريا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الجزائر</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ايرلندا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0.001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0.0003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a:effectLst/>
                        </a:rPr>
                        <a:t>تشيلي</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مصر</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هونك كونج</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0.0003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92159">
                <a:tc>
                  <a:txBody>
                    <a:bodyPr/>
                    <a:lstStyle/>
                    <a:p>
                      <a:pPr algn="ctr" rtl="1">
                        <a:lnSpc>
                          <a:spcPct val="107000"/>
                        </a:lnSpc>
                        <a:spcAft>
                          <a:spcPts val="0"/>
                        </a:spcAft>
                      </a:pPr>
                      <a:r>
                        <a:rPr lang="ar-SA" sz="1200">
                          <a:effectLst/>
                        </a:rPr>
                        <a:t>سويسرا</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بولندا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العربية السعودية</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0.0007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0.0002</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7171">
                <a:tc>
                  <a:txBody>
                    <a:bodyPr/>
                    <a:lstStyle/>
                    <a:p>
                      <a:pPr algn="ctr" rtl="1">
                        <a:lnSpc>
                          <a:spcPct val="107000"/>
                        </a:lnSpc>
                        <a:spcAft>
                          <a:spcPts val="0"/>
                        </a:spcAft>
                      </a:pPr>
                      <a:r>
                        <a:rPr lang="ar-SA" sz="1200" dirty="0">
                          <a:effectLst/>
                        </a:rPr>
                        <a:t>باكستان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روسيا الاتحادية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اخرى لم تذكر</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3.3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1.3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03658">
                <a:tc>
                  <a:txBody>
                    <a:bodyPr/>
                    <a:lstStyle/>
                    <a:p>
                      <a:pPr algn="ctr" rtl="1">
                        <a:lnSpc>
                          <a:spcPct val="107000"/>
                        </a:lnSpc>
                        <a:spcAft>
                          <a:spcPts val="0"/>
                        </a:spcAft>
                      </a:pPr>
                      <a:r>
                        <a:rPr lang="ar-SA" sz="1200">
                          <a:effectLst/>
                        </a:rPr>
                        <a:t>الكيان الصهيوني</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1.0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0.3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قطر</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0.01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a:effectLst/>
                        </a:rPr>
                        <a:t>المجموع</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a:effectLst/>
                        </a:rPr>
                        <a:t>253.0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1200" b="1" dirty="0">
                          <a:effectLst/>
                        </a:rPr>
                        <a:t>100</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4" name="Rectangle 1"/>
          <p:cNvSpPr>
            <a:spLocks noChangeArrowheads="1"/>
          </p:cNvSpPr>
          <p:nvPr/>
        </p:nvSpPr>
        <p:spPr bwMode="auto">
          <a:xfrm>
            <a:off x="2692400" y="94685"/>
            <a:ext cx="92431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جدول (1) انتاج الطاقة الشمسية (</a:t>
            </a:r>
            <a:r>
              <a:rPr kumimoji="0" lang="ar-IQ" altLang="ar-IQ"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تيراواط</a:t>
            </a:r>
            <a:r>
              <a:rPr kumimoji="0" lang="ar-IQ" altLang="ar-IQ"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/ساعة) في العالم في عام 2015 </a:t>
            </a:r>
          </a:p>
        </p:txBody>
      </p:sp>
      <p:sp>
        <p:nvSpPr>
          <p:cNvPr id="5" name="مستطيل 4"/>
          <p:cNvSpPr/>
          <p:nvPr/>
        </p:nvSpPr>
        <p:spPr>
          <a:xfrm>
            <a:off x="2578100" y="5970827"/>
            <a:ext cx="7035800" cy="887173"/>
          </a:xfrm>
          <a:prstGeom prst="rect">
            <a:avLst/>
          </a:prstGeom>
        </p:spPr>
        <p:txBody>
          <a:bodyPr wrap="square">
            <a:spAutoFit/>
          </a:bodyPr>
          <a:lstStyle/>
          <a:p>
            <a:pPr lvl="0" algn="ctr" eaLnBrk="0" fontAlgn="base" hangingPunct="0">
              <a:spcBef>
                <a:spcPct val="0"/>
              </a:spcBef>
              <a:spcAft>
                <a:spcPct val="0"/>
              </a:spcAft>
            </a:pPr>
            <a:endParaRPr lang="en-US" altLang="ar-IQ" sz="3200" dirty="0"/>
          </a:p>
          <a:p>
            <a:pPr lvl="0" algn="ctr" eaLnBrk="0" fontAlgn="base" hangingPunct="0">
              <a:spcBef>
                <a:spcPct val="0"/>
              </a:spcBef>
              <a:spcAft>
                <a:spcPct val="0"/>
              </a:spcAft>
            </a:pPr>
            <a:r>
              <a:rPr lang="en-US" altLang="ar-IQ"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Source:BP</a:t>
            </a:r>
            <a:r>
              <a:rPr lang="en-US" altLang="ar-IQ" dirty="0">
                <a:solidFill>
                  <a:srgbClr val="000000"/>
                </a:solidFill>
                <a:latin typeface="Calibri" panose="020F0502020204030204" pitchFamily="34" charset="0"/>
                <a:ea typeface="Times New Roman" panose="02020603050405020304" pitchFamily="18" charset="0"/>
                <a:cs typeface="Arial" panose="020B0604020202020204" pitchFamily="34" charset="0"/>
              </a:rPr>
              <a:t> Statistical Review of World Energy June 2016</a:t>
            </a:r>
            <a:endParaRPr lang="en-US" altLang="ar-IQ"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04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192000" cy="6858000"/>
          </a:xfrm>
          <a:solidFill>
            <a:srgbClr val="FFFFCC"/>
          </a:solidFill>
        </p:spPr>
        <p:txBody>
          <a:bodyPr/>
          <a:lstStyle/>
          <a:p>
            <a:pPr marL="0" indent="0" algn="ctr">
              <a:buNone/>
            </a:pPr>
            <a:endParaRPr lang="ar-IQ" dirty="0" smtClean="0"/>
          </a:p>
          <a:p>
            <a:pPr marL="0" indent="0" algn="ctr">
              <a:buNone/>
            </a:pPr>
            <a:endParaRPr lang="ar-IQ" sz="8800" b="1" dirty="0" smtClean="0">
              <a:solidFill>
                <a:srgbClr val="FF0000"/>
              </a:solidFill>
              <a:latin typeface="Batang" panose="02030600000101010101" pitchFamily="18" charset="-127"/>
              <a:ea typeface="Batang" panose="02030600000101010101" pitchFamily="18" charset="-127"/>
              <a:cs typeface="PT Bold Mirror" panose="02010400000000000000" pitchFamily="2" charset="-78"/>
            </a:endParaRPr>
          </a:p>
          <a:p>
            <a:pPr marL="0" indent="0" algn="ctr">
              <a:buNone/>
            </a:pPr>
            <a:endParaRPr lang="ar-IQ" sz="8800" b="1" dirty="0" smtClean="0">
              <a:solidFill>
                <a:srgbClr val="FF0000"/>
              </a:solidFill>
              <a:latin typeface="Batang" panose="02030600000101010101" pitchFamily="18" charset="-127"/>
              <a:ea typeface="Batang" panose="02030600000101010101" pitchFamily="18" charset="-127"/>
              <a:cs typeface="PT Bold Mirror" panose="02010400000000000000" pitchFamily="2" charset="-78"/>
            </a:endParaRPr>
          </a:p>
          <a:p>
            <a:pPr marL="0" indent="0" algn="ctr">
              <a:buNone/>
            </a:pPr>
            <a:r>
              <a:rPr lang="ar-IQ" sz="8800" b="1" dirty="0" smtClean="0">
                <a:solidFill>
                  <a:srgbClr val="FF0000"/>
                </a:solidFill>
                <a:latin typeface="Batang" panose="02030600000101010101" pitchFamily="18" charset="-127"/>
                <a:ea typeface="Batang" panose="02030600000101010101" pitchFamily="18" charset="-127"/>
                <a:cs typeface="PT Bold Mirror" panose="02010400000000000000" pitchFamily="2" charset="-78"/>
              </a:rPr>
              <a:t>شكراً لحسن استماعكم </a:t>
            </a:r>
          </a:p>
          <a:p>
            <a:pPr marL="0" indent="0" algn="ctr">
              <a:buNone/>
            </a:pPr>
            <a:endParaRPr lang="ar-IQ" sz="8800" dirty="0"/>
          </a:p>
        </p:txBody>
      </p:sp>
    </p:spTree>
    <p:extLst>
      <p:ext uri="{BB962C8B-B14F-4D97-AF65-F5344CB8AC3E}">
        <p14:creationId xmlns:p14="http://schemas.microsoft.com/office/powerpoint/2010/main" val="4072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6233" y="-182880"/>
            <a:ext cx="12208233" cy="7040880"/>
          </a:xfrm>
          <a:prstGeom prst="rect">
            <a:avLst/>
          </a:prstGeom>
        </p:spPr>
      </p:pic>
    </p:spTree>
    <p:extLst>
      <p:ext uri="{BB962C8B-B14F-4D97-AF65-F5344CB8AC3E}">
        <p14:creationId xmlns:p14="http://schemas.microsoft.com/office/powerpoint/2010/main" val="1840589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192000" cy="6858000"/>
          </a:xfrm>
          <a:solidFill>
            <a:srgbClr val="FFFFCC"/>
          </a:solidFill>
        </p:spPr>
        <p:txBody>
          <a:bodyPr>
            <a:normAutofit/>
          </a:bodyPr>
          <a:lstStyle/>
          <a:p>
            <a:pPr marL="0" lvl="0" indent="0" eaLnBrk="0" fontAlgn="base" hangingPunct="0">
              <a:lnSpc>
                <a:spcPct val="100000"/>
              </a:lnSpc>
              <a:spcBef>
                <a:spcPct val="0"/>
              </a:spcBef>
              <a:spcAft>
                <a:spcPct val="0"/>
              </a:spcAft>
              <a:buNone/>
            </a:pPr>
            <a:r>
              <a:rPr lang="ar-IQ" altLang="ar-IQ" b="1" dirty="0">
                <a:latin typeface="Calibri" panose="020F0502020204030204" pitchFamily="34" charset="0"/>
                <a:ea typeface="Calibri" panose="020F0502020204030204" pitchFamily="34" charset="0"/>
              </a:rPr>
              <a:t>ثالثاً : طاقة حرارة جوف الارض </a:t>
            </a:r>
            <a:endPar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eaLnBrk="0" fontAlgn="base" hangingPunct="0">
              <a:lnSpc>
                <a:spcPct val="100000"/>
              </a:lnSpc>
              <a:spcBef>
                <a:spcPct val="0"/>
              </a:spcBef>
              <a:spcAft>
                <a:spcPct val="0"/>
              </a:spcAft>
              <a:buNone/>
            </a:pP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الطاقة الحرارية الأرضية </a:t>
            </a:r>
            <a:r>
              <a:rPr kumimoji="0" lang="en-US" altLang="ar-IQ"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Geothermal </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هي حرارة باطن الأرض. وقد وجدت موارد الطاقة الحرارية الأرضية من الأرض الضحلة بالماء الساخن والصخور الساخنة على بعد بضعة أميال تحت سطح الأرض، وإلى أسفل حتى الأعماق تكون درجات الحرارة عالية جدا من الصخور المنصهرة التي تسمى الصهارة  </a:t>
            </a:r>
            <a:r>
              <a:rPr kumimoji="0" lang="en-US"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magma</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يمكن استعمال هذه الحرارة بشكل مباشر في تدفئة المباني والنباتات في البيوت البلاستيكية، وتجفيف المحاصيل والاسماك، وتدفئة المياه في المزارع السمكية، وللعلاج والعديد من العمليات الصناعية مثل الحليب المبستر، والمنتجعات الحرارية .ويتم حفر ثقوب الخاصة للبخار في الصخور لتحويل البخار الساخن لدفع </a:t>
            </a:r>
            <a:r>
              <a:rPr kumimoji="0" lang="ar-IQ" altLang="ar-IQ" b="0" i="0" u="none" strike="noStrike" cap="none" normalizeH="0" baseline="0" dirty="0" err="1"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التوربينات</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الكهربائية ، وتوجد ثلاثة تصاميم أساسية لمحطات الطاقة الحرارية الأرضية الجوفية جميعها تعمل على سحب الماء الساخن والبخار من باطن الارض ، أول تصميم وأبسطها هو البخار الجاف الذي يذهب مباشرة الى </a:t>
            </a:r>
            <a:r>
              <a:rPr kumimoji="0" lang="ar-IQ" altLang="ar-IQ" b="0" i="0" u="none" strike="noStrike" cap="none" normalizeH="0" baseline="0" dirty="0" err="1"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التوربينات</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ثم الى المكثف حيث يتم تكثيف البخار ، والثاني الماء الساخن منخفض الضغط الذي يستعمل لدفع </a:t>
            </a:r>
            <a:r>
              <a:rPr kumimoji="0" lang="ar-IQ" altLang="ar-IQ" b="0" i="0" u="none" strike="noStrike" cap="none" normalizeH="0" baseline="0" dirty="0" err="1"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التوربينات</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 بينما الثالث يسمى نظام ثنائي الدورة ، يتم تمرير الماء الساخن من خلال مبادل حراري، حيث يسخن السائل في حلقة مغلقة ثم يتم تحويله بسهولة أكبر إلى بخار لتشغيل </a:t>
            </a:r>
            <a:r>
              <a:rPr kumimoji="0" lang="ar-IQ" altLang="ar-IQ" b="0" i="0" u="none" strike="noStrike" cap="none" normalizeH="0" baseline="0" dirty="0" err="1"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التوربينات</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شكل(6).</a:t>
            </a:r>
            <a:r>
              <a:rPr kumimoji="0" lang="en-US" altLang="ar-IQ" sz="2400" b="0" i="0" u="none" strike="noStrike" cap="none" normalizeH="0" baseline="0" dirty="0" smtClean="0">
                <a:ln>
                  <a:noFill/>
                </a:ln>
                <a:solidFill>
                  <a:schemeClr val="tx1"/>
                </a:solidFill>
                <a:effectLst/>
              </a:rPr>
              <a:t> </a:t>
            </a:r>
            <a:r>
              <a:rPr lang="ar-IQ" sz="2400" dirty="0" smtClean="0"/>
              <a:t>علما ان استثمرت طاقة حرارة جوف الارض منذ عام 1965 إذ بلغ انتاج العالم (5.02) </a:t>
            </a:r>
            <a:r>
              <a:rPr lang="ar-IQ" sz="2400" dirty="0" err="1" smtClean="0"/>
              <a:t>تيراواط</a:t>
            </a:r>
            <a:r>
              <a:rPr lang="ar-IQ" sz="2400" dirty="0" smtClean="0"/>
              <a:t>/ساعة ، ويتركز اعلى انتاج العالم من طاقة جوف الارض عام 2015 في ثلاثة دول هي(الولايات المتحدة بنسبة 85% والصين بنسبة 53% والمانيا بنسبة 50%) .</a:t>
            </a:r>
          </a:p>
          <a:p>
            <a:pPr marL="0" lvl="0" indent="0" algn="just" eaLnBrk="0" fontAlgn="base" hangingPunct="0">
              <a:lnSpc>
                <a:spcPct val="100000"/>
              </a:lnSpc>
              <a:spcBef>
                <a:spcPct val="0"/>
              </a:spcBef>
              <a:spcAft>
                <a:spcPct val="0"/>
              </a:spcAft>
              <a:buNone/>
            </a:pPr>
            <a:endParaRPr lang="en-US" altLang="ar-IQ" sz="3600" dirty="0">
              <a:latin typeface="Arial" panose="020B0604020202020204" pitchFamily="34" charset="0"/>
            </a:endParaRPr>
          </a:p>
          <a:p>
            <a:endParaRPr lang="ar-IQ" dirty="0"/>
          </a:p>
        </p:txBody>
      </p:sp>
    </p:spTree>
    <p:extLst>
      <p:ext uri="{BB962C8B-B14F-4D97-AF65-F5344CB8AC3E}">
        <p14:creationId xmlns:p14="http://schemas.microsoft.com/office/powerpoint/2010/main" val="88431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192000" cy="6858000"/>
          </a:xfrm>
          <a:solidFill>
            <a:srgbClr val="FFFFCC"/>
          </a:solidFill>
        </p:spPr>
        <p:txBody>
          <a:bodyPr/>
          <a:lstStyle/>
          <a:p>
            <a:pPr marL="0" indent="0" algn="ctr">
              <a:lnSpc>
                <a:spcPct val="150000"/>
              </a:lnSpc>
              <a:buNone/>
            </a:pPr>
            <a:r>
              <a:rPr lang="ar-IQ" sz="2000" b="1" dirty="0" smtClean="0"/>
              <a:t>شكل </a:t>
            </a:r>
            <a:r>
              <a:rPr lang="ar-IQ" sz="2000" b="1" dirty="0"/>
              <a:t>(6</a:t>
            </a:r>
            <a:r>
              <a:rPr lang="ar-IQ" sz="2000" b="1" dirty="0" smtClean="0"/>
              <a:t>) </a:t>
            </a:r>
            <a:r>
              <a:rPr lang="ar-IQ" sz="2000" b="1" dirty="0"/>
              <a:t>مخطط استثمار طاقة حرارة جوف الأرض في انتاج الطاقة </a:t>
            </a:r>
            <a:r>
              <a:rPr lang="ar-IQ" sz="2000" b="1" dirty="0" smtClean="0"/>
              <a:t>الكهربائية  </a:t>
            </a:r>
          </a:p>
          <a:p>
            <a:pPr marL="0" indent="0" algn="ctr">
              <a:lnSpc>
                <a:spcPct val="150000"/>
              </a:lnSpc>
              <a:buNone/>
            </a:pPr>
            <a:r>
              <a:rPr lang="ar-IQ" sz="2000" b="1" dirty="0" smtClean="0"/>
              <a:t> </a:t>
            </a:r>
            <a:endParaRPr lang="ar-IQ" sz="2000" dirty="0"/>
          </a:p>
        </p:txBody>
      </p:sp>
      <p:pic>
        <p:nvPicPr>
          <p:cNvPr id="5" name="صورة 4" descr="C:\Users\Dr. RASHID\Desktop\شكل جيوثيرمال.png"/>
          <p:cNvPicPr/>
          <p:nvPr/>
        </p:nvPicPr>
        <p:blipFill>
          <a:blip r:embed="rId2" cstate="print"/>
          <a:srcRect/>
          <a:stretch>
            <a:fillRect/>
          </a:stretch>
        </p:blipFill>
        <p:spPr bwMode="auto">
          <a:xfrm>
            <a:off x="0" y="571500"/>
            <a:ext cx="12192000" cy="62865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6419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192000" cy="6858000"/>
          </a:xfrm>
          <a:solidFill>
            <a:srgbClr val="FFFFCC"/>
          </a:solidFill>
        </p:spPr>
        <p:txBody>
          <a:bodyPr/>
          <a:lstStyle/>
          <a:p>
            <a:pPr marL="0" indent="0">
              <a:buNone/>
            </a:pPr>
            <a:endParaRPr lang="en-US" dirty="0" smtClean="0"/>
          </a:p>
          <a:p>
            <a:pPr marL="0" lvl="0" indent="0">
              <a:buNone/>
            </a:pPr>
            <a:r>
              <a:rPr lang="ar-IQ" altLang="ar-IQ" b="1" dirty="0" smtClean="0">
                <a:latin typeface="Arial" panose="020B0604020202020204" pitchFamily="34" charset="0"/>
                <a:ea typeface="Calibri" panose="020F0502020204030204" pitchFamily="34" charset="0"/>
              </a:rPr>
              <a:t>   تواجه </a:t>
            </a:r>
            <a:r>
              <a:rPr lang="ar-IQ" altLang="ar-IQ" b="1" dirty="0">
                <a:latin typeface="Arial" panose="020B0604020202020204" pitchFamily="34" charset="0"/>
                <a:ea typeface="Calibri" panose="020F0502020204030204" pitchFamily="34" charset="0"/>
              </a:rPr>
              <a:t>طاقة حرارة جوف الارض بعض المشاكل </a:t>
            </a:r>
            <a:r>
              <a:rPr lang="ar-IQ" altLang="ar-IQ" b="1" dirty="0" smtClean="0">
                <a:latin typeface="Arial" panose="020B0604020202020204" pitchFamily="34" charset="0"/>
                <a:ea typeface="Calibri" panose="020F0502020204030204" pitchFamily="34" charset="0"/>
              </a:rPr>
              <a:t>منها </a:t>
            </a:r>
            <a:r>
              <a:rPr kumimoji="0" lang="ar-IQ" altLang="ar-IQ"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a:t>
            </a:r>
          </a:p>
          <a:p>
            <a:pPr marL="0" lvl="0" indent="0">
              <a:buNone/>
            </a:pP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1- انبعاث بعض الملوثات من باطن الارض إلى الهواء خاصة الغازات السامه مثل </a:t>
            </a:r>
            <a:r>
              <a:rPr kumimoji="0" lang="ar-IQ" altLang="ar-IQ" b="0" i="0" u="none" strike="noStrike" cap="none" normalizeH="0" baseline="0" dirty="0" err="1"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السيليكا</a:t>
            </a:r>
            <a:r>
              <a:rPr kumimoji="0" lang="en-US"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silica</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وثاني أكسيد الكبريت وبعض المعادن الثقيلة السامة كالزرنيخ </a:t>
            </a:r>
            <a:r>
              <a:rPr kumimoji="0" lang="en-US"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arsenic</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والبورون.</a:t>
            </a:r>
          </a:p>
          <a:p>
            <a:pPr marL="0" lvl="0" indent="0">
              <a:buNone/>
            </a:pPr>
            <a:r>
              <a:rPr kumimoji="0" lang="ar-IQ" altLang="ar-IQ" sz="1600" b="0" i="0" u="none" strike="noStrike" cap="none" normalizeH="0" baseline="0" dirty="0" smtClean="0">
                <a:ln>
                  <a:noFill/>
                </a:ln>
                <a:solidFill>
                  <a:schemeClr val="tx1"/>
                </a:solidFill>
                <a:effectLst/>
                <a:latin typeface="Arial Unicode MS" panose="020B0604020202020204" pitchFamily="34" charset="-128"/>
                <a:ea typeface="Times New Roman" panose="02020603050405020304" pitchFamily="18" charset="0"/>
                <a:cs typeface="Courier New" panose="02070309020205020404" pitchFamily="49" charset="0"/>
              </a:rPr>
              <a:t> </a:t>
            </a: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2- تراكم كميات كبيرة من الاملاح على انابيب البخار.</a:t>
            </a:r>
          </a:p>
          <a:p>
            <a:pPr marL="0" lvl="0" indent="0">
              <a:buNone/>
            </a:pP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3- قد تنخفض درجة الحرارة القادمة من باطن الارض أو يتوقف وينفد البخار الساخن حتى بعد سنوات من النشاط البركاني ،مما يشكل موجة جافة قد تستمر لمدة عقود .</a:t>
            </a:r>
          </a:p>
          <a:p>
            <a:pPr marL="0" lvl="0" indent="0">
              <a:buNone/>
            </a:pP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4- من المحتمل أن يؤدي بناء محطات توليد الطاقة الحرارية الأرضية إلى التسبب في عدم استقرار السطح وإحداث الزلازل.</a:t>
            </a:r>
          </a:p>
          <a:p>
            <a:pPr marL="0" lvl="0" indent="0">
              <a:buNone/>
            </a:pPr>
            <a:r>
              <a:rPr kumimoji="0" lang="ar-IQ" altLang="ar-IQ" b="0"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5- في بعض الحالات تقع مواقع الطاقة الحرارية الأرضية بعيدة عن مراكز المدن ، مما يتطلب شبكة واسعة من شبكات التوزيع الطاقة الكهربائية ، وهذا يزيد من التكلفة الإجمالية لإنشاء نظام الطاقة الحرارية الأرضية.</a:t>
            </a:r>
            <a:r>
              <a:rPr kumimoji="0" lang="en-US" altLang="ar-IQ" sz="2400" b="0" i="0" u="none" strike="noStrike" cap="none" normalizeH="0" baseline="0" dirty="0" smtClean="0">
                <a:ln>
                  <a:noFill/>
                </a:ln>
                <a:solidFill>
                  <a:schemeClr val="tx1"/>
                </a:solidFill>
                <a:effectLst/>
              </a:rPr>
              <a:t> </a:t>
            </a:r>
            <a:endParaRPr lang="en-US" altLang="ar-IQ" sz="3600" dirty="0">
              <a:latin typeface="Arial" panose="020B0604020202020204" pitchFamily="34" charset="0"/>
            </a:endParaRPr>
          </a:p>
          <a:p>
            <a:pPr marL="0" indent="0">
              <a:buNone/>
            </a:pPr>
            <a:endParaRPr lang="ar-IQ" dirty="0"/>
          </a:p>
        </p:txBody>
      </p:sp>
    </p:spTree>
    <p:extLst>
      <p:ext uri="{BB962C8B-B14F-4D97-AF65-F5344CB8AC3E}">
        <p14:creationId xmlns:p14="http://schemas.microsoft.com/office/powerpoint/2010/main" val="1083934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6900" y="179610"/>
            <a:ext cx="11580812" cy="836390"/>
          </a:xfrm>
        </p:spPr>
        <p:txBody>
          <a:bodyPr>
            <a:normAutofit fontScale="90000"/>
          </a:bodyPr>
          <a:lstStyle/>
          <a:p>
            <a:pPr algn="r"/>
            <a:r>
              <a:rPr lang="ar-IQ" sz="4000" b="1" u="sng" dirty="0" smtClean="0">
                <a:solidFill>
                  <a:srgbClr val="00B0F0"/>
                </a:solidFill>
              </a:rPr>
              <a:t>المقدمة  </a:t>
            </a:r>
            <a:r>
              <a:rPr lang="ar-IQ" altLang="ar-IQ" sz="4000" b="1" dirty="0">
                <a:solidFill>
                  <a:schemeClr val="tx1"/>
                </a:solidFill>
                <a:latin typeface="Calibri" panose="020F0502020204030204" pitchFamily="34" charset="0"/>
                <a:ea typeface="Calibri" panose="020F0502020204030204" pitchFamily="34" charset="0"/>
                <a:cs typeface="Arial" panose="020B0604020202020204" pitchFamily="34" charset="0"/>
              </a:rPr>
              <a:t>الطاقة الشمسية </a:t>
            </a:r>
            <a:r>
              <a:rPr lang="ar-IQ" altLang="ar-IQ" sz="4000" b="1" dirty="0" smtClean="0">
                <a:solidFill>
                  <a:schemeClr val="tx1"/>
                </a:solidFill>
                <a:latin typeface="Calibri" panose="020F0502020204030204" pitchFamily="34" charset="0"/>
                <a:ea typeface="Calibri" panose="020F0502020204030204" pitchFamily="34" charset="0"/>
                <a:cs typeface="Arial" panose="020B0604020202020204" pitchFamily="34" charset="0"/>
              </a:rPr>
              <a:t>تابع </a:t>
            </a:r>
            <a:r>
              <a:rPr lang="ar-IQ" altLang="ar-IQ" sz="4000" b="1" dirty="0">
                <a:solidFill>
                  <a:schemeClr val="tx1"/>
                </a:solidFill>
                <a:latin typeface="Calibri" panose="020F0502020204030204" pitchFamily="34" charset="0"/>
                <a:ea typeface="Calibri" panose="020F0502020204030204" pitchFamily="34" charset="0"/>
                <a:cs typeface="Arial" panose="020B0604020202020204" pitchFamily="34" charset="0"/>
              </a:rPr>
              <a:t>الى موضوع أنواع الطاقات المتجددة :</a:t>
            </a:r>
            <a:r>
              <a:rPr lang="ar-IQ" altLang="ar-IQ" sz="400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ar-IQ" altLang="ar-IQ" sz="40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ar-IQ" sz="4000" b="1" u="sng" dirty="0" smtClean="0">
                <a:solidFill>
                  <a:srgbClr val="00B0F0"/>
                </a:solidFill>
              </a:rPr>
              <a:t> </a:t>
            </a:r>
            <a:endParaRPr lang="ar-IQ" sz="4000" b="1" u="sng" dirty="0">
              <a:solidFill>
                <a:srgbClr val="00B0F0"/>
              </a:solidFill>
            </a:endParaRPr>
          </a:p>
        </p:txBody>
      </p:sp>
      <p:sp>
        <p:nvSpPr>
          <p:cNvPr id="3" name="عنصر نائب للمحتوى 2"/>
          <p:cNvSpPr>
            <a:spLocks noGrp="1"/>
          </p:cNvSpPr>
          <p:nvPr>
            <p:ph idx="1"/>
          </p:nvPr>
        </p:nvSpPr>
        <p:spPr>
          <a:xfrm>
            <a:off x="1130300" y="1003300"/>
            <a:ext cx="11049000" cy="5816600"/>
          </a:xfrm>
        </p:spPr>
        <p:txBody>
          <a:bodyPr>
            <a:normAutofit/>
          </a:bodyPr>
          <a:lstStyle/>
          <a:p>
            <a:pPr marL="0" lvl="0" indent="0" algn="just" defTabSz="914400" eaLnBrk="0" fontAlgn="base" hangingPunct="0">
              <a:spcBef>
                <a:spcPct val="0"/>
              </a:spcBef>
              <a:spcAft>
                <a:spcPct val="0"/>
              </a:spcAft>
              <a:buClrTx/>
              <a:buNone/>
            </a:pPr>
            <a:r>
              <a:rPr lang="ar-IQ" altLang="ar-IQ"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رابعا- الطاقة </a:t>
            </a:r>
            <a:r>
              <a:rPr lang="ar-IQ" altLang="ar-IQ" sz="3200" b="1" dirty="0">
                <a:solidFill>
                  <a:schemeClr val="tx1"/>
                </a:solidFill>
                <a:latin typeface="Arial" panose="020B0604020202020204" pitchFamily="34" charset="0"/>
                <a:ea typeface="Calibri" panose="020F0502020204030204" pitchFamily="34" charset="0"/>
                <a:cs typeface="Arial" panose="020B0604020202020204" pitchFamily="34" charset="0"/>
              </a:rPr>
              <a:t>الشمسية </a:t>
            </a:r>
            <a:r>
              <a:rPr lang="en-US" altLang="ar-IQ" sz="3200" b="1" dirty="0">
                <a:solidFill>
                  <a:schemeClr val="tx1"/>
                </a:solidFill>
                <a:latin typeface="Arial" panose="020B0604020202020204" pitchFamily="34" charset="0"/>
                <a:ea typeface="Calibri" panose="020F0502020204030204" pitchFamily="34" charset="0"/>
                <a:cs typeface="Arial" panose="020B0604020202020204" pitchFamily="34" charset="0"/>
              </a:rPr>
              <a:t>Solar Energy</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 هي </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الطاقة التي ينتجها ضوء وحرارة الشمس، يتم إنتاج الطاقة الشمسية عندما يتم تحويل هذه الطاقة إلى كهرباء. ويوجد نوعان رئيسان من تكنولوجيا الطاقة الشمسية </a:t>
            </a: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هما:-</a:t>
            </a:r>
          </a:p>
          <a:p>
            <a:pPr lvl="0" algn="just" defTabSz="914400" eaLnBrk="0" fontAlgn="base" hangingPunct="0">
              <a:spcBef>
                <a:spcPct val="0"/>
              </a:spcBef>
              <a:spcAft>
                <a:spcPct val="0"/>
              </a:spcAft>
              <a:buClrTx/>
              <a:buFont typeface="Arial" panose="020B0604020202020204" pitchFamily="34" charset="0"/>
              <a:buChar char="•"/>
            </a:pP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3200" b="1" dirty="0">
                <a:solidFill>
                  <a:schemeClr val="tx1"/>
                </a:solidFill>
                <a:latin typeface="Arial" panose="020B0604020202020204" pitchFamily="34" charset="0"/>
                <a:ea typeface="Calibri" panose="020F0502020204030204" pitchFamily="34" charset="0"/>
                <a:cs typeface="Arial" panose="020B0604020202020204" pitchFamily="34" charset="0"/>
              </a:rPr>
              <a:t>الطاقة الشمسية </a:t>
            </a:r>
            <a:r>
              <a:rPr lang="ar-IQ" altLang="ar-IQ"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الضوئية :</a:t>
            </a: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هذه </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التكنولوجيا تحول أشعة الشمس مباشرة إلى الكهرباء باستعمال الخلايا </a:t>
            </a: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الضوئية، </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يتم الجمع بين الخلايا الشمسية الكهروضوئية في الألواح ، ويمكن وضعها على أسطح المنازل، أو دمجها في تصاميم المباني أو تثبيتها من آلاف الخلايا لإنشاء مزارع محطات الطاقة </a:t>
            </a:r>
            <a:r>
              <a:rPr lang="ar-IQ" altLang="ar-IQ" sz="3200" dirty="0" smtClean="0">
                <a:solidFill>
                  <a:schemeClr val="tx1"/>
                </a:solidFill>
                <a:latin typeface="Arial" panose="020B0604020202020204" pitchFamily="34" charset="0"/>
                <a:ea typeface="Calibri" panose="020F0502020204030204" pitchFamily="34" charset="0"/>
                <a:cs typeface="Arial" panose="020B0604020202020204" pitchFamily="34" charset="0"/>
              </a:rPr>
              <a:t>الشمسية.</a:t>
            </a:r>
          </a:p>
          <a:p>
            <a:pPr lvl="0" algn="just" defTabSz="914400" eaLnBrk="0" fontAlgn="base" hangingPunct="0">
              <a:spcBef>
                <a:spcPct val="0"/>
              </a:spcBef>
              <a:spcAft>
                <a:spcPct val="0"/>
              </a:spcAft>
              <a:buClrTx/>
              <a:buFont typeface="Arial" panose="020B0604020202020204" pitchFamily="34" charset="0"/>
              <a:buChar char="•"/>
            </a:pPr>
            <a:r>
              <a:rPr lang="ar-IQ" altLang="ar-IQ"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الطاقة </a:t>
            </a:r>
            <a:r>
              <a:rPr lang="ar-IQ" altLang="ar-IQ" sz="3200" b="1" dirty="0">
                <a:solidFill>
                  <a:schemeClr val="tx1"/>
                </a:solidFill>
                <a:latin typeface="Arial" panose="020B0604020202020204" pitchFamily="34" charset="0"/>
                <a:ea typeface="Calibri" panose="020F0502020204030204" pitchFamily="34" charset="0"/>
                <a:cs typeface="Arial" panose="020B0604020202020204" pitchFamily="34" charset="0"/>
              </a:rPr>
              <a:t>الشمسية </a:t>
            </a:r>
            <a:r>
              <a:rPr lang="ar-IQ" altLang="ar-IQ"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الحرارية : </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تحول هذه التكنولوجيا أشعة الشمس إلى طاقة حرارية (أو حرارة) التي كانت تستعمل في الماضي أساسا لتسخين المياه (كما هو الحال في نظام الماء الساخن بالطاقة الشمسية) هذه الطاقة الحرارية يمكن استعمالها لتوليد الكهرباء باستعمال </a:t>
            </a:r>
            <a:r>
              <a:rPr lang="ar-IQ" altLang="ar-IQ" sz="3200" dirty="0" err="1">
                <a:solidFill>
                  <a:schemeClr val="tx1"/>
                </a:solidFill>
                <a:latin typeface="Arial" panose="020B0604020202020204" pitchFamily="34" charset="0"/>
                <a:ea typeface="Calibri" panose="020F0502020204030204" pitchFamily="34" charset="0"/>
                <a:cs typeface="Arial" panose="020B0604020202020204" pitchFamily="34" charset="0"/>
              </a:rPr>
              <a:t>التوربينات</a:t>
            </a:r>
            <a:r>
              <a:rPr lang="ar-IQ" altLang="ar-IQ" sz="3200" dirty="0">
                <a:solidFill>
                  <a:schemeClr val="tx1"/>
                </a:solidFill>
                <a:latin typeface="Arial" panose="020B0604020202020204" pitchFamily="34" charset="0"/>
                <a:ea typeface="Calibri" panose="020F0502020204030204" pitchFamily="34" charset="0"/>
                <a:cs typeface="Arial" panose="020B0604020202020204" pitchFamily="34" charset="0"/>
              </a:rPr>
              <a:t> البخارية. </a:t>
            </a:r>
            <a:endParaRPr lang="ar-IQ" altLang="ar-IQ" sz="4000" dirty="0">
              <a:solidFill>
                <a:schemeClr val="tx1"/>
              </a:solidFill>
              <a:latin typeface="Arial" panose="020B0604020202020204" pitchFamily="34" charset="0"/>
              <a:cs typeface="Arial" panose="020B0604020202020204" pitchFamily="34" charset="0"/>
            </a:endParaRPr>
          </a:p>
          <a:p>
            <a:pPr marL="0" indent="0" algn="just">
              <a:buNone/>
            </a:pPr>
            <a:endParaRPr lang="ar-IQ"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0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168400" y="-55426"/>
            <a:ext cx="10134600" cy="6909777"/>
          </a:xfrm>
          <a:prstGeom prst="rect">
            <a:avLst/>
          </a:prstGeom>
        </p:spPr>
      </p:pic>
    </p:spTree>
    <p:extLst>
      <p:ext uri="{BB962C8B-B14F-4D97-AF65-F5344CB8AC3E}">
        <p14:creationId xmlns:p14="http://schemas.microsoft.com/office/powerpoint/2010/main" val="164192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5828982" y="0"/>
            <a:ext cx="6363018" cy="4772264"/>
          </a:xfrm>
          <a:prstGeom prst="rect">
            <a:avLst/>
          </a:prstGeom>
        </p:spPr>
      </p:pic>
      <p:pic>
        <p:nvPicPr>
          <p:cNvPr id="5" name="صورة 4"/>
          <p:cNvPicPr>
            <a:picLocks noChangeAspect="1"/>
          </p:cNvPicPr>
          <p:nvPr/>
        </p:nvPicPr>
        <p:blipFill>
          <a:blip r:embed="rId3"/>
          <a:stretch>
            <a:fillRect/>
          </a:stretch>
        </p:blipFill>
        <p:spPr>
          <a:xfrm>
            <a:off x="-369" y="0"/>
            <a:ext cx="6060660" cy="4545496"/>
          </a:xfrm>
          <a:prstGeom prst="rect">
            <a:avLst/>
          </a:prstGeom>
        </p:spPr>
      </p:pic>
      <p:pic>
        <p:nvPicPr>
          <p:cNvPr id="6" name="صورة 5"/>
          <p:cNvPicPr>
            <a:picLocks noChangeAspect="1"/>
          </p:cNvPicPr>
          <p:nvPr/>
        </p:nvPicPr>
        <p:blipFill>
          <a:blip r:embed="rId4"/>
          <a:stretch>
            <a:fillRect/>
          </a:stretch>
        </p:blipFill>
        <p:spPr>
          <a:xfrm>
            <a:off x="3949149" y="3101013"/>
            <a:ext cx="5406886" cy="3733800"/>
          </a:xfrm>
          <a:prstGeom prst="rect">
            <a:avLst/>
          </a:prstGeom>
        </p:spPr>
      </p:pic>
    </p:spTree>
    <p:extLst>
      <p:ext uri="{BB962C8B-B14F-4D97-AF65-F5344CB8AC3E}">
        <p14:creationId xmlns:p14="http://schemas.microsoft.com/office/powerpoint/2010/main" val="397512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767840" y="-12191"/>
            <a:ext cx="10411057" cy="6888530"/>
          </a:xfrm>
          <a:prstGeom prst="rect">
            <a:avLst/>
          </a:prstGeom>
        </p:spPr>
      </p:pic>
    </p:spTree>
    <p:extLst>
      <p:ext uri="{BB962C8B-B14F-4D97-AF65-F5344CB8AC3E}">
        <p14:creationId xmlns:p14="http://schemas.microsoft.com/office/powerpoint/2010/main" val="3903773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1134</Words>
  <Application>Microsoft Office PowerPoint</Application>
  <PresentationFormat>ملء الشاشة</PresentationFormat>
  <Paragraphs>259</Paragraphs>
  <Slides>14</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14</vt:i4>
      </vt:variant>
    </vt:vector>
  </HeadingPairs>
  <TitlesOfParts>
    <vt:vector size="26" baseType="lpstr">
      <vt:lpstr>Arial Unicode MS</vt:lpstr>
      <vt:lpstr>Batang</vt:lpstr>
      <vt:lpstr>ae_Salem</vt:lpstr>
      <vt:lpstr>Arial</vt:lpstr>
      <vt:lpstr>Calibri</vt:lpstr>
      <vt:lpstr>Calibri Light</vt:lpstr>
      <vt:lpstr>Courier New</vt:lpstr>
      <vt:lpstr>Monotype Koufi</vt:lpstr>
      <vt:lpstr>PT Bold Mirror</vt:lpstr>
      <vt:lpstr>Simplified Arabic</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المقدمة  الطاقة الشمسية تابع الى موضوع أنواع الطاقات المتجددة :  </vt:lpstr>
      <vt:lpstr>عرض تقديمي في PowerPoint</vt:lpstr>
      <vt:lpstr>عرض تقديمي في PowerPoint</vt:lpstr>
      <vt:lpstr>عرض تقديمي في PowerPoint</vt:lpstr>
      <vt:lpstr>محاسن الطاقة الشمسية </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X201</dc:creator>
  <cp:lastModifiedBy>X201</cp:lastModifiedBy>
  <cp:revision>23</cp:revision>
  <dcterms:created xsi:type="dcterms:W3CDTF">2020-03-21T07:09:38Z</dcterms:created>
  <dcterms:modified xsi:type="dcterms:W3CDTF">2021-07-05T07:40:20Z</dcterms:modified>
</cp:coreProperties>
</file>