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2"/>
  </p:notesMasterIdLst>
  <p:sldIdLst>
    <p:sldId id="294" r:id="rId2"/>
    <p:sldId id="285" r:id="rId3"/>
    <p:sldId id="272" r:id="rId4"/>
    <p:sldId id="274" r:id="rId5"/>
    <p:sldId id="275" r:id="rId6"/>
    <p:sldId id="276" r:id="rId7"/>
    <p:sldId id="279" r:id="rId8"/>
    <p:sldId id="278" r:id="rId9"/>
    <p:sldId id="295" r:id="rId10"/>
    <p:sldId id="280" r:id="rId11"/>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CCFFFF"/>
    <a:srgbClr val="CCFF99"/>
    <a:srgbClr val="99FF33"/>
    <a:srgbClr val="66FFCC"/>
    <a:srgbClr val="00FFFF"/>
    <a:srgbClr val="CC00CC"/>
    <a:srgbClr val="00FF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755" autoAdjust="0"/>
  </p:normalViewPr>
  <p:slideViewPr>
    <p:cSldViewPr snapToGrid="0">
      <p:cViewPr varScale="1">
        <p:scale>
          <a:sx n="49" d="100"/>
          <a:sy n="49" d="100"/>
        </p:scale>
        <p:origin x="7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73E26F76-7C99-4032-94F7-8B8FD6CF0A74}" type="datetimeFigureOut">
              <a:rPr lang="ar-IQ" smtClean="0"/>
              <a:t>20/09/1442</a:t>
            </a:fld>
            <a:endParaRPr lang="ar-IQ"/>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FDA5F009-D3F7-4D30-81FC-384FE395A634}" type="slidenum">
              <a:rPr lang="ar-IQ" smtClean="0"/>
              <a:t>‹#›</a:t>
            </a:fld>
            <a:endParaRPr lang="ar-IQ"/>
          </a:p>
        </p:txBody>
      </p:sp>
    </p:spTree>
    <p:extLst>
      <p:ext uri="{BB962C8B-B14F-4D97-AF65-F5344CB8AC3E}">
        <p14:creationId xmlns:p14="http://schemas.microsoft.com/office/powerpoint/2010/main" val="279138378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FDA5F009-D3F7-4D30-81FC-384FE395A634}" type="slidenum">
              <a:rPr lang="ar-IQ" smtClean="0"/>
              <a:t>6</a:t>
            </a:fld>
            <a:endParaRPr lang="ar-IQ"/>
          </a:p>
        </p:txBody>
      </p:sp>
    </p:spTree>
    <p:extLst>
      <p:ext uri="{BB962C8B-B14F-4D97-AF65-F5344CB8AC3E}">
        <p14:creationId xmlns:p14="http://schemas.microsoft.com/office/powerpoint/2010/main" val="3773278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610C8346-86AD-4054-892C-B5056D336E5A}" type="datetimeFigureOut">
              <a:rPr lang="ar-IQ" smtClean="0"/>
              <a:t>20/09/1442</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C08E15A-57E0-405D-A893-FBA866EFE577}" type="slidenum">
              <a:rPr lang="ar-IQ" smtClean="0"/>
              <a:t>‹#›</a:t>
            </a:fld>
            <a:endParaRPr lang="ar-IQ"/>
          </a:p>
        </p:txBody>
      </p:sp>
    </p:spTree>
    <p:extLst>
      <p:ext uri="{BB962C8B-B14F-4D97-AF65-F5344CB8AC3E}">
        <p14:creationId xmlns:p14="http://schemas.microsoft.com/office/powerpoint/2010/main" val="2139441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10C8346-86AD-4054-892C-B5056D336E5A}" type="datetimeFigureOut">
              <a:rPr lang="ar-IQ" smtClean="0"/>
              <a:t>20/09/1442</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C08E15A-57E0-405D-A893-FBA866EFE577}" type="slidenum">
              <a:rPr lang="ar-IQ" smtClean="0"/>
              <a:t>‹#›</a:t>
            </a:fld>
            <a:endParaRPr lang="ar-IQ"/>
          </a:p>
        </p:txBody>
      </p:sp>
    </p:spTree>
    <p:extLst>
      <p:ext uri="{BB962C8B-B14F-4D97-AF65-F5344CB8AC3E}">
        <p14:creationId xmlns:p14="http://schemas.microsoft.com/office/powerpoint/2010/main" val="4281646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10C8346-86AD-4054-892C-B5056D336E5A}" type="datetimeFigureOut">
              <a:rPr lang="ar-IQ" smtClean="0"/>
              <a:t>20/09/1442</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C08E15A-57E0-405D-A893-FBA866EFE577}"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304266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610C8346-86AD-4054-892C-B5056D336E5A}" type="datetimeFigureOut">
              <a:rPr lang="ar-IQ" smtClean="0"/>
              <a:t>20/09/1442</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08E15A-57E0-405D-A893-FBA866EFE577}" type="slidenum">
              <a:rPr lang="ar-IQ" smtClean="0"/>
              <a:t>‹#›</a:t>
            </a:fld>
            <a:endParaRPr lang="ar-IQ"/>
          </a:p>
        </p:txBody>
      </p:sp>
    </p:spTree>
    <p:extLst>
      <p:ext uri="{BB962C8B-B14F-4D97-AF65-F5344CB8AC3E}">
        <p14:creationId xmlns:p14="http://schemas.microsoft.com/office/powerpoint/2010/main" val="33819925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610C8346-86AD-4054-892C-B5056D336E5A}" type="datetimeFigureOut">
              <a:rPr lang="ar-IQ" smtClean="0"/>
              <a:t>20/09/1442</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08E15A-57E0-405D-A893-FBA866EFE577}"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47872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610C8346-86AD-4054-892C-B5056D336E5A}" type="datetimeFigureOut">
              <a:rPr lang="ar-IQ" smtClean="0"/>
              <a:t>20/09/1442</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08E15A-57E0-405D-A893-FBA866EFE577}" type="slidenum">
              <a:rPr lang="ar-IQ" smtClean="0"/>
              <a:t>‹#›</a:t>
            </a:fld>
            <a:endParaRPr lang="ar-IQ"/>
          </a:p>
        </p:txBody>
      </p:sp>
    </p:spTree>
    <p:extLst>
      <p:ext uri="{BB962C8B-B14F-4D97-AF65-F5344CB8AC3E}">
        <p14:creationId xmlns:p14="http://schemas.microsoft.com/office/powerpoint/2010/main" val="12320317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610C8346-86AD-4054-892C-B5056D336E5A}" type="datetimeFigureOut">
              <a:rPr lang="ar-IQ" smtClean="0"/>
              <a:t>20/09/1442</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C08E15A-57E0-405D-A893-FBA866EFE577}" type="slidenum">
              <a:rPr lang="ar-IQ" smtClean="0"/>
              <a:t>‹#›</a:t>
            </a:fld>
            <a:endParaRPr lang="ar-IQ"/>
          </a:p>
        </p:txBody>
      </p:sp>
    </p:spTree>
    <p:extLst>
      <p:ext uri="{BB962C8B-B14F-4D97-AF65-F5344CB8AC3E}">
        <p14:creationId xmlns:p14="http://schemas.microsoft.com/office/powerpoint/2010/main" val="15866529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610C8346-86AD-4054-892C-B5056D336E5A}" type="datetimeFigureOut">
              <a:rPr lang="ar-IQ" smtClean="0"/>
              <a:t>20/09/1442</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C08E15A-57E0-405D-A893-FBA866EFE577}" type="slidenum">
              <a:rPr lang="ar-IQ" smtClean="0"/>
              <a:t>‹#›</a:t>
            </a:fld>
            <a:endParaRPr lang="ar-IQ"/>
          </a:p>
        </p:txBody>
      </p:sp>
    </p:spTree>
    <p:extLst>
      <p:ext uri="{BB962C8B-B14F-4D97-AF65-F5344CB8AC3E}">
        <p14:creationId xmlns:p14="http://schemas.microsoft.com/office/powerpoint/2010/main" val="2641105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610C8346-86AD-4054-892C-B5056D336E5A}" type="datetimeFigureOut">
              <a:rPr lang="ar-IQ" smtClean="0"/>
              <a:t>20/09/1442</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C08E15A-57E0-405D-A893-FBA866EFE577}" type="slidenum">
              <a:rPr lang="ar-IQ" smtClean="0"/>
              <a:t>‹#›</a:t>
            </a:fld>
            <a:endParaRPr lang="ar-IQ"/>
          </a:p>
        </p:txBody>
      </p:sp>
    </p:spTree>
    <p:extLst>
      <p:ext uri="{BB962C8B-B14F-4D97-AF65-F5344CB8AC3E}">
        <p14:creationId xmlns:p14="http://schemas.microsoft.com/office/powerpoint/2010/main" val="1143744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10C8346-86AD-4054-892C-B5056D336E5A}" type="datetimeFigureOut">
              <a:rPr lang="ar-IQ" smtClean="0"/>
              <a:t>20/09/1442</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C08E15A-57E0-405D-A893-FBA866EFE577}" type="slidenum">
              <a:rPr lang="ar-IQ" smtClean="0"/>
              <a:t>‹#›</a:t>
            </a:fld>
            <a:endParaRPr lang="ar-IQ"/>
          </a:p>
        </p:txBody>
      </p:sp>
    </p:spTree>
    <p:extLst>
      <p:ext uri="{BB962C8B-B14F-4D97-AF65-F5344CB8AC3E}">
        <p14:creationId xmlns:p14="http://schemas.microsoft.com/office/powerpoint/2010/main" val="2252537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610C8346-86AD-4054-892C-B5056D336E5A}" type="datetimeFigureOut">
              <a:rPr lang="ar-IQ" smtClean="0"/>
              <a:t>20/09/1442</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C08E15A-57E0-405D-A893-FBA866EFE577}" type="slidenum">
              <a:rPr lang="ar-IQ" smtClean="0"/>
              <a:t>‹#›</a:t>
            </a:fld>
            <a:endParaRPr lang="ar-IQ"/>
          </a:p>
        </p:txBody>
      </p:sp>
    </p:spTree>
    <p:extLst>
      <p:ext uri="{BB962C8B-B14F-4D97-AF65-F5344CB8AC3E}">
        <p14:creationId xmlns:p14="http://schemas.microsoft.com/office/powerpoint/2010/main" val="313798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610C8346-86AD-4054-892C-B5056D336E5A}" type="datetimeFigureOut">
              <a:rPr lang="ar-IQ" smtClean="0"/>
              <a:t>20/09/1442</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C08E15A-57E0-405D-A893-FBA866EFE577}" type="slidenum">
              <a:rPr lang="ar-IQ" smtClean="0"/>
              <a:t>‹#›</a:t>
            </a:fld>
            <a:endParaRPr lang="ar-IQ"/>
          </a:p>
        </p:txBody>
      </p:sp>
    </p:spTree>
    <p:extLst>
      <p:ext uri="{BB962C8B-B14F-4D97-AF65-F5344CB8AC3E}">
        <p14:creationId xmlns:p14="http://schemas.microsoft.com/office/powerpoint/2010/main" val="57409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610C8346-86AD-4054-892C-B5056D336E5A}" type="datetimeFigureOut">
              <a:rPr lang="ar-IQ" smtClean="0"/>
              <a:t>20/09/1442</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C08E15A-57E0-405D-A893-FBA866EFE577}" type="slidenum">
              <a:rPr lang="ar-IQ" smtClean="0"/>
              <a:t>‹#›</a:t>
            </a:fld>
            <a:endParaRPr lang="ar-IQ"/>
          </a:p>
        </p:txBody>
      </p:sp>
    </p:spTree>
    <p:extLst>
      <p:ext uri="{BB962C8B-B14F-4D97-AF65-F5344CB8AC3E}">
        <p14:creationId xmlns:p14="http://schemas.microsoft.com/office/powerpoint/2010/main" val="1944483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0C8346-86AD-4054-892C-B5056D336E5A}" type="datetimeFigureOut">
              <a:rPr lang="ar-IQ" smtClean="0"/>
              <a:t>20/09/1442</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C08E15A-57E0-405D-A893-FBA866EFE577}" type="slidenum">
              <a:rPr lang="ar-IQ" smtClean="0"/>
              <a:t>‹#›</a:t>
            </a:fld>
            <a:endParaRPr lang="ar-IQ"/>
          </a:p>
        </p:txBody>
      </p:sp>
    </p:spTree>
    <p:extLst>
      <p:ext uri="{BB962C8B-B14F-4D97-AF65-F5344CB8AC3E}">
        <p14:creationId xmlns:p14="http://schemas.microsoft.com/office/powerpoint/2010/main" val="3044341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10C8346-86AD-4054-892C-B5056D336E5A}" type="datetimeFigureOut">
              <a:rPr lang="ar-IQ" smtClean="0"/>
              <a:t>20/09/1442</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C08E15A-57E0-405D-A893-FBA866EFE577}" type="slidenum">
              <a:rPr lang="ar-IQ" smtClean="0"/>
              <a:t>‹#›</a:t>
            </a:fld>
            <a:endParaRPr lang="ar-IQ"/>
          </a:p>
        </p:txBody>
      </p:sp>
    </p:spTree>
    <p:extLst>
      <p:ext uri="{BB962C8B-B14F-4D97-AF65-F5344CB8AC3E}">
        <p14:creationId xmlns:p14="http://schemas.microsoft.com/office/powerpoint/2010/main" val="591796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10C8346-86AD-4054-892C-B5056D336E5A}" type="datetimeFigureOut">
              <a:rPr lang="ar-IQ" smtClean="0"/>
              <a:t>20/09/1442</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08E15A-57E0-405D-A893-FBA866EFE577}" type="slidenum">
              <a:rPr lang="ar-IQ" smtClean="0"/>
              <a:t>‹#›</a:t>
            </a:fld>
            <a:endParaRPr lang="ar-IQ"/>
          </a:p>
        </p:txBody>
      </p:sp>
    </p:spTree>
    <p:extLst>
      <p:ext uri="{BB962C8B-B14F-4D97-AF65-F5344CB8AC3E}">
        <p14:creationId xmlns:p14="http://schemas.microsoft.com/office/powerpoint/2010/main" val="50982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0C8346-86AD-4054-892C-B5056D336E5A}" type="datetimeFigureOut">
              <a:rPr lang="ar-IQ" smtClean="0"/>
              <a:t>20/09/1442</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C08E15A-57E0-405D-A893-FBA866EFE577}" type="slidenum">
              <a:rPr lang="ar-IQ" smtClean="0"/>
              <a:t>‹#›</a:t>
            </a:fld>
            <a:endParaRPr lang="ar-IQ"/>
          </a:p>
        </p:txBody>
      </p:sp>
    </p:spTree>
    <p:extLst>
      <p:ext uri="{BB962C8B-B14F-4D97-AF65-F5344CB8AC3E}">
        <p14:creationId xmlns:p14="http://schemas.microsoft.com/office/powerpoint/2010/main" val="30852801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2044700" cy="3241675"/>
          </a:xfrm>
        </p:spPr>
        <p:txBody>
          <a:bodyPr>
            <a:normAutofit/>
          </a:bodyPr>
          <a:lstStyle/>
          <a:p>
            <a:pPr algn="ctr"/>
            <a:r>
              <a:rPr lang="ar-IQ" dirty="0" smtClean="0"/>
              <a:t> </a:t>
            </a:r>
            <a:endParaRPr lang="ar-IQ" dirty="0"/>
          </a:p>
        </p:txBody>
      </p:sp>
      <p:sp>
        <p:nvSpPr>
          <p:cNvPr id="3" name="عنصر نائب للمحتوى 2"/>
          <p:cNvSpPr>
            <a:spLocks noGrp="1"/>
          </p:cNvSpPr>
          <p:nvPr>
            <p:ph idx="1"/>
          </p:nvPr>
        </p:nvSpPr>
        <p:spPr>
          <a:xfrm>
            <a:off x="838200" y="636104"/>
            <a:ext cx="10515600" cy="2449791"/>
          </a:xfrm>
        </p:spPr>
        <p:txBody>
          <a:bodyPr>
            <a:normAutofit/>
          </a:bodyPr>
          <a:lstStyle/>
          <a:p>
            <a:pPr marL="0" indent="0" algn="ctr">
              <a:buNone/>
            </a:pPr>
            <a:r>
              <a:rPr lang="ar-EG" sz="3200" b="1" dirty="0">
                <a:latin typeface="Monotype Koufi" pitchFamily="2" charset="-78"/>
                <a:ea typeface="Monotype Koufi" pitchFamily="2" charset="-78"/>
                <a:cs typeface="Monotype Koufi" pitchFamily="2" charset="-78"/>
              </a:rPr>
              <a:t>وزارة التعليم العالي والبحث </a:t>
            </a:r>
            <a:r>
              <a:rPr lang="ar-EG" sz="3200" b="1" dirty="0" smtClean="0">
                <a:latin typeface="Monotype Koufi" pitchFamily="2" charset="-78"/>
                <a:ea typeface="Monotype Koufi" pitchFamily="2" charset="-78"/>
                <a:cs typeface="Monotype Koufi" pitchFamily="2" charset="-78"/>
              </a:rPr>
              <a:t>العلمي</a:t>
            </a:r>
            <a:r>
              <a:rPr lang="en-US" sz="3200" dirty="0">
                <a:ea typeface="Monotype Koufi" pitchFamily="2" charset="-78"/>
                <a:cs typeface="Monotype Koufi" pitchFamily="2" charset="-78"/>
              </a:rPr>
              <a:t/>
            </a:r>
            <a:br>
              <a:rPr lang="en-US" sz="3200" dirty="0">
                <a:ea typeface="Monotype Koufi" pitchFamily="2" charset="-78"/>
                <a:cs typeface="Monotype Koufi" pitchFamily="2" charset="-78"/>
              </a:rPr>
            </a:br>
            <a:r>
              <a:rPr lang="ar-EG" sz="3200" b="1" dirty="0">
                <a:latin typeface="Monotype Koufi" pitchFamily="2" charset="-78"/>
                <a:ea typeface="Monotype Koufi" pitchFamily="2" charset="-78"/>
                <a:cs typeface="Monotype Koufi" pitchFamily="2" charset="-78"/>
              </a:rPr>
              <a:t>جامعــــــــة ديـــالى</a:t>
            </a:r>
            <a:r>
              <a:rPr lang="ar-IQ" sz="3200" b="1" dirty="0">
                <a:latin typeface="Monotype Koufi" pitchFamily="2" charset="-78"/>
                <a:ea typeface="Monotype Koufi" pitchFamily="2" charset="-78"/>
                <a:cs typeface="Monotype Koufi" pitchFamily="2" charset="-78"/>
              </a:rPr>
              <a:t/>
            </a:r>
            <a:br>
              <a:rPr lang="ar-IQ" sz="3200" b="1" dirty="0">
                <a:latin typeface="Monotype Koufi" pitchFamily="2" charset="-78"/>
                <a:ea typeface="Monotype Koufi" pitchFamily="2" charset="-78"/>
                <a:cs typeface="Monotype Koufi" pitchFamily="2" charset="-78"/>
              </a:rPr>
            </a:br>
            <a:r>
              <a:rPr lang="ar-EG" sz="3200" b="1" dirty="0">
                <a:latin typeface="Monotype Koufi" pitchFamily="2" charset="-78"/>
                <a:ea typeface="Monotype Koufi" pitchFamily="2" charset="-78"/>
                <a:cs typeface="Monotype Koufi" pitchFamily="2" charset="-78"/>
              </a:rPr>
              <a:t>كلية التربية للعلوم الإنسانيــة</a:t>
            </a:r>
            <a:r>
              <a:rPr lang="en-US" sz="3200" dirty="0">
                <a:ea typeface="Monotype Koufi" pitchFamily="2" charset="-78"/>
                <a:cs typeface="Monotype Koufi" pitchFamily="2" charset="-78"/>
              </a:rPr>
              <a:t/>
            </a:r>
            <a:br>
              <a:rPr lang="en-US" sz="3200" dirty="0">
                <a:ea typeface="Monotype Koufi" pitchFamily="2" charset="-78"/>
                <a:cs typeface="Monotype Koufi" pitchFamily="2" charset="-78"/>
              </a:rPr>
            </a:br>
            <a:r>
              <a:rPr lang="ar-EG" sz="3200" b="1" dirty="0">
                <a:latin typeface="Monotype Koufi" pitchFamily="2" charset="-78"/>
                <a:ea typeface="Monotype Koufi" pitchFamily="2" charset="-78"/>
                <a:cs typeface="Monotype Koufi" pitchFamily="2" charset="-78"/>
              </a:rPr>
              <a:t>قسم </a:t>
            </a:r>
            <a:r>
              <a:rPr lang="ar-EG" sz="3200" b="1" dirty="0" smtClean="0">
                <a:latin typeface="Monotype Koufi" pitchFamily="2" charset="-78"/>
                <a:ea typeface="Monotype Koufi" pitchFamily="2" charset="-78"/>
                <a:cs typeface="Monotype Koufi" pitchFamily="2" charset="-78"/>
              </a:rPr>
              <a:t>الجغرافية</a:t>
            </a:r>
            <a:endParaRPr lang="ar-IQ" sz="3200" b="1" dirty="0" smtClean="0">
              <a:latin typeface="Monotype Koufi" pitchFamily="2" charset="-78"/>
              <a:ea typeface="Monotype Koufi" pitchFamily="2" charset="-78"/>
              <a:cs typeface="Monotype Koufi" pitchFamily="2" charset="-78"/>
            </a:endParaRPr>
          </a:p>
          <a:p>
            <a:pPr marL="0" indent="0" algn="ctr">
              <a:buNone/>
            </a:pPr>
            <a:endParaRPr lang="ar-IQ"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67" y="-72285"/>
            <a:ext cx="2809423" cy="3158179"/>
          </a:xfrm>
          <a:prstGeom prst="rect">
            <a:avLst/>
          </a:prstGeom>
          <a:noFill/>
          <a:extLst>
            <a:ext uri="{909E8E84-426E-40DD-AFC4-6F175D3DCCD1}">
              <a14:hiddenFill xmlns:a14="http://schemas.microsoft.com/office/drawing/2010/main">
                <a:solidFill>
                  <a:srgbClr val="FFFFFF"/>
                </a:solidFill>
              </a14:hiddenFill>
            </a:ext>
          </a:extLst>
        </p:spPr>
      </p:pic>
      <p:sp>
        <p:nvSpPr>
          <p:cNvPr id="9" name="عنصر نائب للمحتوى 2"/>
          <p:cNvSpPr txBox="1">
            <a:spLocks/>
          </p:cNvSpPr>
          <p:nvPr/>
        </p:nvSpPr>
        <p:spPr>
          <a:xfrm>
            <a:off x="838200" y="3743049"/>
            <a:ext cx="10515600" cy="2321340"/>
          </a:xfrm>
          <a:prstGeom prst="rect">
            <a:avLst/>
          </a:prstGeom>
        </p:spPr>
        <p:txBody>
          <a:bodyPr vert="horz" lIns="91440" tIns="45720" rIns="91440" bIns="45720" rtlCol="0">
            <a:normAutofit/>
          </a:bodyPr>
          <a:lst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endParaRPr lang="ar-IQ" sz="3200" dirty="0"/>
          </a:p>
        </p:txBody>
      </p:sp>
      <p:sp>
        <p:nvSpPr>
          <p:cNvPr id="6" name="مستطيل 5"/>
          <p:cNvSpPr/>
          <p:nvPr/>
        </p:nvSpPr>
        <p:spPr>
          <a:xfrm>
            <a:off x="655983" y="2941984"/>
            <a:ext cx="10697817" cy="3702552"/>
          </a:xfrm>
          <a:prstGeom prst="rect">
            <a:avLst/>
          </a:prstGeom>
        </p:spPr>
        <p:txBody>
          <a:bodyPr wrap="square">
            <a:spAutoFit/>
          </a:bodyPr>
          <a:lstStyle/>
          <a:p>
            <a:pPr algn="ctr">
              <a:lnSpc>
                <a:spcPct val="115000"/>
              </a:lnSpc>
            </a:pPr>
            <a:r>
              <a:rPr lang="ar-IQ" sz="4800" b="1" dirty="0" smtClean="0">
                <a:solidFill>
                  <a:srgbClr val="0070C0"/>
                </a:solidFill>
                <a:effectLst/>
                <a:latin typeface="Monotype Koufi" pitchFamily="2" charset="-78"/>
                <a:ea typeface="Monotype Koufi" pitchFamily="2" charset="-78"/>
                <a:cs typeface="Monotype Koufi" pitchFamily="2" charset="-78"/>
              </a:rPr>
              <a:t>مادة جغرافية النفط والطاقة </a:t>
            </a:r>
          </a:p>
          <a:p>
            <a:pPr algn="ctr">
              <a:lnSpc>
                <a:spcPct val="115000"/>
              </a:lnSpc>
            </a:pPr>
            <a:r>
              <a:rPr lang="ar-IQ" sz="3600" b="1" dirty="0" smtClean="0">
                <a:solidFill>
                  <a:srgbClr val="FF0000"/>
                </a:solidFill>
                <a:latin typeface="Monotype Koufi" pitchFamily="2" charset="-78"/>
                <a:ea typeface="Monotype Koufi" pitchFamily="2" charset="-78"/>
                <a:cs typeface="Monotype Koufi" pitchFamily="2" charset="-78"/>
              </a:rPr>
              <a:t>المرحلة الثانية /</a:t>
            </a:r>
            <a:r>
              <a:rPr lang="ar-IQ" sz="3600" b="1" dirty="0" smtClean="0">
                <a:solidFill>
                  <a:srgbClr val="FF0000"/>
                </a:solidFill>
                <a:latin typeface="Monotype Koufi" pitchFamily="2" charset="-78"/>
                <a:ea typeface="Monotype Koufi" pitchFamily="2" charset="-78"/>
                <a:cs typeface="Monotype Koufi" pitchFamily="2" charset="-78"/>
              </a:rPr>
              <a:t>شعبة( ب</a:t>
            </a:r>
            <a:r>
              <a:rPr lang="ar-IQ" sz="3600" b="1" dirty="0" smtClean="0">
                <a:solidFill>
                  <a:srgbClr val="FF0000"/>
                </a:solidFill>
                <a:latin typeface="Monotype Koufi" pitchFamily="2" charset="-78"/>
                <a:ea typeface="Monotype Koufi" pitchFamily="2" charset="-78"/>
                <a:cs typeface="Monotype Koufi" pitchFamily="2" charset="-78"/>
              </a:rPr>
              <a:t>) ( الدراسة الصباحية </a:t>
            </a:r>
            <a:r>
              <a:rPr lang="ar-IQ" sz="3600" b="1" dirty="0" smtClean="0">
                <a:solidFill>
                  <a:srgbClr val="FF0000"/>
                </a:solidFill>
                <a:latin typeface="Monotype Koufi" pitchFamily="2" charset="-78"/>
                <a:ea typeface="Monotype Koufi" pitchFamily="2" charset="-78"/>
                <a:cs typeface="Monotype Koufi" pitchFamily="2" charset="-78"/>
              </a:rPr>
              <a:t>)</a:t>
            </a:r>
          </a:p>
          <a:p>
            <a:pPr algn="ctr">
              <a:lnSpc>
                <a:spcPct val="115000"/>
              </a:lnSpc>
            </a:pPr>
            <a:r>
              <a:rPr lang="ar-IQ" sz="4000" b="1" dirty="0">
                <a:latin typeface="Monotype Koufi" pitchFamily="2" charset="-78"/>
                <a:ea typeface="Monotype Koufi" pitchFamily="2" charset="-78"/>
                <a:cs typeface="Monotype Koufi" pitchFamily="2" charset="-78"/>
              </a:rPr>
              <a:t>محاضرة بعنوان / </a:t>
            </a:r>
            <a:r>
              <a:rPr lang="ar-IQ" sz="4000" b="1" dirty="0" smtClean="0">
                <a:latin typeface="Monotype Koufi" pitchFamily="2" charset="-78"/>
                <a:ea typeface="Monotype Koufi" pitchFamily="2" charset="-78"/>
                <a:cs typeface="Monotype Koufi" pitchFamily="2" charset="-78"/>
              </a:rPr>
              <a:t>طاقة المد والجزر وطاقة الأمواج</a:t>
            </a:r>
            <a:r>
              <a:rPr lang="ar-IQ" sz="4800" b="1" dirty="0" smtClean="0">
                <a:latin typeface="Monotype Koufi" pitchFamily="2" charset="-78"/>
                <a:ea typeface="Monotype Koufi" pitchFamily="2" charset="-78"/>
                <a:cs typeface="Monotype Koufi" pitchFamily="2" charset="-78"/>
              </a:rPr>
              <a:t> </a:t>
            </a:r>
            <a:endParaRPr lang="ar-IQ" sz="4800" dirty="0">
              <a:latin typeface="Times New Roman" panose="02020603050405020304" pitchFamily="18" charset="0"/>
              <a:ea typeface="Monotype Koufi" pitchFamily="2" charset="-78"/>
            </a:endParaRPr>
          </a:p>
          <a:p>
            <a:pPr algn="ctr">
              <a:lnSpc>
                <a:spcPct val="115000"/>
              </a:lnSpc>
            </a:pPr>
            <a:r>
              <a:rPr lang="ar-IQ" sz="3600" dirty="0" smtClean="0">
                <a:solidFill>
                  <a:srgbClr val="0070C0"/>
                </a:solidFill>
                <a:latin typeface="Times New Roman" panose="02020603050405020304" pitchFamily="18" charset="0"/>
                <a:ea typeface="Monotype Koufi" pitchFamily="2" charset="-78"/>
                <a:cs typeface="Monotype Koufi" pitchFamily="2" charset="-78"/>
              </a:rPr>
              <a:t>اعداد </a:t>
            </a:r>
          </a:p>
          <a:p>
            <a:pPr algn="ctr">
              <a:lnSpc>
                <a:spcPct val="115000"/>
              </a:lnSpc>
            </a:pPr>
            <a:r>
              <a:rPr lang="ar-IQ" sz="3600" dirty="0" err="1" smtClean="0">
                <a:solidFill>
                  <a:srgbClr val="0070C0"/>
                </a:solidFill>
                <a:latin typeface="Times New Roman" panose="02020603050405020304" pitchFamily="18" charset="0"/>
                <a:ea typeface="Monotype Koufi" pitchFamily="2" charset="-78"/>
                <a:cs typeface="Monotype Koufi" pitchFamily="2" charset="-78"/>
              </a:rPr>
              <a:t>م.د</a:t>
            </a:r>
            <a:r>
              <a:rPr lang="ar-IQ" sz="3600" dirty="0" smtClean="0">
                <a:solidFill>
                  <a:srgbClr val="0070C0"/>
                </a:solidFill>
                <a:latin typeface="Times New Roman" panose="02020603050405020304" pitchFamily="18" charset="0"/>
                <a:ea typeface="Monotype Koufi" pitchFamily="2" charset="-78"/>
                <a:cs typeface="Monotype Koufi" pitchFamily="2" charset="-78"/>
              </a:rPr>
              <a:t> نبراس سعدون </a:t>
            </a:r>
            <a:r>
              <a:rPr lang="ar-IQ" sz="3600" dirty="0" err="1" smtClean="0">
                <a:solidFill>
                  <a:srgbClr val="0070C0"/>
                </a:solidFill>
                <a:latin typeface="Times New Roman" panose="02020603050405020304" pitchFamily="18" charset="0"/>
                <a:ea typeface="Monotype Koufi" pitchFamily="2" charset="-78"/>
                <a:cs typeface="Monotype Koufi" pitchFamily="2" charset="-78"/>
              </a:rPr>
              <a:t>مطشر</a:t>
            </a:r>
            <a:endParaRPr lang="en-US" sz="2400" dirty="0">
              <a:solidFill>
                <a:srgbClr val="0070C0"/>
              </a:solidFill>
              <a:ea typeface="Monotype Koufi" pitchFamily="2" charset="-78"/>
              <a:cs typeface="Monotype Koufi" pitchFamily="2" charset="-78"/>
            </a:endParaRPr>
          </a:p>
        </p:txBody>
      </p:sp>
      <p:pic>
        <p:nvPicPr>
          <p:cNvPr id="7" name="صورة 6"/>
          <p:cNvPicPr>
            <a:picLocks noChangeAspect="1"/>
          </p:cNvPicPr>
          <p:nvPr/>
        </p:nvPicPr>
        <p:blipFill>
          <a:blip r:embed="rId3"/>
          <a:stretch>
            <a:fillRect/>
          </a:stretch>
        </p:blipFill>
        <p:spPr>
          <a:xfrm>
            <a:off x="9116336" y="20618"/>
            <a:ext cx="3075665" cy="3065275"/>
          </a:xfrm>
          <a:prstGeom prst="rect">
            <a:avLst/>
          </a:prstGeom>
          <a:solidFill>
            <a:schemeClr val="bg1"/>
          </a:solidFill>
        </p:spPr>
      </p:pic>
    </p:spTree>
    <p:extLst>
      <p:ext uri="{BB962C8B-B14F-4D97-AF65-F5344CB8AC3E}">
        <p14:creationId xmlns:p14="http://schemas.microsoft.com/office/powerpoint/2010/main" val="3928883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stretch>
            <a:fillRect/>
          </a:stretch>
        </p:blipFill>
        <p:spPr>
          <a:xfrm>
            <a:off x="914400" y="415231"/>
            <a:ext cx="10923235" cy="6144319"/>
          </a:xfrm>
          <a:prstGeom prst="rect">
            <a:avLst/>
          </a:prstGeom>
        </p:spPr>
      </p:pic>
    </p:spTree>
    <p:extLst>
      <p:ext uri="{BB962C8B-B14F-4D97-AF65-F5344CB8AC3E}">
        <p14:creationId xmlns:p14="http://schemas.microsoft.com/office/powerpoint/2010/main" val="1337649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stretch>
            <a:fillRect/>
          </a:stretch>
        </p:blipFill>
        <p:spPr>
          <a:xfrm>
            <a:off x="-16233" y="-182880"/>
            <a:ext cx="12208233" cy="7040880"/>
          </a:xfrm>
          <a:prstGeom prst="rect">
            <a:avLst/>
          </a:prstGeom>
        </p:spPr>
      </p:pic>
    </p:spTree>
    <p:extLst>
      <p:ext uri="{BB962C8B-B14F-4D97-AF65-F5344CB8AC3E}">
        <p14:creationId xmlns:p14="http://schemas.microsoft.com/office/powerpoint/2010/main" val="3679435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3200" y="0"/>
            <a:ext cx="11988800" cy="6858000"/>
          </a:xfrm>
        </p:spPr>
        <p:txBody>
          <a:bodyPr/>
          <a:lstStyle/>
          <a:p>
            <a:pPr marL="0" lvl="0" indent="0" algn="just">
              <a:buNone/>
            </a:pPr>
            <a:r>
              <a:rPr lang="ar-IQ" altLang="ar-IQ" sz="28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خامسا </a:t>
            </a:r>
            <a:r>
              <a:rPr lang="ar-IQ" altLang="ar-IQ" sz="28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طاقة </a:t>
            </a:r>
            <a:r>
              <a:rPr lang="ar-IQ" altLang="ar-IQ" sz="28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المد والجزر </a:t>
            </a:r>
            <a:r>
              <a:rPr lang="ar-IQ" altLang="ar-IQ" sz="28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a:t>
            </a:r>
            <a:r>
              <a:rPr lang="ar-IQ" altLang="ar-IQ" sz="24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تعد طاقة المد والجزر </a:t>
            </a:r>
            <a:r>
              <a:rPr lang="en-US" altLang="ar-IQ" sz="2400" b="1" dirty="0" err="1">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Taidal</a:t>
            </a:r>
            <a:r>
              <a:rPr lang="en-US" altLang="ar-IQ" sz="24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a:t>
            </a:r>
            <a:r>
              <a:rPr lang="en-US" altLang="ar-IQ" sz="24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Power</a:t>
            </a:r>
            <a:r>
              <a:rPr lang="ar-IQ" altLang="ar-IQ" sz="24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احد </a:t>
            </a:r>
            <a:r>
              <a:rPr lang="ar-IQ" altLang="ar-IQ" sz="24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اشكال الطاقة المتجددة المائية وهي ظاهرة  تنشأ بفعل حركة دورية للتيارات المائية الناتجة عن قوة جاذية القمر والشمس ودوران الأرض حول محورها يسبب تدفق وارتفاع وانخفاض للمياه عبر المحيطات والبحار .وتدخل الانسان في استثمار هذه الظاهرة من خلال انشاء جزر وحواجز(سدود) اصطناعية </a:t>
            </a:r>
            <a:r>
              <a:rPr lang="ar-IQ" altLang="ar-IQ" sz="24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للاحتفاظ </a:t>
            </a:r>
            <a:r>
              <a:rPr lang="ar-IQ" altLang="ar-IQ" sz="24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بمياه </a:t>
            </a:r>
            <a:r>
              <a:rPr lang="ar-IQ" altLang="ar-IQ" sz="24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المد على شكل بحيرات وانشاء عدة فتحات </a:t>
            </a:r>
            <a:r>
              <a:rPr lang="ar-IQ" altLang="ar-IQ" sz="2400" b="1" dirty="0" err="1">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وتوربينات</a:t>
            </a:r>
            <a:r>
              <a:rPr lang="ar-IQ" altLang="ar-IQ" sz="24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توليد الطاقة الكهربائية . </a:t>
            </a:r>
            <a:r>
              <a:rPr lang="ar-IQ" altLang="ar-IQ" sz="24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ينظر شكل (1)</a:t>
            </a:r>
          </a:p>
          <a:p>
            <a:pPr marL="0" lvl="0" indent="0" algn="just">
              <a:buNone/>
            </a:pPr>
            <a:r>
              <a:rPr lang="ar-IQ" altLang="ar-IQ" sz="2100"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a:t>
            </a:r>
            <a:r>
              <a:rPr lang="ar-IQ" altLang="ar-IQ" sz="2100"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a:t>
            </a:r>
            <a:r>
              <a:rPr lang="ar-IQ" altLang="ar-IQ" b="1" dirty="0" smtClean="0">
                <a:solidFill>
                  <a:schemeClr val="tx1"/>
                </a:solidFill>
                <a:latin typeface="Calibri" panose="020F0502020204030204" pitchFamily="34" charset="0"/>
                <a:ea typeface="Calibri" panose="020F0502020204030204" pitchFamily="34" charset="0"/>
                <a:cs typeface="Arial" panose="020B0604020202020204" pitchFamily="34" charset="0"/>
              </a:rPr>
              <a:t>شكل (1) مخطط محطة طاقة المد والجزر</a:t>
            </a:r>
            <a:endParaRPr lang="ar-IQ" altLang="ar-IQ" sz="2800" dirty="0" smtClean="0">
              <a:solidFill>
                <a:schemeClr val="tx1"/>
              </a:solidFill>
              <a:latin typeface="Arial" panose="020B0604020202020204" pitchFamily="34" charset="0"/>
              <a:cs typeface="Arial" panose="020B0604020202020204" pitchFamily="34" charset="0"/>
            </a:endParaRPr>
          </a:p>
          <a:p>
            <a:pPr marL="0" indent="0">
              <a:buNone/>
            </a:pPr>
            <a:endParaRPr lang="ar-IQ" dirty="0"/>
          </a:p>
        </p:txBody>
      </p:sp>
      <p:pic>
        <p:nvPicPr>
          <p:cNvPr id="5" name="صورة 4" descr="C:\Users\Dr. RASHID\Desktop\خارطة المد والجزر.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55" y="1882840"/>
            <a:ext cx="12153089" cy="5257262"/>
          </a:xfrm>
          <a:prstGeom prst="rect">
            <a:avLst/>
          </a:prstGeom>
          <a:ln w="1905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46883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2401" y="116114"/>
            <a:ext cx="10609942" cy="6574972"/>
          </a:xfrm>
        </p:spPr>
        <p:txBody>
          <a:bodyPr>
            <a:normAutofit lnSpcReduction="10000"/>
          </a:bodyPr>
          <a:lstStyle/>
          <a:p>
            <a:pPr>
              <a:buFont typeface="Arial" panose="020B0604020202020204" pitchFamily="34" charset="0"/>
              <a:buChar char="•"/>
            </a:pPr>
            <a:r>
              <a:rPr lang="ar-IQ" altLang="ar-IQ" sz="32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ar-IQ" altLang="ar-IQ" sz="3200" b="1" dirty="0">
                <a:solidFill>
                  <a:schemeClr val="tx1"/>
                </a:solidFill>
                <a:latin typeface="Arial" panose="020B0604020202020204" pitchFamily="34" charset="0"/>
                <a:ea typeface="Calibri" panose="020F0502020204030204" pitchFamily="34" charset="0"/>
                <a:cs typeface="Arial" panose="020B0604020202020204" pitchFamily="34" charset="0"/>
              </a:rPr>
              <a:t>مميزات طاقة المد والجزر</a:t>
            </a:r>
            <a:r>
              <a:rPr lang="ar-IQ" altLang="ar-IQ" sz="3200" dirty="0" smtClean="0">
                <a:solidFill>
                  <a:schemeClr val="tx1"/>
                </a:solidFill>
                <a:latin typeface="Arial" panose="020B0604020202020204" pitchFamily="34" charset="0"/>
                <a:ea typeface="Calibri" panose="020F0502020204030204" pitchFamily="34" charset="0"/>
                <a:cs typeface="Arial" panose="020B0604020202020204" pitchFamily="34" charset="0"/>
              </a:rPr>
              <a:t> :</a:t>
            </a:r>
          </a:p>
          <a:p>
            <a:pPr algn="just">
              <a:buFont typeface="Arial" panose="020B0604020202020204" pitchFamily="34" charset="0"/>
              <a:buChar char="•"/>
            </a:pPr>
            <a:r>
              <a:rPr lang="ar-IQ" altLang="ar-IQ" sz="2800" dirty="0" smtClean="0">
                <a:solidFill>
                  <a:schemeClr val="tx1"/>
                </a:solidFill>
                <a:latin typeface="Arial" panose="020B0604020202020204" pitchFamily="34" charset="0"/>
                <a:ea typeface="Calibri" panose="020F0502020204030204" pitchFamily="34" charset="0"/>
                <a:cs typeface="Arial" panose="020B0604020202020204" pitchFamily="34" charset="0"/>
              </a:rPr>
              <a:t>1- تتصف </a:t>
            </a:r>
            <a:r>
              <a:rPr lang="ar-IQ" altLang="ar-IQ" sz="2800" dirty="0" err="1">
                <a:solidFill>
                  <a:schemeClr val="tx1"/>
                </a:solidFill>
                <a:latin typeface="Arial" panose="020B0604020202020204" pitchFamily="34" charset="0"/>
                <a:ea typeface="Calibri" panose="020F0502020204030204" pitchFamily="34" charset="0"/>
                <a:cs typeface="Arial" panose="020B0604020202020204" pitchFamily="34" charset="0"/>
              </a:rPr>
              <a:t>بالدائمية</a:t>
            </a:r>
            <a:r>
              <a:rPr lang="ar-IQ" altLang="ar-IQ" sz="2800" dirty="0">
                <a:solidFill>
                  <a:schemeClr val="tx1"/>
                </a:solidFill>
                <a:latin typeface="Arial" panose="020B0604020202020204" pitchFamily="34" charset="0"/>
                <a:ea typeface="Calibri" panose="020F0502020204030204" pitchFamily="34" charset="0"/>
                <a:cs typeface="Arial" panose="020B0604020202020204" pitchFamily="34" charset="0"/>
              </a:rPr>
              <a:t> ولا يوجد خطر من نضوبها ويمكن الوثوق والتنبؤ بها مستقبلاً لأن انتاجها مرتبط  بقوى الطبيعة كقوة جاذبية القمر والشمس وحركة الكرة الأرضية حول محورها </a:t>
            </a:r>
            <a:r>
              <a:rPr lang="ar-IQ" altLang="ar-IQ" sz="2800" dirty="0" smtClean="0">
                <a:solidFill>
                  <a:schemeClr val="tx1"/>
                </a:solidFill>
                <a:latin typeface="Arial" panose="020B0604020202020204" pitchFamily="34" charset="0"/>
                <a:ea typeface="Calibri" panose="020F0502020204030204" pitchFamily="34" charset="0"/>
                <a:cs typeface="Arial" panose="020B0604020202020204" pitchFamily="34" charset="0"/>
              </a:rPr>
              <a:t>.</a:t>
            </a:r>
          </a:p>
          <a:p>
            <a:pPr algn="just">
              <a:buFont typeface="Arial" panose="020B0604020202020204" pitchFamily="34" charset="0"/>
              <a:buChar char="•"/>
            </a:pPr>
            <a:r>
              <a:rPr lang="ar-IQ" altLang="ar-IQ" sz="2800" dirty="0" smtClean="0">
                <a:solidFill>
                  <a:schemeClr val="tx1"/>
                </a:solidFill>
                <a:latin typeface="Arial" panose="020B0604020202020204" pitchFamily="34" charset="0"/>
                <a:ea typeface="Calibri" panose="020F0502020204030204" pitchFamily="34" charset="0"/>
                <a:cs typeface="Arial" panose="020B0604020202020204" pitchFamily="34" charset="0"/>
              </a:rPr>
              <a:t>2- تتصف </a:t>
            </a:r>
            <a:r>
              <a:rPr lang="ar-IQ" altLang="ar-IQ" sz="2800" dirty="0" err="1">
                <a:solidFill>
                  <a:schemeClr val="tx1"/>
                </a:solidFill>
                <a:latin typeface="Arial" panose="020B0604020202020204" pitchFamily="34" charset="0"/>
                <a:ea typeface="Calibri" panose="020F0502020204030204" pitchFamily="34" charset="0"/>
                <a:cs typeface="Arial" panose="020B0604020202020204" pitchFamily="34" charset="0"/>
              </a:rPr>
              <a:t>التوربينات</a:t>
            </a:r>
            <a:r>
              <a:rPr lang="ar-IQ" altLang="ar-IQ" sz="2800" dirty="0">
                <a:solidFill>
                  <a:schemeClr val="tx1"/>
                </a:solidFill>
                <a:latin typeface="Arial" panose="020B0604020202020204" pitchFamily="34" charset="0"/>
                <a:ea typeface="Calibri" panose="020F0502020204030204" pitchFamily="34" charset="0"/>
                <a:cs typeface="Arial" panose="020B0604020202020204" pitchFamily="34" charset="0"/>
              </a:rPr>
              <a:t> البحرية بسرعة دورانها مقارنةً مع </a:t>
            </a:r>
            <a:r>
              <a:rPr lang="ar-IQ" altLang="ar-IQ" sz="2800" dirty="0" err="1">
                <a:solidFill>
                  <a:schemeClr val="tx1"/>
                </a:solidFill>
                <a:latin typeface="Arial" panose="020B0604020202020204" pitchFamily="34" charset="0"/>
                <a:ea typeface="Calibri" panose="020F0502020204030204" pitchFamily="34" charset="0"/>
                <a:cs typeface="Arial" panose="020B0604020202020204" pitchFamily="34" charset="0"/>
              </a:rPr>
              <a:t>التوربينات</a:t>
            </a:r>
            <a:r>
              <a:rPr lang="ar-IQ" altLang="ar-IQ" sz="2800" dirty="0">
                <a:solidFill>
                  <a:schemeClr val="tx1"/>
                </a:solidFill>
                <a:latin typeface="Arial" panose="020B0604020202020204" pitchFamily="34" charset="0"/>
                <a:ea typeface="Calibri" panose="020F0502020204030204" pitchFamily="34" charset="0"/>
                <a:cs typeface="Arial" panose="020B0604020202020204" pitchFamily="34" charset="0"/>
              </a:rPr>
              <a:t> الهوائية لأن كثافة المياه أكثر من الهواء بـ (832) مرة، وهذا يعني ان </a:t>
            </a:r>
            <a:r>
              <a:rPr lang="ar-IQ" altLang="ar-IQ" sz="2800" dirty="0" err="1">
                <a:solidFill>
                  <a:schemeClr val="tx1"/>
                </a:solidFill>
                <a:latin typeface="Arial" panose="020B0604020202020204" pitchFamily="34" charset="0"/>
                <a:ea typeface="Calibri" panose="020F0502020204030204" pitchFamily="34" charset="0"/>
                <a:cs typeface="Arial" panose="020B0604020202020204" pitchFamily="34" charset="0"/>
              </a:rPr>
              <a:t>التوربينات</a:t>
            </a:r>
            <a:r>
              <a:rPr lang="ar-IQ" altLang="ar-IQ" sz="2800" dirty="0">
                <a:solidFill>
                  <a:schemeClr val="tx1"/>
                </a:solidFill>
                <a:latin typeface="Arial" panose="020B0604020202020204" pitchFamily="34" charset="0"/>
                <a:ea typeface="Calibri" panose="020F0502020204030204" pitchFamily="34" charset="0"/>
                <a:cs typeface="Arial" panose="020B0604020202020204" pitchFamily="34" charset="0"/>
              </a:rPr>
              <a:t> البحرية تولد طاقة أكثر من الهوائية </a:t>
            </a:r>
            <a:r>
              <a:rPr lang="ar-IQ" altLang="ar-IQ" sz="2800" dirty="0" smtClean="0">
                <a:solidFill>
                  <a:schemeClr val="tx1"/>
                </a:solidFill>
                <a:latin typeface="Arial" panose="020B0604020202020204" pitchFamily="34" charset="0"/>
                <a:ea typeface="Calibri" panose="020F0502020204030204" pitchFamily="34" charset="0"/>
                <a:cs typeface="Arial" panose="020B0604020202020204" pitchFamily="34" charset="0"/>
              </a:rPr>
              <a:t>.</a:t>
            </a:r>
          </a:p>
          <a:p>
            <a:pPr algn="just">
              <a:buFont typeface="Arial" panose="020B0604020202020204" pitchFamily="34" charset="0"/>
              <a:buChar char="•"/>
            </a:pPr>
            <a:r>
              <a:rPr lang="ar-IQ" altLang="ar-IQ" sz="2800" dirty="0" smtClean="0">
                <a:solidFill>
                  <a:schemeClr val="tx1"/>
                </a:solidFill>
                <a:latin typeface="Arial" panose="020B0604020202020204" pitchFamily="34" charset="0"/>
                <a:ea typeface="Calibri" panose="020F0502020204030204" pitchFamily="34" charset="0"/>
                <a:cs typeface="Arial" panose="020B0604020202020204" pitchFamily="34" charset="0"/>
              </a:rPr>
              <a:t>3- لا </a:t>
            </a:r>
            <a:r>
              <a:rPr lang="ar-IQ" altLang="ar-IQ" sz="2800" dirty="0">
                <a:solidFill>
                  <a:schemeClr val="tx1"/>
                </a:solidFill>
                <a:latin typeface="Arial" panose="020B0604020202020204" pitchFamily="34" charset="0"/>
                <a:ea typeface="Calibri" panose="020F0502020204030204" pitchFamily="34" charset="0"/>
                <a:cs typeface="Arial" panose="020B0604020202020204" pitchFamily="34" charset="0"/>
              </a:rPr>
              <a:t>تتطلب معداتها الصيانة كما هو الحال في محطات الوقود الأحفوري </a:t>
            </a:r>
            <a:r>
              <a:rPr lang="ar-IQ" altLang="ar-IQ" sz="2800" dirty="0" smtClean="0">
                <a:solidFill>
                  <a:schemeClr val="tx1"/>
                </a:solidFill>
                <a:latin typeface="Arial" panose="020B0604020202020204" pitchFamily="34" charset="0"/>
                <a:ea typeface="Calibri" panose="020F0502020204030204" pitchFamily="34" charset="0"/>
                <a:cs typeface="Arial" panose="020B0604020202020204" pitchFamily="34" charset="0"/>
              </a:rPr>
              <a:t>.</a:t>
            </a:r>
          </a:p>
          <a:p>
            <a:pPr algn="just">
              <a:buFont typeface="Arial" panose="020B0604020202020204" pitchFamily="34" charset="0"/>
              <a:buChar char="•"/>
            </a:pPr>
            <a:r>
              <a:rPr lang="ar-IQ" altLang="ar-IQ" sz="2800" dirty="0" smtClean="0">
                <a:solidFill>
                  <a:schemeClr val="tx1"/>
                </a:solidFill>
                <a:latin typeface="Arial" panose="020B0604020202020204" pitchFamily="34" charset="0"/>
                <a:ea typeface="Calibri" panose="020F0502020204030204" pitchFamily="34" charset="0"/>
                <a:cs typeface="Arial" panose="020B0604020202020204" pitchFamily="34" charset="0"/>
              </a:rPr>
              <a:t>4- تسهم </a:t>
            </a:r>
            <a:r>
              <a:rPr lang="ar-IQ" altLang="ar-IQ" sz="2800" dirty="0">
                <a:solidFill>
                  <a:schemeClr val="tx1"/>
                </a:solidFill>
                <a:latin typeface="Arial" panose="020B0604020202020204" pitchFamily="34" charset="0"/>
                <a:ea typeface="Calibri" panose="020F0502020204030204" pitchFamily="34" charset="0"/>
                <a:cs typeface="Arial" panose="020B0604020202020204" pitchFamily="34" charset="0"/>
              </a:rPr>
              <a:t>في الحد من انبعاث غاز ثاني اوكسيد الكربون ، اذ تسهم محطة (</a:t>
            </a:r>
            <a:r>
              <a:rPr lang="ar-IQ" altLang="ar-IQ" sz="2800" dirty="0" err="1">
                <a:solidFill>
                  <a:schemeClr val="tx1"/>
                </a:solidFill>
                <a:latin typeface="Arial" panose="020B0604020202020204" pitchFamily="34" charset="0"/>
                <a:ea typeface="Calibri" panose="020F0502020204030204" pitchFamily="34" charset="0"/>
                <a:cs typeface="Arial" panose="020B0604020202020204" pitchFamily="34" charset="0"/>
              </a:rPr>
              <a:t>سيهوا</a:t>
            </a:r>
            <a:r>
              <a:rPr lang="ar-IQ" altLang="ar-IQ" sz="2800" dirty="0">
                <a:solidFill>
                  <a:schemeClr val="tx1"/>
                </a:solidFill>
                <a:latin typeface="Arial" panose="020B0604020202020204" pitchFamily="34" charset="0"/>
                <a:ea typeface="Calibri" panose="020F0502020204030204" pitchFamily="34" charset="0"/>
                <a:cs typeface="Arial" panose="020B0604020202020204" pitchFamily="34" charset="0"/>
              </a:rPr>
              <a:t>) في كوريا الجنوبية على سبيل المثال بانخفاض غاز </a:t>
            </a:r>
            <a:r>
              <a:rPr lang="ar-IQ" altLang="ar-IQ" sz="2800" dirty="0" err="1">
                <a:solidFill>
                  <a:schemeClr val="tx1"/>
                </a:solidFill>
                <a:latin typeface="Arial" panose="020B0604020202020204" pitchFamily="34" charset="0"/>
                <a:ea typeface="Calibri" panose="020F0502020204030204" pitchFamily="34" charset="0"/>
                <a:cs typeface="Arial" panose="020B0604020202020204" pitchFamily="34" charset="0"/>
              </a:rPr>
              <a:t>غاز</a:t>
            </a:r>
            <a:r>
              <a:rPr lang="ar-IQ" altLang="ar-IQ" sz="2800" dirty="0">
                <a:solidFill>
                  <a:schemeClr val="tx1"/>
                </a:solidFill>
                <a:latin typeface="Arial" panose="020B0604020202020204" pitchFamily="34" charset="0"/>
                <a:ea typeface="Calibri" panose="020F0502020204030204" pitchFamily="34" charset="0"/>
                <a:cs typeface="Arial" panose="020B0604020202020204" pitchFamily="34" charset="0"/>
              </a:rPr>
              <a:t> ثاني أوكسيد الكربون (340440) طن متري من مكافئ ثاني أكسيد الكربون </a:t>
            </a:r>
            <a:r>
              <a:rPr lang="ar-IQ" altLang="ar-IQ" sz="2800" dirty="0" smtClean="0">
                <a:solidFill>
                  <a:schemeClr val="tx1"/>
                </a:solidFill>
                <a:latin typeface="Arial" panose="020B0604020202020204" pitchFamily="34" charset="0"/>
                <a:ea typeface="Calibri" panose="020F0502020204030204" pitchFamily="34" charset="0"/>
                <a:cs typeface="Arial" panose="020B0604020202020204" pitchFamily="34" charset="0"/>
              </a:rPr>
              <a:t>.</a:t>
            </a:r>
          </a:p>
          <a:p>
            <a:pPr algn="just">
              <a:buFont typeface="Arial" panose="020B0604020202020204" pitchFamily="34" charset="0"/>
              <a:buChar char="•"/>
            </a:pPr>
            <a:r>
              <a:rPr lang="ar-IQ" altLang="ar-IQ" sz="2800" dirty="0" smtClean="0">
                <a:solidFill>
                  <a:schemeClr val="tx1"/>
                </a:solidFill>
                <a:latin typeface="Arial" panose="020B0604020202020204" pitchFamily="34" charset="0"/>
                <a:ea typeface="Calibri" panose="020F0502020204030204" pitchFamily="34" charset="0"/>
                <a:cs typeface="Arial" panose="020B0604020202020204" pitchFamily="34" charset="0"/>
              </a:rPr>
              <a:t> 5- تعد </a:t>
            </a:r>
            <a:r>
              <a:rPr lang="ar-IQ" altLang="ar-IQ" sz="2800" dirty="0" err="1">
                <a:solidFill>
                  <a:schemeClr val="tx1"/>
                </a:solidFill>
                <a:latin typeface="Arial" panose="020B0604020202020204" pitchFamily="34" charset="0"/>
                <a:ea typeface="Calibri" panose="020F0502020204030204" pitchFamily="34" charset="0"/>
                <a:cs typeface="Arial" panose="020B0604020202020204" pitchFamily="34" charset="0"/>
              </a:rPr>
              <a:t>ستراتيجية</a:t>
            </a:r>
            <a:r>
              <a:rPr lang="ar-IQ" altLang="ar-IQ" sz="2800" dirty="0">
                <a:solidFill>
                  <a:schemeClr val="tx1"/>
                </a:solidFill>
                <a:latin typeface="Arial" panose="020B0604020202020204" pitchFamily="34" charset="0"/>
                <a:ea typeface="Calibri" panose="020F0502020204030204" pitchFamily="34" charset="0"/>
                <a:cs typeface="Arial" panose="020B0604020202020204" pitchFamily="34" charset="0"/>
              </a:rPr>
              <a:t> ناجحة في الدول التي تمتلك المقومات الجغرافية والمادية والبيئية في </a:t>
            </a:r>
            <a:r>
              <a:rPr lang="ar-IQ" altLang="ar-IQ" sz="2800" dirty="0" err="1">
                <a:solidFill>
                  <a:schemeClr val="tx1"/>
                </a:solidFill>
                <a:latin typeface="Arial" panose="020B0604020202020204" pitchFamily="34" charset="0"/>
                <a:ea typeface="Calibri" panose="020F0502020204030204" pitchFamily="34" charset="0"/>
                <a:cs typeface="Arial" panose="020B0604020202020204" pitchFamily="34" charset="0"/>
              </a:rPr>
              <a:t>أستثمار</a:t>
            </a:r>
            <a:r>
              <a:rPr lang="ar-IQ" altLang="ar-IQ" sz="2800" dirty="0">
                <a:solidFill>
                  <a:schemeClr val="tx1"/>
                </a:solidFill>
                <a:latin typeface="Arial" panose="020B0604020202020204" pitchFamily="34" charset="0"/>
                <a:ea typeface="Calibri" panose="020F0502020204030204" pitchFamily="34" charset="0"/>
                <a:cs typeface="Arial" panose="020B0604020202020204" pitchFamily="34" charset="0"/>
              </a:rPr>
              <a:t> الطاقة المدية في مواجهة ارتفاع اسعار الوقود الأحفوري خصوصاً النفط ومخاطر امداداته . </a:t>
            </a:r>
            <a:endParaRPr lang="ar-IQ" sz="2800" dirty="0"/>
          </a:p>
        </p:txBody>
      </p:sp>
    </p:spTree>
    <p:extLst>
      <p:ext uri="{BB962C8B-B14F-4D97-AF65-F5344CB8AC3E}">
        <p14:creationId xmlns:p14="http://schemas.microsoft.com/office/powerpoint/2010/main" val="2305497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64204" y="0"/>
            <a:ext cx="11627796" cy="6858000"/>
          </a:xfrm>
        </p:spPr>
        <p:txBody>
          <a:bodyPr>
            <a:noAutofit/>
          </a:bodyPr>
          <a:lstStyle/>
          <a:p>
            <a:endParaRPr lang="ar-IQ" sz="3200" b="1" dirty="0" smtClean="0">
              <a:latin typeface="Simplified Arabic" panose="02020603050405020304" pitchFamily="18" charset="-78"/>
              <a:cs typeface="Simplified Arabic" panose="02020603050405020304" pitchFamily="18" charset="-78"/>
            </a:endParaRPr>
          </a:p>
          <a:p>
            <a:r>
              <a:rPr lang="ar-IQ" sz="3200" b="1" dirty="0" smtClean="0">
                <a:latin typeface="Simplified Arabic" panose="02020603050405020304" pitchFamily="18" charset="-78"/>
                <a:cs typeface="Simplified Arabic" panose="02020603050405020304" pitchFamily="18" charset="-78"/>
              </a:rPr>
              <a:t>مشاكل </a:t>
            </a:r>
            <a:r>
              <a:rPr lang="ar-IQ" sz="3200" b="1" dirty="0">
                <a:latin typeface="Simplified Arabic" panose="02020603050405020304" pitchFamily="18" charset="-78"/>
                <a:cs typeface="Simplified Arabic" panose="02020603050405020304" pitchFamily="18" charset="-78"/>
              </a:rPr>
              <a:t>طاقة المد والجزر:</a:t>
            </a:r>
          </a:p>
          <a:p>
            <a:r>
              <a:rPr lang="ar-IQ" sz="2600" b="1" dirty="0">
                <a:latin typeface="Simplified Arabic" panose="02020603050405020304" pitchFamily="18" charset="-78"/>
                <a:cs typeface="Simplified Arabic" panose="02020603050405020304" pitchFamily="18" charset="-78"/>
              </a:rPr>
              <a:t>1- تأثيرها على النظم الإيكولوجية للمحيطات ، اذ تؤثر </a:t>
            </a:r>
            <a:r>
              <a:rPr lang="ar-IQ" sz="2600" b="1" dirty="0" err="1">
                <a:latin typeface="Simplified Arabic" panose="02020603050405020304" pitchFamily="18" charset="-78"/>
                <a:cs typeface="Simplified Arabic" panose="02020603050405020304" pitchFamily="18" charset="-78"/>
              </a:rPr>
              <a:t>التوربينات</a:t>
            </a:r>
            <a:r>
              <a:rPr lang="ar-IQ" sz="2600" b="1" dirty="0">
                <a:latin typeface="Simplified Arabic" panose="02020603050405020304" pitchFamily="18" charset="-78"/>
                <a:cs typeface="Simplified Arabic" panose="02020603050405020304" pitchFamily="18" charset="-78"/>
              </a:rPr>
              <a:t> السدود الاصطناعية على الأحياء البحرية من خلال مشاكل الحركة والهجرة للأسماك .</a:t>
            </a:r>
          </a:p>
          <a:p>
            <a:r>
              <a:rPr lang="ar-IQ" sz="2600" b="1" dirty="0">
                <a:latin typeface="Simplified Arabic" panose="02020603050405020304" pitchFamily="18" charset="-78"/>
                <a:cs typeface="Simplified Arabic" panose="02020603050405020304" pitchFamily="18" charset="-78"/>
              </a:rPr>
              <a:t>2-نتيجة اعتماد هذه الطاقة على حركة المد والجزر لذا يتم توليد الطاقة بين (3-6) ساعات خلال اليوم ،في حين يزداد الطلب على الطاقة في ساعات اخرى مما يتطلب تخزين الطاقة في بطاريات لا تزال مكلفة .</a:t>
            </a:r>
          </a:p>
          <a:p>
            <a:r>
              <a:rPr lang="ar-IQ" sz="2600" b="1" dirty="0">
                <a:latin typeface="Simplified Arabic" panose="02020603050405020304" pitchFamily="18" charset="-78"/>
                <a:cs typeface="Simplified Arabic" panose="02020603050405020304" pitchFamily="18" charset="-78"/>
              </a:rPr>
              <a:t>3-يمكن ان تسبب السدود </a:t>
            </a:r>
            <a:r>
              <a:rPr lang="ar-IQ" sz="2600" b="1" dirty="0" err="1">
                <a:latin typeface="Simplified Arabic" panose="02020603050405020304" pitchFamily="18" charset="-78"/>
                <a:cs typeface="Simplified Arabic" panose="02020603050405020304" pitchFamily="18" charset="-78"/>
              </a:rPr>
              <a:t>الاطناعية</a:t>
            </a:r>
            <a:r>
              <a:rPr lang="ar-IQ" sz="2600" b="1" dirty="0">
                <a:latin typeface="Simplified Arabic" panose="02020603050405020304" pitchFamily="18" charset="-78"/>
                <a:cs typeface="Simplified Arabic" panose="02020603050405020304" pitchFamily="18" charset="-78"/>
              </a:rPr>
              <a:t> التي تنشأ عند مصبات الأنهار في رفع مستويات الملوحة التي تضر بالنباتات والكائنات الحية في المنطقة . </a:t>
            </a:r>
          </a:p>
          <a:p>
            <a:r>
              <a:rPr lang="ar-IQ" sz="2600" b="1" dirty="0">
                <a:latin typeface="Simplified Arabic" panose="02020603050405020304" pitchFamily="18" charset="-78"/>
                <a:cs typeface="Simplified Arabic" panose="02020603050405020304" pitchFamily="18" charset="-78"/>
              </a:rPr>
              <a:t>4- لا يمكن توليد الطاقة المدية إلا في عدد مختار ومحدد من الأماكن من العالم ، لا سيما تلك السواحل  التي تتصف بانتشار الجزر فيها وارتفاع المد على ان لا يقل عن (4) متر .</a:t>
            </a:r>
          </a:p>
          <a:p>
            <a:r>
              <a:rPr lang="ar-IQ" sz="2600" b="1" dirty="0">
                <a:latin typeface="Simplified Arabic" panose="02020603050405020304" pitchFamily="18" charset="-78"/>
                <a:cs typeface="Simplified Arabic" panose="02020603050405020304" pitchFamily="18" charset="-78"/>
              </a:rPr>
              <a:t>5-تؤثر السدود في </a:t>
            </a:r>
            <a:r>
              <a:rPr lang="ar-IQ" sz="2600" b="1" dirty="0" err="1">
                <a:latin typeface="Simplified Arabic" panose="02020603050405020304" pitchFamily="18" charset="-78"/>
                <a:cs typeface="Simplified Arabic" panose="02020603050405020304" pitchFamily="18" charset="-78"/>
              </a:rPr>
              <a:t>تباطئ</a:t>
            </a:r>
            <a:r>
              <a:rPr lang="ar-IQ" sz="2600" b="1" dirty="0">
                <a:latin typeface="Simplified Arabic" panose="02020603050405020304" pitchFamily="18" charset="-78"/>
                <a:cs typeface="Simplified Arabic" panose="02020603050405020304" pitchFamily="18" charset="-78"/>
              </a:rPr>
              <a:t> حركة المياه في مصبات الأنهار مما يؤدي تراكم الرواسب والطمي عند مداخل الأنهار </a:t>
            </a:r>
            <a:r>
              <a:rPr lang="ar-IQ" sz="2600" b="1" dirty="0" smtClean="0">
                <a:latin typeface="Simplified Arabic" panose="02020603050405020304" pitchFamily="18" charset="-78"/>
                <a:cs typeface="Simplified Arabic" panose="02020603050405020304" pitchFamily="18" charset="-78"/>
              </a:rPr>
              <a:t>.</a:t>
            </a:r>
            <a:endParaRPr lang="ar-IQ" sz="2600" b="1" dirty="0">
              <a:latin typeface="Simplified Arabic" panose="02020603050405020304" pitchFamily="18" charset="-78"/>
              <a:cs typeface="Simplified Arabic" panose="02020603050405020304" pitchFamily="18" charset="-78"/>
            </a:endParaRPr>
          </a:p>
          <a:p>
            <a:r>
              <a:rPr lang="ar-IQ" sz="2600" b="1" dirty="0">
                <a:latin typeface="Simplified Arabic" panose="02020603050405020304" pitchFamily="18" charset="-78"/>
                <a:cs typeface="Simplified Arabic" panose="02020603050405020304" pitchFamily="18" charset="-78"/>
              </a:rPr>
              <a:t>6-ارتفاع كلفة انشاء محطة توليد طاقة المد والجزر تبعاً لقدرتها التوليدية وارتفاع اوقات إنشائها ، اذ قدرت كلفة مشروع مصب سيفرن في المملكة المتحدة ذات قدرة توليدية (8) آلاف </a:t>
            </a:r>
            <a:r>
              <a:rPr lang="ar-IQ" sz="2600" b="1" dirty="0" err="1">
                <a:latin typeface="Simplified Arabic" panose="02020603050405020304" pitchFamily="18" charset="-78"/>
                <a:cs typeface="Simplified Arabic" panose="02020603050405020304" pitchFamily="18" charset="-78"/>
              </a:rPr>
              <a:t>ميكاواط</a:t>
            </a:r>
            <a:r>
              <a:rPr lang="ar-IQ" sz="2600" b="1" dirty="0">
                <a:latin typeface="Simplified Arabic" panose="02020603050405020304" pitchFamily="18" charset="-78"/>
                <a:cs typeface="Simplified Arabic" panose="02020603050405020304" pitchFamily="18" charset="-78"/>
              </a:rPr>
              <a:t> بـ (15) مليار دولار .</a:t>
            </a:r>
          </a:p>
          <a:p>
            <a:endParaRPr lang="ar-IQ" sz="2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77066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45141" y="1"/>
            <a:ext cx="10946860" cy="6857999"/>
          </a:xfrm>
        </p:spPr>
        <p:txBody>
          <a:bodyPr>
            <a:normAutofit fontScale="85000" lnSpcReduction="20000"/>
          </a:bodyPr>
          <a:lstStyle/>
          <a:p>
            <a:pPr algn="just">
              <a:lnSpc>
                <a:spcPct val="120000"/>
              </a:lnSpc>
            </a:pPr>
            <a:r>
              <a:rPr lang="ar-IQ" sz="3000" dirty="0">
                <a:latin typeface="Simplified Arabic" panose="02020603050405020304" pitchFamily="18" charset="-78"/>
                <a:cs typeface="Simplified Arabic" panose="02020603050405020304" pitchFamily="18" charset="-78"/>
              </a:rPr>
              <a:t> </a:t>
            </a:r>
            <a:r>
              <a:rPr lang="ar-IQ" sz="3000" b="1" dirty="0">
                <a:latin typeface="Simplified Arabic" panose="02020603050405020304" pitchFamily="18" charset="-78"/>
                <a:cs typeface="Simplified Arabic" panose="02020603050405020304" pitchFamily="18" charset="-78"/>
              </a:rPr>
              <a:t>اما التوزيع الجغرافي لطاقة المد </a:t>
            </a:r>
            <a:r>
              <a:rPr lang="ar-IQ" sz="3000" b="1" dirty="0" smtClean="0">
                <a:latin typeface="Simplified Arabic" panose="02020603050405020304" pitchFamily="18" charset="-78"/>
                <a:cs typeface="Simplified Arabic" panose="02020603050405020304" pitchFamily="18" charset="-78"/>
              </a:rPr>
              <a:t>والجزر: </a:t>
            </a:r>
            <a:r>
              <a:rPr lang="ar-IQ" sz="3000" dirty="0" smtClean="0">
                <a:latin typeface="Simplified Arabic" panose="02020603050405020304" pitchFamily="18" charset="-78"/>
                <a:cs typeface="Simplified Arabic" panose="02020603050405020304" pitchFamily="18" charset="-78"/>
              </a:rPr>
              <a:t>فهي </a:t>
            </a:r>
            <a:r>
              <a:rPr lang="ar-IQ" sz="3000" dirty="0">
                <a:latin typeface="Simplified Arabic" panose="02020603050405020304" pitchFamily="18" charset="-78"/>
                <a:cs typeface="Simplified Arabic" panose="02020603050405020304" pitchFamily="18" charset="-78"/>
              </a:rPr>
              <a:t>تنتشر في مناطق محدودة من العالم لارتباطها بعوامل جغرافية محددة تتصف بها بعض الدول كما يتبين من الجدول </a:t>
            </a:r>
            <a:r>
              <a:rPr lang="ar-IQ" sz="3000" dirty="0" smtClean="0">
                <a:latin typeface="Simplified Arabic" panose="02020603050405020304" pitchFamily="18" charset="-78"/>
                <a:cs typeface="Simplified Arabic" panose="02020603050405020304" pitchFamily="18" charset="-78"/>
              </a:rPr>
              <a:t>(2) </a:t>
            </a:r>
            <a:r>
              <a:rPr lang="ar-IQ" sz="3000" dirty="0">
                <a:latin typeface="Simplified Arabic" panose="02020603050405020304" pitchFamily="18" charset="-78"/>
                <a:cs typeface="Simplified Arabic" panose="02020603050405020304" pitchFamily="18" charset="-78"/>
              </a:rPr>
              <a:t>ومنها كوريا الجنوبية التي يتركز بها  أكثر من نصف القدرات التصميمية لطاقة المد والجزر في العالم (511) </a:t>
            </a:r>
            <a:r>
              <a:rPr lang="ar-IQ" sz="3000" dirty="0" err="1">
                <a:latin typeface="Simplified Arabic" panose="02020603050405020304" pitchFamily="18" charset="-78"/>
                <a:cs typeface="Simplified Arabic" panose="02020603050405020304" pitchFamily="18" charset="-78"/>
              </a:rPr>
              <a:t>ميكاواط</a:t>
            </a:r>
            <a:r>
              <a:rPr lang="ar-IQ" sz="3000" dirty="0">
                <a:latin typeface="Simplified Arabic" panose="02020603050405020304" pitchFamily="18" charset="-78"/>
                <a:cs typeface="Simplified Arabic" panose="02020603050405020304" pitchFamily="18" charset="-78"/>
              </a:rPr>
              <a:t> بنسبة 51.1% وتأتي في المرتبة الثانية فرنسا بامتلاكها ربع طاقة المد والجزر العالمية بنسبة 24.6% ، ثم تأتي المملكة المتحدة ثالثا بنسبة 14% ثم تأتي بنسب قليلة كل من كندا وبلجيكا والصين والسويد والولايات المتحدة من اجمالي القدرة التصميمية </a:t>
            </a:r>
            <a:r>
              <a:rPr lang="ar-IQ" sz="3000" dirty="0" err="1">
                <a:latin typeface="Simplified Arabic" panose="02020603050405020304" pitchFamily="18" charset="-78"/>
                <a:cs typeface="Simplified Arabic" panose="02020603050405020304" pitchFamily="18" charset="-78"/>
              </a:rPr>
              <a:t>لانتاج</a:t>
            </a:r>
            <a:r>
              <a:rPr lang="ar-IQ" sz="3000" dirty="0">
                <a:latin typeface="Simplified Arabic" panose="02020603050405020304" pitchFamily="18" charset="-78"/>
                <a:cs typeface="Simplified Arabic" panose="02020603050405020304" pitchFamily="18" charset="-78"/>
              </a:rPr>
              <a:t> طاقة المد والجزر .  </a:t>
            </a:r>
            <a:endParaRPr lang="ar-IQ" sz="3000" dirty="0" smtClean="0">
              <a:latin typeface="Simplified Arabic" panose="02020603050405020304" pitchFamily="18" charset="-78"/>
              <a:cs typeface="Simplified Arabic" panose="02020603050405020304" pitchFamily="18" charset="-78"/>
            </a:endParaRPr>
          </a:p>
          <a:p>
            <a:pPr marL="0" indent="0">
              <a:buNone/>
            </a:pPr>
            <a:r>
              <a:rPr lang="ar-IQ" sz="1900" dirty="0" smtClean="0"/>
              <a:t>                                 </a:t>
            </a:r>
            <a:r>
              <a:rPr lang="ar-IQ" sz="2200" b="1" dirty="0" smtClean="0">
                <a:latin typeface="Simplified Arabic" panose="02020603050405020304" pitchFamily="18" charset="-78"/>
                <a:cs typeface="Simplified Arabic" panose="02020603050405020304" pitchFamily="18" charset="-78"/>
              </a:rPr>
              <a:t>جدول (2) اكبر دول العالم في استثمار طاقة المد والجزر في عام 2015 </a:t>
            </a:r>
            <a:r>
              <a:rPr lang="ar-IQ" sz="1700" dirty="0" smtClean="0"/>
              <a:t> </a:t>
            </a:r>
          </a:p>
          <a:p>
            <a:endParaRPr lang="ar-IQ" sz="1900" dirty="0" smtClean="0"/>
          </a:p>
          <a:p>
            <a:endParaRPr lang="ar-IQ" sz="1900" dirty="0"/>
          </a:p>
          <a:p>
            <a:endParaRPr lang="ar-IQ" sz="1900" dirty="0" smtClean="0"/>
          </a:p>
          <a:p>
            <a:endParaRPr lang="ar-IQ" sz="1900" dirty="0"/>
          </a:p>
          <a:p>
            <a:endParaRPr lang="ar-IQ" sz="1900" dirty="0" smtClean="0"/>
          </a:p>
          <a:p>
            <a:endParaRPr lang="ar-IQ" sz="1900" dirty="0"/>
          </a:p>
          <a:p>
            <a:endParaRPr lang="ar-IQ" sz="1900" dirty="0" smtClean="0"/>
          </a:p>
          <a:p>
            <a:pPr marL="0" indent="0">
              <a:buNone/>
            </a:pPr>
            <a:endParaRPr lang="en-US" sz="1900" dirty="0" smtClean="0"/>
          </a:p>
          <a:p>
            <a:pPr marL="0" indent="0">
              <a:buNone/>
            </a:pPr>
            <a:endParaRPr lang="ar-IQ" sz="1900" dirty="0" smtClean="0"/>
          </a:p>
          <a:p>
            <a:pPr marL="0" indent="0">
              <a:buNone/>
            </a:pPr>
            <a:endParaRPr lang="ar-IQ" sz="1900" dirty="0"/>
          </a:p>
          <a:p>
            <a:pPr marL="0" indent="0">
              <a:buNone/>
            </a:pPr>
            <a:endParaRPr lang="ar-IQ" sz="1900" dirty="0"/>
          </a:p>
          <a:p>
            <a:r>
              <a:rPr lang="en-US" sz="1600" b="1" dirty="0" err="1" smtClean="0"/>
              <a:t>Source:BP</a:t>
            </a:r>
            <a:r>
              <a:rPr lang="en-US" sz="1600" b="1" dirty="0" smtClean="0"/>
              <a:t> </a:t>
            </a:r>
            <a:r>
              <a:rPr lang="en-US" sz="1600" b="1" dirty="0"/>
              <a:t>Statistical Review of World Energy June 201</a:t>
            </a:r>
            <a:endParaRPr lang="ar-IQ" sz="1600" b="1" dirty="0"/>
          </a:p>
        </p:txBody>
      </p:sp>
      <p:graphicFrame>
        <p:nvGraphicFramePr>
          <p:cNvPr id="6" name="جدول 5"/>
          <p:cNvGraphicFramePr>
            <a:graphicFrameLocks noGrp="1"/>
          </p:cNvGraphicFramePr>
          <p:nvPr>
            <p:extLst>
              <p:ext uri="{D42A27DB-BD31-4B8C-83A1-F6EECF244321}">
                <p14:modId xmlns:p14="http://schemas.microsoft.com/office/powerpoint/2010/main" val="3009924749"/>
              </p:ext>
            </p:extLst>
          </p:nvPr>
        </p:nvGraphicFramePr>
        <p:xfrm>
          <a:off x="1089498" y="2859930"/>
          <a:ext cx="10680970" cy="3444218"/>
        </p:xfrm>
        <a:graphic>
          <a:graphicData uri="http://schemas.openxmlformats.org/drawingml/2006/table">
            <a:tbl>
              <a:tblPr rtl="1" firstRow="1" firstCol="1" bandRow="1">
                <a:tableStyleId>{5C22544A-7EE6-4342-B048-85BDC9FD1C3A}</a:tableStyleId>
              </a:tblPr>
              <a:tblGrid>
                <a:gridCol w="3632311"/>
                <a:gridCol w="4611988"/>
                <a:gridCol w="2436671"/>
              </a:tblGrid>
              <a:tr h="625207">
                <a:tc>
                  <a:txBody>
                    <a:bodyPr/>
                    <a:lstStyle/>
                    <a:p>
                      <a:pPr algn="ctr" rtl="1">
                        <a:lnSpc>
                          <a:spcPct val="107000"/>
                        </a:lnSpc>
                        <a:spcAft>
                          <a:spcPts val="0"/>
                        </a:spcAft>
                      </a:pPr>
                      <a:r>
                        <a:rPr lang="ar-SA" sz="1400" b="1" dirty="0">
                          <a:effectLst/>
                        </a:rPr>
                        <a:t>اسم الدولة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1400" b="1" dirty="0">
                          <a:effectLst/>
                        </a:rPr>
                        <a:t>القدرة التصميمية (</a:t>
                      </a:r>
                      <a:r>
                        <a:rPr lang="ar-SA" sz="1400" b="1" dirty="0" err="1">
                          <a:effectLst/>
                        </a:rPr>
                        <a:t>ميكاواط</a:t>
                      </a:r>
                      <a:r>
                        <a:rPr lang="ar-SA" sz="1400" b="1" dirty="0">
                          <a:effectLst/>
                        </a:rPr>
                        <a:t>)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400" b="1" dirty="0">
                          <a:effectLst/>
                        </a:rPr>
                        <a:t>%</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04758">
                <a:tc>
                  <a:txBody>
                    <a:bodyPr/>
                    <a:lstStyle/>
                    <a:p>
                      <a:pPr algn="ctr" rtl="1">
                        <a:lnSpc>
                          <a:spcPct val="107000"/>
                        </a:lnSpc>
                        <a:spcAft>
                          <a:spcPts val="0"/>
                        </a:spcAft>
                      </a:pPr>
                      <a:r>
                        <a:rPr lang="ar-SA" sz="1400" b="1" dirty="0">
                          <a:effectLst/>
                        </a:rPr>
                        <a:t>كوريا الجنوبية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600" b="1" dirty="0">
                          <a:effectLst/>
                        </a:rPr>
                        <a:t>511</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600" b="1">
                          <a:effectLst/>
                        </a:rPr>
                        <a:t>51.1</a:t>
                      </a:r>
                      <a:endParaRPr lang="en-US" sz="1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04758">
                <a:tc>
                  <a:txBody>
                    <a:bodyPr/>
                    <a:lstStyle/>
                    <a:p>
                      <a:pPr algn="ctr" rtl="1">
                        <a:lnSpc>
                          <a:spcPct val="107000"/>
                        </a:lnSpc>
                        <a:spcAft>
                          <a:spcPts val="0"/>
                        </a:spcAft>
                      </a:pPr>
                      <a:r>
                        <a:rPr lang="ar-SA" sz="1400" b="1" dirty="0">
                          <a:effectLst/>
                        </a:rPr>
                        <a:t>فرنسا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600" b="1" dirty="0">
                          <a:effectLst/>
                        </a:rPr>
                        <a:t>246</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600" b="1">
                          <a:effectLst/>
                        </a:rPr>
                        <a:t>24.6</a:t>
                      </a:r>
                      <a:endParaRPr lang="en-US" sz="1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04758">
                <a:tc>
                  <a:txBody>
                    <a:bodyPr/>
                    <a:lstStyle/>
                    <a:p>
                      <a:pPr algn="ctr" rtl="1">
                        <a:lnSpc>
                          <a:spcPct val="107000"/>
                        </a:lnSpc>
                        <a:spcAft>
                          <a:spcPts val="0"/>
                        </a:spcAft>
                      </a:pPr>
                      <a:r>
                        <a:rPr lang="ar-SA" sz="1400" b="1" dirty="0">
                          <a:effectLst/>
                        </a:rPr>
                        <a:t>المملكة المتحدة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600" b="1" dirty="0">
                          <a:effectLst/>
                        </a:rPr>
                        <a:t>139</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600" b="1">
                          <a:effectLst/>
                        </a:rPr>
                        <a:t>14</a:t>
                      </a:r>
                      <a:endParaRPr lang="en-US" sz="1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04758">
                <a:tc>
                  <a:txBody>
                    <a:bodyPr/>
                    <a:lstStyle/>
                    <a:p>
                      <a:pPr algn="ctr" rtl="1">
                        <a:lnSpc>
                          <a:spcPct val="107000"/>
                        </a:lnSpc>
                        <a:spcAft>
                          <a:spcPts val="0"/>
                        </a:spcAft>
                      </a:pPr>
                      <a:r>
                        <a:rPr lang="ar-SA" sz="1400" b="1">
                          <a:effectLst/>
                        </a:rPr>
                        <a:t>كندا</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600" b="1" dirty="0">
                          <a:effectLst/>
                        </a:rPr>
                        <a:t>40</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600" b="1">
                          <a:effectLst/>
                        </a:rPr>
                        <a:t>4</a:t>
                      </a:r>
                      <a:endParaRPr lang="en-US" sz="1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04758">
                <a:tc>
                  <a:txBody>
                    <a:bodyPr/>
                    <a:lstStyle/>
                    <a:p>
                      <a:pPr algn="ctr" rtl="1">
                        <a:lnSpc>
                          <a:spcPct val="107000"/>
                        </a:lnSpc>
                        <a:spcAft>
                          <a:spcPts val="0"/>
                        </a:spcAft>
                      </a:pPr>
                      <a:r>
                        <a:rPr lang="ar-SA" sz="1400" b="1">
                          <a:effectLst/>
                        </a:rPr>
                        <a:t>بلجيكا </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600" b="1" dirty="0">
                          <a:effectLst/>
                        </a:rPr>
                        <a:t>20</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600" b="1">
                          <a:effectLst/>
                        </a:rPr>
                        <a:t>2</a:t>
                      </a:r>
                      <a:endParaRPr lang="en-US" sz="1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04758">
                <a:tc>
                  <a:txBody>
                    <a:bodyPr/>
                    <a:lstStyle/>
                    <a:p>
                      <a:pPr algn="ctr" rtl="1">
                        <a:lnSpc>
                          <a:spcPct val="107000"/>
                        </a:lnSpc>
                        <a:spcAft>
                          <a:spcPts val="0"/>
                        </a:spcAft>
                      </a:pPr>
                      <a:r>
                        <a:rPr lang="ar-SA" sz="1400" b="1">
                          <a:effectLst/>
                        </a:rPr>
                        <a:t>الصين</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600" b="1" dirty="0">
                          <a:effectLst/>
                        </a:rPr>
                        <a:t>12</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600" b="1" dirty="0">
                          <a:effectLst/>
                        </a:rPr>
                        <a:t>1.2</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04758">
                <a:tc>
                  <a:txBody>
                    <a:bodyPr/>
                    <a:lstStyle/>
                    <a:p>
                      <a:pPr algn="ctr" rtl="1">
                        <a:lnSpc>
                          <a:spcPct val="107000"/>
                        </a:lnSpc>
                        <a:spcAft>
                          <a:spcPts val="0"/>
                        </a:spcAft>
                      </a:pPr>
                      <a:r>
                        <a:rPr lang="ar-SA" sz="1400" b="1">
                          <a:effectLst/>
                        </a:rPr>
                        <a:t>السويد </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600" b="1" dirty="0">
                          <a:effectLst/>
                        </a:rPr>
                        <a:t>11</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600" b="1" dirty="0">
                          <a:effectLst/>
                        </a:rPr>
                        <a:t>1.1</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04758">
                <a:tc>
                  <a:txBody>
                    <a:bodyPr/>
                    <a:lstStyle/>
                    <a:p>
                      <a:pPr algn="ctr" rtl="1">
                        <a:lnSpc>
                          <a:spcPct val="107000"/>
                        </a:lnSpc>
                        <a:spcAft>
                          <a:spcPts val="0"/>
                        </a:spcAft>
                      </a:pPr>
                      <a:r>
                        <a:rPr lang="ar-SA" sz="1400" b="1">
                          <a:effectLst/>
                        </a:rPr>
                        <a:t>الولايات المتحدة</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600" b="1" dirty="0">
                          <a:effectLst/>
                        </a:rPr>
                        <a:t>1.7</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600" b="1" dirty="0">
                          <a:effectLst/>
                        </a:rPr>
                        <a:t>0.1</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80947">
                <a:tc>
                  <a:txBody>
                    <a:bodyPr/>
                    <a:lstStyle/>
                    <a:p>
                      <a:pPr algn="ctr" rtl="1">
                        <a:lnSpc>
                          <a:spcPct val="107000"/>
                        </a:lnSpc>
                        <a:spcAft>
                          <a:spcPts val="0"/>
                        </a:spcAft>
                      </a:pPr>
                      <a:r>
                        <a:rPr lang="ar-SA" sz="1400" b="1" dirty="0">
                          <a:effectLst/>
                        </a:rPr>
                        <a:t>المجموع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600" b="1" dirty="0">
                          <a:effectLst/>
                        </a:rPr>
                        <a:t>998.7</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600" b="1" dirty="0">
                          <a:effectLst/>
                        </a:rPr>
                        <a:t>100</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bl>
          </a:graphicData>
        </a:graphic>
      </p:graphicFrame>
    </p:spTree>
    <p:extLst>
      <p:ext uri="{BB962C8B-B14F-4D97-AF65-F5344CB8AC3E}">
        <p14:creationId xmlns:p14="http://schemas.microsoft.com/office/powerpoint/2010/main" val="25918115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72766" y="-1"/>
            <a:ext cx="11219234" cy="6858001"/>
          </a:xfrm>
        </p:spPr>
        <p:txBody>
          <a:bodyPr>
            <a:normAutofit fontScale="92500" lnSpcReduction="10000"/>
          </a:bodyPr>
          <a:lstStyle/>
          <a:p>
            <a:pPr algn="just">
              <a:lnSpc>
                <a:spcPct val="150000"/>
              </a:lnSpc>
            </a:pPr>
            <a:r>
              <a:rPr lang="ar-IQ" sz="2800" b="1" dirty="0">
                <a:latin typeface="Simplified Arabic" panose="02020603050405020304" pitchFamily="18" charset="-78"/>
                <a:cs typeface="Simplified Arabic" panose="02020603050405020304" pitchFamily="18" charset="-78"/>
              </a:rPr>
              <a:t>سادسا: طاقة الأمواج  </a:t>
            </a:r>
            <a:r>
              <a:rPr lang="en-US" sz="2800" b="1" dirty="0">
                <a:latin typeface="Simplified Arabic" panose="02020603050405020304" pitchFamily="18" charset="-78"/>
                <a:cs typeface="Simplified Arabic" panose="02020603050405020304" pitchFamily="18" charset="-78"/>
              </a:rPr>
              <a:t>Waves Energy </a:t>
            </a:r>
          </a:p>
          <a:p>
            <a:pPr marL="0" indent="0" algn="just">
              <a:lnSpc>
                <a:spcPct val="150000"/>
              </a:lnSpc>
              <a:buNone/>
            </a:pPr>
            <a:r>
              <a:rPr lang="en-US" sz="2800" dirty="0" smtClean="0">
                <a:latin typeface="Simplified Arabic" panose="02020603050405020304" pitchFamily="18" charset="-78"/>
                <a:cs typeface="Simplified Arabic" panose="02020603050405020304" pitchFamily="18" charset="-78"/>
              </a:rPr>
              <a:t>       </a:t>
            </a:r>
            <a:r>
              <a:rPr lang="ar-IQ" sz="2800" dirty="0">
                <a:latin typeface="Simplified Arabic" panose="02020603050405020304" pitchFamily="18" charset="-78"/>
                <a:cs typeface="Simplified Arabic" panose="02020603050405020304" pitchFamily="18" charset="-78"/>
              </a:rPr>
              <a:t>هي الطاقة المستمدة من أمواج المحيطات أو البحار من خلال الحركة العمودية </a:t>
            </a:r>
            <a:r>
              <a:rPr lang="ar-IQ" sz="2800" dirty="0" err="1">
                <a:latin typeface="Simplified Arabic" panose="02020603050405020304" pitchFamily="18" charset="-78"/>
                <a:cs typeface="Simplified Arabic" panose="02020603050405020304" pitchFamily="18" charset="-78"/>
              </a:rPr>
              <a:t>لللأمواج</a:t>
            </a:r>
            <a:r>
              <a:rPr lang="ar-IQ" sz="2800" dirty="0">
                <a:latin typeface="Simplified Arabic" panose="02020603050405020304" pitchFamily="18" charset="-78"/>
                <a:cs typeface="Simplified Arabic" panose="02020603050405020304" pitchFamily="18" charset="-78"/>
              </a:rPr>
              <a:t> بفعل حركة الرياح على سطح المحيط ، وتحول طاقة الموجة حركة الموجات والمحيطات المستمرة الى كهرباء عن طريق وضع معدات على سطح المحيطات تلتقط الطاقة الناتجة عن حركة الموجة وتحول الطاقة الميكانيكية الى طاقة كهربائية ، يرجع تاريخ اكتشافها منذ وقت بعيد الى عام 1799 على يد العالم الفرنسي جيرار وأبنائه عندما قدموا براءة اختراع في طاقة الموجة ، </a:t>
            </a:r>
            <a:r>
              <a:rPr lang="ar-IQ" sz="2800" dirty="0" err="1">
                <a:latin typeface="Simplified Arabic" panose="02020603050405020304" pitchFamily="18" charset="-78"/>
                <a:cs typeface="Simplified Arabic" panose="02020603050405020304" pitchFamily="18" charset="-78"/>
              </a:rPr>
              <a:t>وأكتسبت</a:t>
            </a:r>
            <a:r>
              <a:rPr lang="ar-IQ" sz="2800" dirty="0">
                <a:latin typeface="Simplified Arabic" panose="02020603050405020304" pitchFamily="18" charset="-78"/>
                <a:cs typeface="Simplified Arabic" panose="02020603050405020304" pitchFamily="18" charset="-78"/>
              </a:rPr>
              <a:t> طاقة الأمواج  أهمية كبيرة عام 1963 عندما اكتشف ستيفن </a:t>
            </a:r>
            <a:r>
              <a:rPr lang="ar-IQ" sz="2800" dirty="0" err="1">
                <a:latin typeface="Simplified Arabic" panose="02020603050405020304" pitchFamily="18" charset="-78"/>
                <a:cs typeface="Simplified Arabic" panose="02020603050405020304" pitchFamily="18" charset="-78"/>
              </a:rPr>
              <a:t>هيو</a:t>
            </a:r>
            <a:r>
              <a:rPr lang="ar-IQ" sz="2800" dirty="0">
                <a:latin typeface="Simplified Arabic" panose="02020603050405020304" pitchFamily="18" charset="-78"/>
                <a:cs typeface="Simplified Arabic" panose="02020603050405020304" pitchFamily="18" charset="-78"/>
              </a:rPr>
              <a:t> </a:t>
            </a:r>
            <a:r>
              <a:rPr lang="ar-IQ" sz="2800" dirty="0" err="1">
                <a:latin typeface="Simplified Arabic" panose="02020603050405020304" pitchFamily="18" charset="-78"/>
                <a:cs typeface="Simplified Arabic" panose="02020603050405020304" pitchFamily="18" charset="-78"/>
              </a:rPr>
              <a:t>سالتر</a:t>
            </a:r>
            <a:r>
              <a:rPr lang="ar-IQ" sz="2800" dirty="0">
                <a:latin typeface="Simplified Arabic" panose="02020603050405020304" pitchFamily="18" charset="-78"/>
                <a:cs typeface="Simplified Arabic" panose="02020603050405020304" pitchFamily="18" charset="-78"/>
              </a:rPr>
              <a:t> جهاز طاقة الموجة المعروف بجهاز (موجة </a:t>
            </a:r>
            <a:r>
              <a:rPr lang="ar-IQ" sz="2800" dirty="0" err="1">
                <a:latin typeface="Simplified Arabic" panose="02020603050405020304" pitchFamily="18" charset="-78"/>
                <a:cs typeface="Simplified Arabic" panose="02020603050405020304" pitchFamily="18" charset="-78"/>
              </a:rPr>
              <a:t>سالتر</a:t>
            </a:r>
            <a:r>
              <a:rPr lang="ar-IQ" sz="2800" dirty="0">
                <a:latin typeface="Simplified Arabic" panose="02020603050405020304" pitchFamily="18" charset="-78"/>
                <a:cs typeface="Simplified Arabic" panose="02020603050405020304" pitchFamily="18" charset="-78"/>
              </a:rPr>
              <a:t>) .</a:t>
            </a:r>
          </a:p>
          <a:p>
            <a:pPr algn="just">
              <a:lnSpc>
                <a:spcPct val="150000"/>
              </a:lnSpc>
            </a:pPr>
            <a:r>
              <a:rPr lang="ar-IQ" sz="2800" dirty="0">
                <a:latin typeface="Simplified Arabic" panose="02020603050405020304" pitchFamily="18" charset="-78"/>
                <a:cs typeface="Simplified Arabic" panose="02020603050405020304" pitchFamily="18" charset="-78"/>
              </a:rPr>
              <a:t>     فيما يتعلق بالتوزيع الجغرافي لاستثمار طاقة الأمواج فإن نسبة 2% من المياه الساحلية في العالم لديها امكانية استثمار هذه الطاقة وذلك لخصائص الأمواج كالسرعة والطول وكثافة المياه اي يمكن انتاج طاقة كهربائية من أمواج المحيطات تقدر بـ (2) مليون </a:t>
            </a:r>
            <a:r>
              <a:rPr lang="ar-IQ" sz="2800" dirty="0" err="1">
                <a:latin typeface="Simplified Arabic" panose="02020603050405020304" pitchFamily="18" charset="-78"/>
                <a:cs typeface="Simplified Arabic" panose="02020603050405020304" pitchFamily="18" charset="-78"/>
              </a:rPr>
              <a:t>ميكاواط</a:t>
            </a:r>
            <a:r>
              <a:rPr lang="ar-IQ" sz="2800" dirty="0">
                <a:latin typeface="Simplified Arabic" panose="02020603050405020304" pitchFamily="18" charset="-78"/>
                <a:cs typeface="Simplified Arabic" panose="02020603050405020304" pitchFamily="18" charset="-78"/>
              </a:rPr>
              <a:t> وأهم الدول المنتجة لطاقة الأمواج هي( استراليــا - الولايات المتحدة - المملكة المتحدة )</a:t>
            </a:r>
          </a:p>
        </p:txBody>
      </p:sp>
    </p:spTree>
    <p:extLst>
      <p:ext uri="{BB962C8B-B14F-4D97-AF65-F5344CB8AC3E}">
        <p14:creationId xmlns:p14="http://schemas.microsoft.com/office/powerpoint/2010/main" val="599292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94553" y="0"/>
            <a:ext cx="11997447" cy="6858000"/>
          </a:xfrm>
        </p:spPr>
        <p:txBody>
          <a:bodyPr>
            <a:noAutofit/>
          </a:bodyPr>
          <a:lstStyle/>
          <a:p>
            <a:r>
              <a:rPr lang="ar-IQ" sz="2200" b="1" dirty="0"/>
              <a:t>مميزات طاقة الأمواج :</a:t>
            </a:r>
          </a:p>
          <a:p>
            <a:pPr algn="just"/>
            <a:r>
              <a:rPr lang="ar-IQ" sz="2400" dirty="0"/>
              <a:t>1-تتصف بالتجدد وعدم النفاذ لاعتمادها على حركة الرياح في نشأتها .</a:t>
            </a:r>
          </a:p>
          <a:p>
            <a:pPr algn="just"/>
            <a:r>
              <a:rPr lang="ar-IQ" sz="2400" dirty="0"/>
              <a:t>2-تعد طاقة نظيفة وآمنه لأنها تنتج من الأمواج ولا تستعمل الوقود الأحفوري .</a:t>
            </a:r>
          </a:p>
          <a:p>
            <a:pPr algn="just"/>
            <a:r>
              <a:rPr lang="ar-IQ" sz="2400" dirty="0"/>
              <a:t>3-يمكن استثمارها على نطاق واسع في المدن الساحلية المأهولة بالسكان .</a:t>
            </a:r>
          </a:p>
          <a:p>
            <a:pPr algn="just"/>
            <a:r>
              <a:rPr lang="ar-IQ" sz="2400" dirty="0"/>
              <a:t>4-إمكانية التنبؤ بها بسهولة ومعرفة كمية الطاقة المتوقع انتاجها .</a:t>
            </a:r>
            <a:endParaRPr lang="ar-IQ" sz="2200" dirty="0"/>
          </a:p>
          <a:p>
            <a:pPr algn="just"/>
            <a:r>
              <a:rPr lang="ar-IQ" sz="2200" b="1" dirty="0"/>
              <a:t>مساوئ طاقة الأمواج :</a:t>
            </a:r>
          </a:p>
          <a:p>
            <a:pPr algn="just"/>
            <a:r>
              <a:rPr lang="ar-IQ" sz="2200" dirty="0"/>
              <a:t>1</a:t>
            </a:r>
            <a:r>
              <a:rPr lang="ar-IQ" sz="2000" dirty="0"/>
              <a:t>- غير متوافرة في جميع الأماكن بسبب مصدرها (الأمواج) اذ ينحسر استثمارها في المناطق والمدن الساحلية القريبة من المحيطات فقط .</a:t>
            </a:r>
          </a:p>
          <a:p>
            <a:pPr algn="just"/>
            <a:r>
              <a:rPr lang="ar-IQ" sz="2000" dirty="0"/>
              <a:t>2- التأثير على النظام البيئي البحري لاسيما في القاع والأحياء القريبة من الشاطئ كالسرطانات ونجم البحر .</a:t>
            </a:r>
          </a:p>
          <a:p>
            <a:pPr algn="just"/>
            <a:r>
              <a:rPr lang="ar-IQ" sz="2000" dirty="0"/>
              <a:t>3- تؤثر هذه المحطات في طرق النقل لسفن الشحن والسفن السياحية والمركبات الترفيهية ورواد الشاطئ .</a:t>
            </a:r>
          </a:p>
          <a:p>
            <a:pPr algn="just"/>
            <a:r>
              <a:rPr lang="ar-IQ" sz="2000" dirty="0"/>
              <a:t>4- يتأثر الانتاج بمعدل طول </a:t>
            </a:r>
            <a:r>
              <a:rPr lang="ar-IQ" sz="2000" dirty="0" err="1"/>
              <a:t>وأرتفاع</a:t>
            </a:r>
            <a:r>
              <a:rPr lang="ar-IQ" sz="2000" dirty="0"/>
              <a:t> وسرعة الموجة ومعدل كثافة المياه التي يعتمد جميها الرياح التي تتأثر باضطرابات وتقلبات الطقس السائد فوق المحيط .</a:t>
            </a:r>
          </a:p>
          <a:p>
            <a:pPr algn="just"/>
            <a:r>
              <a:rPr lang="ar-IQ" sz="2000" dirty="0"/>
              <a:t>5- بالرغم من التطور التكنلوجي في صناعة طاقة الأمواج لكنها لا تزال عالية التكلفة ، اذ تقدر تكلفة انتاج الكيلوواط بحدود (7.5) سنت مقارنةً مع الفحم (2.8) سنت و(3) سنت للغاز الطبيعي .</a:t>
            </a:r>
          </a:p>
          <a:p>
            <a:pPr algn="just"/>
            <a:r>
              <a:rPr lang="ar-IQ" sz="2000" dirty="0"/>
              <a:t>6- الضوضاء والتلوث البصري الذي تسببه حجم الآلات في جمالية السواحل البحرية .</a:t>
            </a:r>
          </a:p>
          <a:p>
            <a:endParaRPr lang="ar-IQ" sz="2200" dirty="0"/>
          </a:p>
          <a:p>
            <a:endParaRPr lang="ar-IQ" sz="2200" dirty="0"/>
          </a:p>
        </p:txBody>
      </p:sp>
    </p:spTree>
    <p:extLst>
      <p:ext uri="{BB962C8B-B14F-4D97-AF65-F5344CB8AC3E}">
        <p14:creationId xmlns:p14="http://schemas.microsoft.com/office/powerpoint/2010/main" val="2683331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1000"/>
                                        <p:tgtEl>
                                          <p:spTgt spid="3">
                                            <p:txEl>
                                              <p:pRg st="8" end="8"/>
                                            </p:txEl>
                                          </p:spTgt>
                                        </p:tgtEl>
                                      </p:cBhvr>
                                    </p:animEffect>
                                    <p:anim calcmode="lin" valueType="num">
                                      <p:cBhvr>
                                        <p:cTn id="4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Effect transition="in" filter="fade">
                                      <p:cBhvr>
                                        <p:cTn id="54" dur="1000"/>
                                        <p:tgtEl>
                                          <p:spTgt spid="3">
                                            <p:txEl>
                                              <p:pRg st="10" end="10"/>
                                            </p:txEl>
                                          </p:spTgt>
                                        </p:tgtEl>
                                      </p:cBhvr>
                                    </p:animEffect>
                                    <p:anim calcmode="lin" valueType="num">
                                      <p:cBhvr>
                                        <p:cTn id="5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animEffect transition="in" filter="fade">
                                      <p:cBhvr>
                                        <p:cTn id="59" dur="1000"/>
                                        <p:tgtEl>
                                          <p:spTgt spid="3">
                                            <p:txEl>
                                              <p:pRg st="11" end="11"/>
                                            </p:txEl>
                                          </p:spTgt>
                                        </p:tgtEl>
                                      </p:cBhvr>
                                    </p:animEffect>
                                    <p:anim calcmode="lin" valueType="num">
                                      <p:cBhvr>
                                        <p:cTn id="60"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56035" y="0"/>
            <a:ext cx="11335966" cy="6858000"/>
          </a:xfrm>
        </p:spPr>
        <p:txBody>
          <a:bodyPr>
            <a:normAutofit/>
          </a:bodyPr>
          <a:lstStyle/>
          <a:p>
            <a:r>
              <a:rPr lang="ar-IQ" dirty="0"/>
              <a:t> </a:t>
            </a:r>
            <a:endParaRPr lang="en-US" dirty="0"/>
          </a:p>
          <a:p>
            <a:r>
              <a:rPr lang="ar-IQ" sz="2400" b="1" u="sng" dirty="0"/>
              <a:t>المصادر</a:t>
            </a:r>
            <a:r>
              <a:rPr lang="ar-IQ" sz="2400" b="1" dirty="0"/>
              <a:t> :</a:t>
            </a:r>
            <a:endParaRPr lang="en-US" sz="2400" dirty="0"/>
          </a:p>
          <a:p>
            <a:r>
              <a:rPr lang="ar-IQ" sz="2400" dirty="0"/>
              <a:t>1-  كاظم عبدالوهاب حسن الاسدي ، راشد عبد راشد الشريفي ،جغرافية الطاقة، جامعة البصرة - كلية التربية للعلوم الإنسانية ، 2018.</a:t>
            </a:r>
            <a:endParaRPr lang="en-US" sz="2400" dirty="0"/>
          </a:p>
          <a:p>
            <a:r>
              <a:rPr lang="ar-IQ" sz="2400" dirty="0"/>
              <a:t>2- د. محمد ازهر السماك واخرون , جغرافية النفط والطاقة، وزارة التعليم العالي والبحث العلمي ،جامعة الموصل، 1981.</a:t>
            </a:r>
            <a:endParaRPr lang="en-US" sz="2400" dirty="0"/>
          </a:p>
          <a:p>
            <a:r>
              <a:rPr lang="ar-IQ" sz="2400" dirty="0"/>
              <a:t>3- وحيد مصطفى احمد  ، مصادر وانظمة الطاقة الجديدة والمتجددة -انظمة طاقة الرياح     والطاقة الشمسية ،الجزء الاول ، القاهرة ، 2009 .</a:t>
            </a:r>
            <a:endParaRPr lang="en-US" sz="2400" dirty="0"/>
          </a:p>
          <a:p>
            <a:r>
              <a:rPr lang="ar-IQ" sz="2400" dirty="0"/>
              <a:t>4- مروان عبد القادر ، الطاقة المتجددة ,مطبعة الجنادرية ، الأردن , 2016 .</a:t>
            </a:r>
            <a:endParaRPr lang="en-US" sz="2400" dirty="0"/>
          </a:p>
          <a:p>
            <a:r>
              <a:rPr lang="ar-IQ" sz="2400" dirty="0"/>
              <a:t>5- </a:t>
            </a:r>
            <a:r>
              <a:rPr lang="ar-SA" sz="2400" dirty="0"/>
              <a:t>- وحيد مصطفى أحمد ، توليد الطاقة الكهربائية ، الطبعة الأولى ، القاهرة ، 2007 </a:t>
            </a:r>
            <a:r>
              <a:rPr lang="ar-IQ" sz="2400" dirty="0"/>
              <a:t>.</a:t>
            </a:r>
            <a:endParaRPr lang="en-US" sz="2400" dirty="0"/>
          </a:p>
          <a:p>
            <a:r>
              <a:rPr lang="ar-IQ" sz="2400" dirty="0"/>
              <a:t>6-  </a:t>
            </a:r>
            <a:r>
              <a:rPr lang="ar-SA" sz="2400" dirty="0"/>
              <a:t>جان ماري </a:t>
            </a:r>
            <a:r>
              <a:rPr lang="ar-SA" sz="2400" dirty="0" err="1"/>
              <a:t>شوفالييه</a:t>
            </a:r>
            <a:r>
              <a:rPr lang="ar-SA" sz="2400" dirty="0"/>
              <a:t> ، معارك الطاقة الكبرى ، ترجمة لميس عزب ،كتاب العربية ،الطبعة الأولى ، الرياض ،2011 </a:t>
            </a:r>
            <a:r>
              <a:rPr lang="ar-IQ" sz="2400" dirty="0"/>
              <a:t>.</a:t>
            </a:r>
            <a:endParaRPr lang="en-US" sz="2400" dirty="0"/>
          </a:p>
          <a:p>
            <a:r>
              <a:rPr lang="ar-IQ" sz="2400" dirty="0"/>
              <a:t>7- علي احمد هارون ، جغرافية المعادن ومصادر الطاقة ، دار الفكر العربي ، 2007.</a:t>
            </a:r>
            <a:endParaRPr lang="en-US" sz="2400" dirty="0"/>
          </a:p>
          <a:p>
            <a:r>
              <a:rPr lang="ar-IQ" sz="2400" dirty="0"/>
              <a:t>8- شبكة الانترنيت الدولية . </a:t>
            </a:r>
            <a:endParaRPr lang="en-US" sz="2400" dirty="0"/>
          </a:p>
          <a:p>
            <a:endParaRPr lang="ar-IQ" dirty="0"/>
          </a:p>
        </p:txBody>
      </p:sp>
    </p:spTree>
    <p:extLst>
      <p:ext uri="{BB962C8B-B14F-4D97-AF65-F5344CB8AC3E}">
        <p14:creationId xmlns:p14="http://schemas.microsoft.com/office/powerpoint/2010/main" val="3413160"/>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1215</TotalTime>
  <Words>953</Words>
  <Application>Microsoft Office PowerPoint</Application>
  <PresentationFormat>ملء الشاشة</PresentationFormat>
  <Paragraphs>93</Paragraphs>
  <Slides>10</Slides>
  <Notes>1</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10</vt:i4>
      </vt:variant>
    </vt:vector>
  </HeadingPairs>
  <TitlesOfParts>
    <vt:vector size="19" baseType="lpstr">
      <vt:lpstr>Arial</vt:lpstr>
      <vt:lpstr>Calibri</vt:lpstr>
      <vt:lpstr>Century Gothic</vt:lpstr>
      <vt:lpstr>Monotype Koufi</vt:lpstr>
      <vt:lpstr>Simplified Arabic</vt:lpstr>
      <vt:lpstr>Tahoma</vt:lpstr>
      <vt:lpstr>Times New Roman</vt:lpstr>
      <vt:lpstr>Wingdings 3</vt:lpstr>
      <vt:lpstr>ربطة</vt:lpstr>
      <vt:lpstr>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X201</dc:creator>
  <cp:lastModifiedBy>X201</cp:lastModifiedBy>
  <cp:revision>153</cp:revision>
  <dcterms:created xsi:type="dcterms:W3CDTF">2016-10-18T16:46:19Z</dcterms:created>
  <dcterms:modified xsi:type="dcterms:W3CDTF">2021-05-01T20:16:31Z</dcterms:modified>
</cp:coreProperties>
</file>