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Lst>
  <p:sldIdLst>
    <p:sldId id="261" r:id="rId4"/>
    <p:sldId id="257" r:id="rId5"/>
    <p:sldId id="260" r:id="rId6"/>
    <p:sldId id="259" r:id="rId7"/>
    <p:sldId id="262" r:id="rId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400800" y="6355080"/>
            <a:ext cx="2286000" cy="365760"/>
          </a:xfrm>
        </p:spPr>
        <p:txBody>
          <a:bodyPr/>
          <a:lstStyle>
            <a:lvl1pPr>
              <a:defRPr sz="1400"/>
            </a:lvl1p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17" name="عنصر نائب للتذييل 16"/>
          <p:cNvSpPr>
            <a:spLocks noGrp="1"/>
          </p:cNvSpPr>
          <p:nvPr>
            <p:ph type="ftr" sz="quarter" idx="11"/>
          </p:nvPr>
        </p:nvSpPr>
        <p:spPr>
          <a:xfrm>
            <a:off x="2898648" y="6355080"/>
            <a:ext cx="3474720" cy="365760"/>
          </a:xfrm>
        </p:spPr>
        <p:txBody>
          <a:bodyPr/>
          <a:lstStyle/>
          <a:p>
            <a:endParaRPr lang="ar-IQ">
              <a:solidFill>
                <a:srgbClr val="464653"/>
              </a:solidFill>
            </a:endParaRPr>
          </a:p>
        </p:txBody>
      </p:sp>
      <p:sp>
        <p:nvSpPr>
          <p:cNvPr id="29" name="عنصر نائب لرقم الشريحة 28"/>
          <p:cNvSpPr>
            <a:spLocks noGrp="1"/>
          </p:cNvSpPr>
          <p:nvPr>
            <p:ph type="sldNum" sz="quarter" idx="12"/>
          </p:nvPr>
        </p:nvSpPr>
        <p:spPr>
          <a:xfrm>
            <a:off x="1216152" y="6355080"/>
            <a:ext cx="1219200" cy="365760"/>
          </a:xfrm>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21" name="مستطيل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مستطيل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مستطيل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مستطيل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94350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5" name="عنصر نائب للتذييل 4"/>
          <p:cNvSpPr>
            <a:spLocks noGrp="1"/>
          </p:cNvSpPr>
          <p:nvPr>
            <p:ph type="ftr" sz="quarter" idx="11"/>
          </p:nvPr>
        </p:nvSpPr>
        <p:spPr/>
        <p:txBody>
          <a:bodyPr/>
          <a:lstStyle/>
          <a:p>
            <a:endParaRPr lang="ar-IQ">
              <a:solidFill>
                <a:srgbClr val="464653"/>
              </a:solidFill>
            </a:endParaRPr>
          </a:p>
        </p:txBody>
      </p:sp>
      <p:sp>
        <p:nvSpPr>
          <p:cNvPr id="6" name="عنصر نائب لرقم الشريحة 5"/>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Tree>
    <p:extLst>
      <p:ext uri="{BB962C8B-B14F-4D97-AF65-F5344CB8AC3E}">
        <p14:creationId xmlns:p14="http://schemas.microsoft.com/office/powerpoint/2010/main" val="38820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5" name="عنصر نائب للتذييل 4"/>
          <p:cNvSpPr>
            <a:spLocks noGrp="1"/>
          </p:cNvSpPr>
          <p:nvPr>
            <p:ph type="ftr" sz="quarter" idx="11"/>
          </p:nvPr>
        </p:nvSpPr>
        <p:spPr/>
        <p:txBody>
          <a:bodyPr/>
          <a:lstStyle/>
          <a:p>
            <a:endParaRPr lang="ar-IQ">
              <a:solidFill>
                <a:srgbClr val="464653"/>
              </a:solidFill>
            </a:endParaRPr>
          </a:p>
        </p:txBody>
      </p:sp>
      <p:sp>
        <p:nvSpPr>
          <p:cNvPr id="6" name="عنصر نائب لرقم الشريحة 5"/>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7" name="رابط مستقيم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مثلث متساوي الساقين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رابط مستقيم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81659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400800" y="6355080"/>
            <a:ext cx="2286000" cy="365760"/>
          </a:xfrm>
        </p:spPr>
        <p:txBody>
          <a:bodyPr/>
          <a:lstStyle>
            <a:lvl1pPr>
              <a:defRPr sz="1400"/>
            </a:lvl1p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17" name="عنصر نائب للتذييل 16"/>
          <p:cNvSpPr>
            <a:spLocks noGrp="1"/>
          </p:cNvSpPr>
          <p:nvPr>
            <p:ph type="ftr" sz="quarter" idx="11"/>
          </p:nvPr>
        </p:nvSpPr>
        <p:spPr>
          <a:xfrm>
            <a:off x="2898648" y="6355080"/>
            <a:ext cx="3474720" cy="365760"/>
          </a:xfrm>
        </p:spPr>
        <p:txBody>
          <a:bodyPr/>
          <a:lstStyle/>
          <a:p>
            <a:endParaRPr lang="ar-IQ">
              <a:solidFill>
                <a:srgbClr val="464653"/>
              </a:solidFill>
            </a:endParaRPr>
          </a:p>
        </p:txBody>
      </p:sp>
      <p:sp>
        <p:nvSpPr>
          <p:cNvPr id="29" name="عنصر نائب لرقم الشريحة 28"/>
          <p:cNvSpPr>
            <a:spLocks noGrp="1"/>
          </p:cNvSpPr>
          <p:nvPr>
            <p:ph type="sldNum" sz="quarter" idx="12"/>
          </p:nvPr>
        </p:nvSpPr>
        <p:spPr>
          <a:xfrm>
            <a:off x="1216152" y="6355080"/>
            <a:ext cx="1219200" cy="365760"/>
          </a:xfrm>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21" name="مستطيل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مستطيل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مستطيل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مستطيل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49944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5" name="عنصر نائب للتذييل 4"/>
          <p:cNvSpPr>
            <a:spLocks noGrp="1"/>
          </p:cNvSpPr>
          <p:nvPr>
            <p:ph type="ftr" sz="quarter" idx="11"/>
          </p:nvPr>
        </p:nvSpPr>
        <p:spPr/>
        <p:txBody>
          <a:bodyPr/>
          <a:lstStyle/>
          <a:p>
            <a:endParaRPr lang="ar-IQ">
              <a:solidFill>
                <a:srgbClr val="464653"/>
              </a:solidFill>
            </a:endParaRPr>
          </a:p>
        </p:txBody>
      </p:sp>
      <p:sp>
        <p:nvSpPr>
          <p:cNvPr id="6" name="عنصر نائب لرقم الشريحة 5"/>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8" name="عنصر نائب للمحتوى 7"/>
          <p:cNvSpPr>
            <a:spLocks noGrp="1"/>
          </p:cNvSpPr>
          <p:nvPr>
            <p:ph sz="quarter" idx="1"/>
          </p:nvPr>
        </p:nvSpPr>
        <p:spPr>
          <a:xfrm>
            <a:off x="457200" y="1219200"/>
            <a:ext cx="8229600"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1777567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6400800" y="6355080"/>
            <a:ext cx="2286000" cy="365760"/>
          </a:xfrm>
        </p:spPr>
        <p:txBody>
          <a:bodyPr/>
          <a:lstStyle/>
          <a:p>
            <a:fld id="{65325D54-3958-48DE-915C-59DEF60048A2}" type="datetimeFigureOut">
              <a:rPr lang="ar-IQ" smtClean="0">
                <a:solidFill>
                  <a:srgbClr val="DDE9EC"/>
                </a:solidFill>
              </a:rPr>
              <a:pPr/>
              <a:t>07/05/1444</a:t>
            </a:fld>
            <a:endParaRPr lang="ar-IQ">
              <a:solidFill>
                <a:srgbClr val="DDE9EC"/>
              </a:solidFill>
            </a:endParaRPr>
          </a:p>
        </p:txBody>
      </p:sp>
      <p:sp>
        <p:nvSpPr>
          <p:cNvPr id="5" name="عنصر نائب للتذييل 4"/>
          <p:cNvSpPr>
            <a:spLocks noGrp="1"/>
          </p:cNvSpPr>
          <p:nvPr>
            <p:ph type="ftr" sz="quarter" idx="11"/>
          </p:nvPr>
        </p:nvSpPr>
        <p:spPr>
          <a:xfrm>
            <a:off x="2898648" y="6355080"/>
            <a:ext cx="3474720" cy="365760"/>
          </a:xfrm>
        </p:spPr>
        <p:txBody>
          <a:bodyPr/>
          <a:lstStyle/>
          <a:p>
            <a:endParaRPr lang="ar-IQ">
              <a:solidFill>
                <a:srgbClr val="DDE9EC"/>
              </a:solidFill>
            </a:endParaRPr>
          </a:p>
        </p:txBody>
      </p:sp>
      <p:sp>
        <p:nvSpPr>
          <p:cNvPr id="6" name="عنصر نائب لرقم الشريحة 5"/>
          <p:cNvSpPr>
            <a:spLocks noGrp="1"/>
          </p:cNvSpPr>
          <p:nvPr>
            <p:ph type="sldNum" sz="quarter" idx="12"/>
          </p:nvPr>
        </p:nvSpPr>
        <p:spPr>
          <a:xfrm>
            <a:off x="1069848" y="6355080"/>
            <a:ext cx="1520952" cy="365760"/>
          </a:xfrm>
        </p:spPr>
        <p:txBody>
          <a:bodyPr/>
          <a:lstStyle/>
          <a:p>
            <a:fld id="{4A881E1A-F589-487D-A930-B41224B88303}" type="slidenum">
              <a:rPr lang="ar-IQ" smtClean="0">
                <a:solidFill>
                  <a:srgbClr val="DDE9EC"/>
                </a:solidFill>
              </a:rPr>
              <a:pPr/>
              <a:t>‹#›</a:t>
            </a:fld>
            <a:endParaRPr lang="ar-IQ">
              <a:solidFill>
                <a:srgbClr val="DDE9EC"/>
              </a:solidFill>
            </a:endParaRPr>
          </a:p>
        </p:txBody>
      </p:sp>
      <p:sp>
        <p:nvSpPr>
          <p:cNvPr id="7" name="مستطيل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1081447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6" name="عنصر نائب للتذييل 5"/>
          <p:cNvSpPr>
            <a:spLocks noGrp="1"/>
          </p:cNvSpPr>
          <p:nvPr>
            <p:ph type="ftr" sz="quarter" idx="11"/>
          </p:nvPr>
        </p:nvSpPr>
        <p:spPr/>
        <p:txBody>
          <a:bodyPr/>
          <a:lstStyle/>
          <a:p>
            <a:endParaRPr lang="ar-IQ">
              <a:solidFill>
                <a:srgbClr val="464653"/>
              </a:solidFill>
            </a:endParaRPr>
          </a:p>
        </p:txBody>
      </p:sp>
      <p:sp>
        <p:nvSpPr>
          <p:cNvPr id="7" name="عنصر نائب لرقم الشريحة 6"/>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9" name="عنصر نائب للمحتوى 8"/>
          <p:cNvSpPr>
            <a:spLocks noGrp="1"/>
          </p:cNvSpPr>
          <p:nvPr>
            <p:ph sz="quarter" idx="1"/>
          </p:nvPr>
        </p:nvSpPr>
        <p:spPr>
          <a:xfrm>
            <a:off x="457200" y="1219200"/>
            <a:ext cx="4041648"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632198" y="1216152"/>
            <a:ext cx="4041648"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337780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8" name="عنصر نائب للتذييل 7"/>
          <p:cNvSpPr>
            <a:spLocks noGrp="1"/>
          </p:cNvSpPr>
          <p:nvPr>
            <p:ph type="ftr" sz="quarter" idx="11"/>
          </p:nvPr>
        </p:nvSpPr>
        <p:spPr/>
        <p:txBody>
          <a:bodyPr/>
          <a:lstStyle/>
          <a:p>
            <a:endParaRPr lang="ar-IQ">
              <a:solidFill>
                <a:srgbClr val="464653"/>
              </a:solidFill>
            </a:endParaRPr>
          </a:p>
        </p:txBody>
      </p:sp>
      <p:sp>
        <p:nvSpPr>
          <p:cNvPr id="9" name="عنصر نائب لرقم الشريحة 8"/>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11" name="عنصر نائب للمحتوى 10"/>
          <p:cNvSpPr>
            <a:spLocks noGrp="1"/>
          </p:cNvSpPr>
          <p:nvPr>
            <p:ph sz="quarter" idx="2"/>
          </p:nvPr>
        </p:nvSpPr>
        <p:spPr>
          <a:xfrm>
            <a:off x="457200" y="2133600"/>
            <a:ext cx="40386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648200" y="2133600"/>
            <a:ext cx="40386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12450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4" name="عنصر نائب للتذييل 3"/>
          <p:cNvSpPr>
            <a:spLocks noGrp="1"/>
          </p:cNvSpPr>
          <p:nvPr>
            <p:ph type="ftr" sz="quarter" idx="11"/>
          </p:nvPr>
        </p:nvSpPr>
        <p:spPr/>
        <p:txBody>
          <a:bodyPr/>
          <a:lstStyle/>
          <a:p>
            <a:endParaRPr lang="ar-IQ">
              <a:solidFill>
                <a:srgbClr val="464653"/>
              </a:solidFill>
            </a:endParaRPr>
          </a:p>
        </p:txBody>
      </p:sp>
      <p:sp>
        <p:nvSpPr>
          <p:cNvPr id="5" name="عنصر نائب لرقم الشريحة 4"/>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863183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3" name="عنصر نائب للتذييل 2"/>
          <p:cNvSpPr>
            <a:spLocks noGrp="1"/>
          </p:cNvSpPr>
          <p:nvPr>
            <p:ph type="ftr" sz="quarter" idx="11"/>
          </p:nvPr>
        </p:nvSpPr>
        <p:spPr/>
        <p:txBody>
          <a:bodyPr/>
          <a:lstStyle/>
          <a:p>
            <a:endParaRPr lang="ar-IQ">
              <a:solidFill>
                <a:srgbClr val="464653"/>
              </a:solidFill>
            </a:endParaRPr>
          </a:p>
        </p:txBody>
      </p:sp>
      <p:sp>
        <p:nvSpPr>
          <p:cNvPr id="4" name="عنصر نائب لرقم الشريحة 3"/>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5" name="رابط مستقيم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3985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6" name="عنصر نائب للتذييل 5"/>
          <p:cNvSpPr>
            <a:spLocks noGrp="1"/>
          </p:cNvSpPr>
          <p:nvPr>
            <p:ph type="ftr" sz="quarter" idx="11"/>
          </p:nvPr>
        </p:nvSpPr>
        <p:spPr/>
        <p:txBody>
          <a:bodyPr/>
          <a:lstStyle/>
          <a:p>
            <a:endParaRPr lang="ar-IQ">
              <a:solidFill>
                <a:srgbClr val="464653"/>
              </a:solidFill>
            </a:endParaRPr>
          </a:p>
        </p:txBody>
      </p:sp>
      <p:sp>
        <p:nvSpPr>
          <p:cNvPr id="7" name="عنصر نائب لرقم الشريحة 6"/>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رابط مستقيم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عنصر نائب للمحتوى 11"/>
          <p:cNvSpPr>
            <a:spLocks noGrp="1"/>
          </p:cNvSpPr>
          <p:nvPr>
            <p:ph sz="quarter" idx="1"/>
          </p:nvPr>
        </p:nvSpPr>
        <p:spPr>
          <a:xfrm>
            <a:off x="304800" y="304800"/>
            <a:ext cx="57150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32729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5" name="عنصر نائب للتذييل 4"/>
          <p:cNvSpPr>
            <a:spLocks noGrp="1"/>
          </p:cNvSpPr>
          <p:nvPr>
            <p:ph type="ftr" sz="quarter" idx="11"/>
          </p:nvPr>
        </p:nvSpPr>
        <p:spPr/>
        <p:txBody>
          <a:bodyPr/>
          <a:lstStyle/>
          <a:p>
            <a:endParaRPr lang="ar-IQ">
              <a:solidFill>
                <a:srgbClr val="464653"/>
              </a:solidFill>
            </a:endParaRPr>
          </a:p>
        </p:txBody>
      </p:sp>
      <p:sp>
        <p:nvSpPr>
          <p:cNvPr id="6" name="عنصر نائب لرقم الشريحة 5"/>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8" name="عنصر نائب للمحتوى 7"/>
          <p:cNvSpPr>
            <a:spLocks noGrp="1"/>
          </p:cNvSpPr>
          <p:nvPr>
            <p:ph sz="quarter" idx="1"/>
          </p:nvPr>
        </p:nvSpPr>
        <p:spPr>
          <a:xfrm>
            <a:off x="457200" y="1219200"/>
            <a:ext cx="8229600"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1600305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5325D54-3958-48DE-915C-59DEF60048A2}" type="datetimeFigureOut">
              <a:rPr lang="ar-IQ" smtClean="0">
                <a:solidFill>
                  <a:srgbClr val="DDE9EC"/>
                </a:solidFill>
              </a:rPr>
              <a:pPr/>
              <a:t>07/05/1444</a:t>
            </a:fld>
            <a:endParaRPr lang="ar-IQ">
              <a:solidFill>
                <a:srgbClr val="DDE9EC"/>
              </a:solidFill>
            </a:endParaRPr>
          </a:p>
        </p:txBody>
      </p:sp>
      <p:sp>
        <p:nvSpPr>
          <p:cNvPr id="6" name="عنصر نائب للتذييل 5"/>
          <p:cNvSpPr>
            <a:spLocks noGrp="1"/>
          </p:cNvSpPr>
          <p:nvPr>
            <p:ph type="ftr" sz="quarter" idx="11"/>
          </p:nvPr>
        </p:nvSpPr>
        <p:spPr/>
        <p:txBody>
          <a:bodyPr/>
          <a:lstStyle/>
          <a:p>
            <a:endParaRPr lang="ar-IQ">
              <a:solidFill>
                <a:srgbClr val="DDE9EC"/>
              </a:solidFill>
            </a:endParaRPr>
          </a:p>
        </p:txBody>
      </p:sp>
      <p:sp>
        <p:nvSpPr>
          <p:cNvPr id="7" name="عنصر نائب لرقم الشريحة 6"/>
          <p:cNvSpPr>
            <a:spLocks noGrp="1"/>
          </p:cNvSpPr>
          <p:nvPr>
            <p:ph type="sldNum" sz="quarter" idx="12"/>
          </p:nvPr>
        </p:nvSpPr>
        <p:spPr/>
        <p:txBody>
          <a:bodyPr/>
          <a:lstStyle/>
          <a:p>
            <a:fld id="{4A881E1A-F589-487D-A930-B41224B88303}" type="slidenum">
              <a:rPr lang="ar-IQ" smtClean="0">
                <a:solidFill>
                  <a:srgbClr val="DDE9EC"/>
                </a:solidFill>
              </a:rPr>
              <a:pPr/>
              <a:t>‹#›</a:t>
            </a:fld>
            <a:endParaRPr lang="ar-IQ">
              <a:solidFill>
                <a:srgbClr val="DDE9EC"/>
              </a:solidFill>
            </a:endParaRPr>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75544835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5" name="عنصر نائب للتذييل 4"/>
          <p:cNvSpPr>
            <a:spLocks noGrp="1"/>
          </p:cNvSpPr>
          <p:nvPr>
            <p:ph type="ftr" sz="quarter" idx="11"/>
          </p:nvPr>
        </p:nvSpPr>
        <p:spPr/>
        <p:txBody>
          <a:bodyPr/>
          <a:lstStyle/>
          <a:p>
            <a:endParaRPr lang="ar-IQ">
              <a:solidFill>
                <a:srgbClr val="464653"/>
              </a:solidFill>
            </a:endParaRPr>
          </a:p>
        </p:txBody>
      </p:sp>
      <p:sp>
        <p:nvSpPr>
          <p:cNvPr id="6" name="عنصر نائب لرقم الشريحة 5"/>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Tree>
    <p:extLst>
      <p:ext uri="{BB962C8B-B14F-4D97-AF65-F5344CB8AC3E}">
        <p14:creationId xmlns:p14="http://schemas.microsoft.com/office/powerpoint/2010/main" val="470479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5" name="عنصر نائب للتذييل 4"/>
          <p:cNvSpPr>
            <a:spLocks noGrp="1"/>
          </p:cNvSpPr>
          <p:nvPr>
            <p:ph type="ftr" sz="quarter" idx="11"/>
          </p:nvPr>
        </p:nvSpPr>
        <p:spPr/>
        <p:txBody>
          <a:bodyPr/>
          <a:lstStyle/>
          <a:p>
            <a:endParaRPr lang="ar-IQ">
              <a:solidFill>
                <a:srgbClr val="464653"/>
              </a:solidFill>
            </a:endParaRPr>
          </a:p>
        </p:txBody>
      </p:sp>
      <p:sp>
        <p:nvSpPr>
          <p:cNvPr id="6" name="عنصر نائب لرقم الشريحة 5"/>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7" name="رابط مستقيم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مثلث متساوي الساقين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رابط مستقيم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283191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447741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1440513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217689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054959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984308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623128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47151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6400800" y="6355080"/>
            <a:ext cx="2286000" cy="365760"/>
          </a:xfrm>
        </p:spPr>
        <p:txBody>
          <a:bodyPr/>
          <a:lstStyle/>
          <a:p>
            <a:fld id="{65325D54-3958-48DE-915C-59DEF60048A2}" type="datetimeFigureOut">
              <a:rPr lang="ar-IQ" smtClean="0">
                <a:solidFill>
                  <a:srgbClr val="DDE9EC"/>
                </a:solidFill>
              </a:rPr>
              <a:pPr/>
              <a:t>07/05/1444</a:t>
            </a:fld>
            <a:endParaRPr lang="ar-IQ">
              <a:solidFill>
                <a:srgbClr val="DDE9EC"/>
              </a:solidFill>
            </a:endParaRPr>
          </a:p>
        </p:txBody>
      </p:sp>
      <p:sp>
        <p:nvSpPr>
          <p:cNvPr id="5" name="عنصر نائب للتذييل 4"/>
          <p:cNvSpPr>
            <a:spLocks noGrp="1"/>
          </p:cNvSpPr>
          <p:nvPr>
            <p:ph type="ftr" sz="quarter" idx="11"/>
          </p:nvPr>
        </p:nvSpPr>
        <p:spPr>
          <a:xfrm>
            <a:off x="2898648" y="6355080"/>
            <a:ext cx="3474720" cy="365760"/>
          </a:xfrm>
        </p:spPr>
        <p:txBody>
          <a:bodyPr/>
          <a:lstStyle/>
          <a:p>
            <a:endParaRPr lang="ar-IQ">
              <a:solidFill>
                <a:srgbClr val="DDE9EC"/>
              </a:solidFill>
            </a:endParaRPr>
          </a:p>
        </p:txBody>
      </p:sp>
      <p:sp>
        <p:nvSpPr>
          <p:cNvPr id="6" name="عنصر نائب لرقم الشريحة 5"/>
          <p:cNvSpPr>
            <a:spLocks noGrp="1"/>
          </p:cNvSpPr>
          <p:nvPr>
            <p:ph type="sldNum" sz="quarter" idx="12"/>
          </p:nvPr>
        </p:nvSpPr>
        <p:spPr>
          <a:xfrm>
            <a:off x="1069848" y="6355080"/>
            <a:ext cx="1520952" cy="365760"/>
          </a:xfrm>
        </p:spPr>
        <p:txBody>
          <a:bodyPr/>
          <a:lstStyle/>
          <a:p>
            <a:fld id="{4A881E1A-F589-487D-A930-B41224B88303}" type="slidenum">
              <a:rPr lang="ar-IQ" smtClean="0">
                <a:solidFill>
                  <a:srgbClr val="DDE9EC"/>
                </a:solidFill>
              </a:rPr>
              <a:pPr/>
              <a:t>‹#›</a:t>
            </a:fld>
            <a:endParaRPr lang="ar-IQ">
              <a:solidFill>
                <a:srgbClr val="DDE9EC"/>
              </a:solidFill>
            </a:endParaRPr>
          </a:p>
        </p:txBody>
      </p:sp>
      <p:sp>
        <p:nvSpPr>
          <p:cNvPr id="7" name="مستطيل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42301823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976392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4035883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18266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11479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6" name="عنصر نائب للتذييل 5"/>
          <p:cNvSpPr>
            <a:spLocks noGrp="1"/>
          </p:cNvSpPr>
          <p:nvPr>
            <p:ph type="ftr" sz="quarter" idx="11"/>
          </p:nvPr>
        </p:nvSpPr>
        <p:spPr/>
        <p:txBody>
          <a:bodyPr/>
          <a:lstStyle/>
          <a:p>
            <a:endParaRPr lang="ar-IQ">
              <a:solidFill>
                <a:srgbClr val="464653"/>
              </a:solidFill>
            </a:endParaRPr>
          </a:p>
        </p:txBody>
      </p:sp>
      <p:sp>
        <p:nvSpPr>
          <p:cNvPr id="7" name="عنصر نائب لرقم الشريحة 6"/>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9" name="عنصر نائب للمحتوى 8"/>
          <p:cNvSpPr>
            <a:spLocks noGrp="1"/>
          </p:cNvSpPr>
          <p:nvPr>
            <p:ph sz="quarter" idx="1"/>
          </p:nvPr>
        </p:nvSpPr>
        <p:spPr>
          <a:xfrm>
            <a:off x="457200" y="1219200"/>
            <a:ext cx="4041648"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632198" y="1216152"/>
            <a:ext cx="4041648"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11679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8" name="عنصر نائب للتذييل 7"/>
          <p:cNvSpPr>
            <a:spLocks noGrp="1"/>
          </p:cNvSpPr>
          <p:nvPr>
            <p:ph type="ftr" sz="quarter" idx="11"/>
          </p:nvPr>
        </p:nvSpPr>
        <p:spPr/>
        <p:txBody>
          <a:bodyPr/>
          <a:lstStyle/>
          <a:p>
            <a:endParaRPr lang="ar-IQ">
              <a:solidFill>
                <a:srgbClr val="464653"/>
              </a:solidFill>
            </a:endParaRPr>
          </a:p>
        </p:txBody>
      </p:sp>
      <p:sp>
        <p:nvSpPr>
          <p:cNvPr id="9" name="عنصر نائب لرقم الشريحة 8"/>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11" name="عنصر نائب للمحتوى 10"/>
          <p:cNvSpPr>
            <a:spLocks noGrp="1"/>
          </p:cNvSpPr>
          <p:nvPr>
            <p:ph sz="quarter" idx="2"/>
          </p:nvPr>
        </p:nvSpPr>
        <p:spPr>
          <a:xfrm>
            <a:off x="457200" y="2133600"/>
            <a:ext cx="40386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648200" y="2133600"/>
            <a:ext cx="40386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363741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4" name="عنصر نائب للتذييل 3"/>
          <p:cNvSpPr>
            <a:spLocks noGrp="1"/>
          </p:cNvSpPr>
          <p:nvPr>
            <p:ph type="ftr" sz="quarter" idx="11"/>
          </p:nvPr>
        </p:nvSpPr>
        <p:spPr/>
        <p:txBody>
          <a:bodyPr/>
          <a:lstStyle/>
          <a:p>
            <a:endParaRPr lang="ar-IQ">
              <a:solidFill>
                <a:srgbClr val="464653"/>
              </a:solidFill>
            </a:endParaRPr>
          </a:p>
        </p:txBody>
      </p:sp>
      <p:sp>
        <p:nvSpPr>
          <p:cNvPr id="5" name="عنصر نائب لرقم الشريحة 4"/>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97836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3" name="عنصر نائب للتذييل 2"/>
          <p:cNvSpPr>
            <a:spLocks noGrp="1"/>
          </p:cNvSpPr>
          <p:nvPr>
            <p:ph type="ftr" sz="quarter" idx="11"/>
          </p:nvPr>
        </p:nvSpPr>
        <p:spPr/>
        <p:txBody>
          <a:bodyPr/>
          <a:lstStyle/>
          <a:p>
            <a:endParaRPr lang="ar-IQ">
              <a:solidFill>
                <a:srgbClr val="464653"/>
              </a:solidFill>
            </a:endParaRPr>
          </a:p>
        </p:txBody>
      </p:sp>
      <p:sp>
        <p:nvSpPr>
          <p:cNvPr id="4" name="عنصر نائب لرقم الشريحة 3"/>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5" name="رابط مستقيم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70981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6" name="عنصر نائب للتذييل 5"/>
          <p:cNvSpPr>
            <a:spLocks noGrp="1"/>
          </p:cNvSpPr>
          <p:nvPr>
            <p:ph type="ftr" sz="quarter" idx="11"/>
          </p:nvPr>
        </p:nvSpPr>
        <p:spPr/>
        <p:txBody>
          <a:bodyPr/>
          <a:lstStyle/>
          <a:p>
            <a:endParaRPr lang="ar-IQ">
              <a:solidFill>
                <a:srgbClr val="464653"/>
              </a:solidFill>
            </a:endParaRPr>
          </a:p>
        </p:txBody>
      </p:sp>
      <p:sp>
        <p:nvSpPr>
          <p:cNvPr id="7" name="عنصر نائب لرقم الشريحة 6"/>
          <p:cNvSpPr>
            <a:spLocks noGrp="1"/>
          </p:cNvSpPr>
          <p:nvPr>
            <p:ph type="sldNum" sz="quarter" idx="12"/>
          </p:nvPr>
        </p:nvSpPr>
        <p:spPr/>
        <p:txBody>
          <a:bodyPr/>
          <a:lstStyle/>
          <a:p>
            <a:fld id="{4A881E1A-F589-487D-A930-B41224B88303}" type="slidenum">
              <a:rPr lang="ar-IQ" smtClean="0">
                <a:solidFill>
                  <a:srgbClr val="464653"/>
                </a:solidFill>
              </a:rPr>
              <a:pPr/>
              <a:t>‹#›</a:t>
            </a:fld>
            <a:endParaRPr lang="ar-IQ">
              <a:solidFill>
                <a:srgbClr val="464653"/>
              </a:solidFill>
            </a:endParaRPr>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رابط مستقيم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عنصر نائب للمحتوى 11"/>
          <p:cNvSpPr>
            <a:spLocks noGrp="1"/>
          </p:cNvSpPr>
          <p:nvPr>
            <p:ph sz="quarter" idx="1"/>
          </p:nvPr>
        </p:nvSpPr>
        <p:spPr>
          <a:xfrm>
            <a:off x="304800" y="304800"/>
            <a:ext cx="57150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158310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5325D54-3958-48DE-915C-59DEF60048A2}" type="datetimeFigureOut">
              <a:rPr lang="ar-IQ" smtClean="0">
                <a:solidFill>
                  <a:srgbClr val="DDE9EC"/>
                </a:solidFill>
              </a:rPr>
              <a:pPr/>
              <a:t>07/05/1444</a:t>
            </a:fld>
            <a:endParaRPr lang="ar-IQ">
              <a:solidFill>
                <a:srgbClr val="DDE9EC"/>
              </a:solidFill>
            </a:endParaRPr>
          </a:p>
        </p:txBody>
      </p:sp>
      <p:sp>
        <p:nvSpPr>
          <p:cNvPr id="6" name="عنصر نائب للتذييل 5"/>
          <p:cNvSpPr>
            <a:spLocks noGrp="1"/>
          </p:cNvSpPr>
          <p:nvPr>
            <p:ph type="ftr" sz="quarter" idx="11"/>
          </p:nvPr>
        </p:nvSpPr>
        <p:spPr/>
        <p:txBody>
          <a:bodyPr/>
          <a:lstStyle/>
          <a:p>
            <a:endParaRPr lang="ar-IQ">
              <a:solidFill>
                <a:srgbClr val="DDE9EC"/>
              </a:solidFill>
            </a:endParaRPr>
          </a:p>
        </p:txBody>
      </p:sp>
      <p:sp>
        <p:nvSpPr>
          <p:cNvPr id="7" name="عنصر نائب لرقم الشريحة 6"/>
          <p:cNvSpPr>
            <a:spLocks noGrp="1"/>
          </p:cNvSpPr>
          <p:nvPr>
            <p:ph type="sldNum" sz="quarter" idx="12"/>
          </p:nvPr>
        </p:nvSpPr>
        <p:spPr/>
        <p:txBody>
          <a:bodyPr/>
          <a:lstStyle/>
          <a:p>
            <a:fld id="{4A881E1A-F589-487D-A930-B41224B88303}" type="slidenum">
              <a:rPr lang="ar-IQ" smtClean="0">
                <a:solidFill>
                  <a:srgbClr val="DDE9EC"/>
                </a:solidFill>
              </a:rPr>
              <a:pPr/>
              <a:t>‹#›</a:t>
            </a:fld>
            <a:endParaRPr lang="ar-IQ">
              <a:solidFill>
                <a:srgbClr val="DDE9EC"/>
              </a:solidFill>
            </a:endParaRPr>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856378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152400"/>
            <a:ext cx="8229600" cy="990600"/>
          </a:xfrm>
          <a:prstGeom prst="rect">
            <a:avLst/>
          </a:prstGeom>
        </p:spPr>
        <p:txBody>
          <a:bodyPr vert="horz"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3" name="عنصر نائب للتذييل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IQ">
              <a:solidFill>
                <a:srgbClr val="464653"/>
              </a:solidFill>
            </a:endParaRPr>
          </a:p>
        </p:txBody>
      </p:sp>
      <p:sp>
        <p:nvSpPr>
          <p:cNvPr id="23" name="عنصر نائب لرقم الشريحة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A881E1A-F589-487D-A930-B41224B88303}" type="slidenum">
              <a:rPr lang="ar-IQ" smtClean="0">
                <a:solidFill>
                  <a:srgbClr val="464653"/>
                </a:solidFill>
              </a:rPr>
              <a:pPr/>
              <a:t>‹#›</a:t>
            </a:fld>
            <a:endParaRPr lang="ar-IQ">
              <a:solidFill>
                <a:srgbClr val="464653"/>
              </a:solidFill>
            </a:endParaRPr>
          </a:p>
        </p:txBody>
      </p:sp>
      <p:sp>
        <p:nvSpPr>
          <p:cNvPr id="28" name="رابط مستقيم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رابط مستقيم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مثلث متساوي الساقين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872842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152400"/>
            <a:ext cx="8229600" cy="990600"/>
          </a:xfrm>
          <a:prstGeom prst="rect">
            <a:avLst/>
          </a:prstGeom>
        </p:spPr>
        <p:txBody>
          <a:bodyPr vert="horz"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5325D54-3958-48DE-915C-59DEF60048A2}" type="datetimeFigureOut">
              <a:rPr lang="ar-IQ" smtClean="0">
                <a:solidFill>
                  <a:srgbClr val="464653"/>
                </a:solidFill>
              </a:rPr>
              <a:pPr/>
              <a:t>07/05/1444</a:t>
            </a:fld>
            <a:endParaRPr lang="ar-IQ">
              <a:solidFill>
                <a:srgbClr val="464653"/>
              </a:solidFill>
            </a:endParaRPr>
          </a:p>
        </p:txBody>
      </p:sp>
      <p:sp>
        <p:nvSpPr>
          <p:cNvPr id="3" name="عنصر نائب للتذييل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IQ">
              <a:solidFill>
                <a:srgbClr val="464653"/>
              </a:solidFill>
            </a:endParaRPr>
          </a:p>
        </p:txBody>
      </p:sp>
      <p:sp>
        <p:nvSpPr>
          <p:cNvPr id="23" name="عنصر نائب لرقم الشريحة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A881E1A-F589-487D-A930-B41224B88303}" type="slidenum">
              <a:rPr lang="ar-IQ" smtClean="0">
                <a:solidFill>
                  <a:srgbClr val="464653"/>
                </a:solidFill>
              </a:rPr>
              <a:pPr/>
              <a:t>‹#›</a:t>
            </a:fld>
            <a:endParaRPr lang="ar-IQ">
              <a:solidFill>
                <a:srgbClr val="464653"/>
              </a:solidFill>
            </a:endParaRPr>
          </a:p>
        </p:txBody>
      </p:sp>
      <p:sp>
        <p:nvSpPr>
          <p:cNvPr id="28" name="رابط مستقيم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رابط مستقيم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مثلث متساوي الساقين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047678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9308211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149080"/>
            <a:ext cx="7408333" cy="2160240"/>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مفهوم جغرافية السكان والديموغرافية</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3522720"/>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2022 -2023</a:t>
            </a: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729093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جغرافية السكان</a:t>
            </a:r>
            <a:endParaRPr lang="ar-IQ" dirty="0"/>
          </a:p>
        </p:txBody>
      </p:sp>
      <p:sp>
        <p:nvSpPr>
          <p:cNvPr id="3" name="عنوان فرعي 2"/>
          <p:cNvSpPr>
            <a:spLocks noGrp="1"/>
          </p:cNvSpPr>
          <p:nvPr>
            <p:ph sz="quarter" idx="1"/>
          </p:nvPr>
        </p:nvSpPr>
        <p:spPr/>
        <p:txBody>
          <a:bodyPr>
            <a:normAutofit/>
          </a:bodyPr>
          <a:lstStyle/>
          <a:p>
            <a:r>
              <a:rPr lang="ar-IQ" dirty="0" smtClean="0">
                <a:solidFill>
                  <a:schemeClr val="tx1"/>
                </a:solidFill>
              </a:rPr>
              <a:t>انها العلم الذي يتناول الطرق التي تتشكل بموجبها الخصائص الجغرافية للأماكن, وتتفاعل مع الظواهر السكانية في المكان والزمان. </a:t>
            </a:r>
          </a:p>
          <a:p>
            <a:r>
              <a:rPr lang="ar-IQ" dirty="0" smtClean="0"/>
              <a:t>ترجع طبيعة الجغرافية الى التبدلات الجذرية في المعالجة والسبل من خلال الجغرافية البشرية في الستينات والسبعينات من القرن العشرين اكثر من الظهور الخاص بجغرافية السكان التقليدية وتطورها في الخمسينات وتميزها فرعا مستقلا عن الجغرافية.</a:t>
            </a:r>
          </a:p>
          <a:p>
            <a:r>
              <a:rPr lang="ar-IQ" dirty="0" smtClean="0">
                <a:solidFill>
                  <a:schemeClr val="tx1"/>
                </a:solidFill>
              </a:rPr>
              <a:t>س؟ من ابتكر محتوى جغرافية السكان؟</a:t>
            </a:r>
          </a:p>
          <a:p>
            <a:r>
              <a:rPr lang="ar-IQ" dirty="0" smtClean="0"/>
              <a:t>ج/ يعود ابتكار محتوى وجغرافية السكان الى  </a:t>
            </a:r>
            <a:r>
              <a:rPr lang="ar-IQ" dirty="0" err="1" smtClean="0"/>
              <a:t>تريوارثا</a:t>
            </a:r>
            <a:r>
              <a:rPr lang="ar-IQ" dirty="0" smtClean="0"/>
              <a:t> رئيس اتحاد الجغرافيين الامريكيين سنة 1953م اذ اظهر ان السكان هو المحور الرئيس الذي تتجه نحوه المحاور الاخرى </a:t>
            </a:r>
            <a:endParaRPr lang="ar-IQ" dirty="0">
              <a:solidFill>
                <a:schemeClr val="tx1"/>
              </a:solidFill>
            </a:endParaRPr>
          </a:p>
        </p:txBody>
      </p:sp>
    </p:spTree>
    <p:extLst>
      <p:ext uri="{BB962C8B-B14F-4D97-AF65-F5344CB8AC3E}">
        <p14:creationId xmlns:p14="http://schemas.microsoft.com/office/powerpoint/2010/main" val="223434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ماهي اراء الباحثين بجغرافية السكان ؟</a:t>
            </a:r>
            <a:endParaRPr lang="ar-IQ" dirty="0"/>
          </a:p>
        </p:txBody>
      </p:sp>
      <p:sp>
        <p:nvSpPr>
          <p:cNvPr id="3" name="عنصر نائب للمحتوى 2"/>
          <p:cNvSpPr>
            <a:spLocks noGrp="1"/>
          </p:cNvSpPr>
          <p:nvPr>
            <p:ph sz="quarter" idx="1"/>
          </p:nvPr>
        </p:nvSpPr>
        <p:spPr>
          <a:xfrm>
            <a:off x="457200" y="1772816"/>
            <a:ext cx="8229600" cy="4384144"/>
          </a:xfrm>
        </p:spPr>
        <p:txBody>
          <a:bodyPr/>
          <a:lstStyle/>
          <a:p>
            <a:r>
              <a:rPr lang="ar-IQ" dirty="0" smtClean="0"/>
              <a:t>يرى </a:t>
            </a:r>
            <a:r>
              <a:rPr lang="ar-IQ" dirty="0" err="1" smtClean="0"/>
              <a:t>تريوارثا</a:t>
            </a:r>
            <a:r>
              <a:rPr lang="ar-IQ" dirty="0" smtClean="0"/>
              <a:t> غرض جغرافية السكان: فهم الاختلافات الاقليمية في المناطق المشغولة بالسكان.</a:t>
            </a:r>
          </a:p>
          <a:p>
            <a:endParaRPr lang="ar-IQ" dirty="0" smtClean="0"/>
          </a:p>
          <a:p>
            <a:r>
              <a:rPr lang="ar-IQ" dirty="0" smtClean="0"/>
              <a:t>في حين يرى جيمس: هدف جغرافية السكان هو تعريف وبيان اهمية الاختلافات بين مكان واخر في عدد السكان ونوعهم.</a:t>
            </a:r>
          </a:p>
          <a:p>
            <a:endParaRPr lang="ar-IQ" dirty="0" smtClean="0"/>
          </a:p>
          <a:p>
            <a:r>
              <a:rPr lang="ar-IQ" dirty="0" smtClean="0"/>
              <a:t>ويعتقد </a:t>
            </a:r>
            <a:r>
              <a:rPr lang="ar-IQ" dirty="0" err="1" smtClean="0"/>
              <a:t>زيلنسكي</a:t>
            </a:r>
            <a:r>
              <a:rPr lang="ar-IQ" dirty="0" smtClean="0"/>
              <a:t>: ان دور جغرافية السكان هو دراسة الاوجه المكانية للسكان حسب طبيعة التجمع السكاني في المناطق.</a:t>
            </a:r>
            <a:endParaRPr lang="ar-IQ" dirty="0"/>
          </a:p>
        </p:txBody>
      </p:sp>
    </p:spTree>
    <p:extLst>
      <p:ext uri="{BB962C8B-B14F-4D97-AF65-F5344CB8AC3E}">
        <p14:creationId xmlns:p14="http://schemas.microsoft.com/office/powerpoint/2010/main" val="176137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68431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ar-IQ" dirty="0" smtClean="0"/>
              <a:t>علاقة جغرافية السكان بالديموغرافية</a:t>
            </a:r>
            <a:endParaRPr lang="ar-IQ" dirty="0"/>
          </a:p>
        </p:txBody>
      </p:sp>
      <p:sp>
        <p:nvSpPr>
          <p:cNvPr id="3" name="عنصر نائب للمحتوى 2"/>
          <p:cNvSpPr>
            <a:spLocks noGrp="1"/>
          </p:cNvSpPr>
          <p:nvPr>
            <p:ph sz="quarter" idx="1"/>
          </p:nvPr>
        </p:nvSpPr>
        <p:spPr>
          <a:xfrm>
            <a:off x="251520" y="980728"/>
            <a:ext cx="8712968" cy="5544616"/>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lgn="just"/>
            <a:r>
              <a:rPr lang="ar-IQ" dirty="0" smtClean="0"/>
              <a:t>يعرف </a:t>
            </a:r>
            <a:r>
              <a:rPr lang="ar-IQ" dirty="0" err="1" smtClean="0"/>
              <a:t>بوجيو</a:t>
            </a:r>
            <a:r>
              <a:rPr lang="ar-IQ" dirty="0" smtClean="0"/>
              <a:t> الديموغرافية بانها ( دراسة تجريبية احصائية رياضية للسكان) فهي دراسة كمية لخصائص السكان الساكنة نحو الحجم والتوزيع والتركيب والعناصر المتغيرة المتمثلة بالخصوبة والوفيات والهجرة التي تغير في خصائص السكان الساكنة.</a:t>
            </a:r>
          </a:p>
          <a:p>
            <a:pPr algn="just"/>
            <a:r>
              <a:rPr lang="ar-IQ" dirty="0" smtClean="0"/>
              <a:t>اما جغرافية السكان: فتهتم بدراسة الاختلافات المكانية في توزيع السكان وتركيبهم وحركتهم المكانية والطبيعية, فالجغرافي يؤكد على ناحية المكان فهو يحاول فهم وتفسير عدد السكان وتوزيعهم وهجرتهم في منطقة صغيرة او كبيرة من العالم ويمثل ذلك على الخــريطة.</a:t>
            </a:r>
            <a:endParaRPr lang="ar-IQ" dirty="0"/>
          </a:p>
          <a:p>
            <a:pPr algn="just"/>
            <a:r>
              <a:rPr lang="ar-IQ" dirty="0" smtClean="0"/>
              <a:t>اما الديموغرافية فتدرس السكان موضوعا مستقلا منفردا وتركز على خصائص السكان نحو الحجم والتوزيع والتركيب والتغيرات التي تطرأ عليها بتأثير الخصوبة والوفيات والهجرة.</a:t>
            </a:r>
          </a:p>
          <a:p>
            <a:pPr algn="just"/>
            <a:r>
              <a:rPr lang="ar-IQ" dirty="0" smtClean="0"/>
              <a:t>ان الديموغرافية وجغرافية السكان كليهما علمان كميان يعتمدان على المعطيات الاحصائية الا ان لكل منهمها منهجه المستقل فالديموغرافي يفحص مختلف الصفات الفيزيائية والذهنية والشخصية للسكان ومدى علاقاتهم من الوجهات الكمية في حين يسعى الجغرافي لتفسير العلاقات المتداخلة والمعقدة للبيئات الطبيعية والحضارية من جهة والسكان من جهة اخرى.</a:t>
            </a:r>
          </a:p>
        </p:txBody>
      </p:sp>
    </p:spTree>
    <p:extLst>
      <p:ext uri="{BB962C8B-B14F-4D97-AF65-F5344CB8AC3E}">
        <p14:creationId xmlns:p14="http://schemas.microsoft.com/office/powerpoint/2010/main" val="54852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3140968"/>
            <a:ext cx="8229600" cy="2448272"/>
          </a:xfrm>
        </p:spPr>
        <p:style>
          <a:lnRef idx="1">
            <a:schemeClr val="accent3"/>
          </a:lnRef>
          <a:fillRef idx="2">
            <a:schemeClr val="accent3"/>
          </a:fillRef>
          <a:effectRef idx="1">
            <a:schemeClr val="accent3"/>
          </a:effectRef>
          <a:fontRef idx="minor">
            <a:schemeClr val="dk1"/>
          </a:fontRef>
        </p:style>
        <p:txBody>
          <a:bodyPr/>
          <a:lstStyle/>
          <a:p>
            <a:pPr algn="ctr"/>
            <a:r>
              <a:rPr lang="ar-IQ" dirty="0" smtClean="0"/>
              <a:t>المصادر: </a:t>
            </a:r>
            <a:br>
              <a:rPr lang="ar-IQ" dirty="0" smtClean="0"/>
            </a:br>
            <a:r>
              <a:rPr lang="ar-IQ" dirty="0" smtClean="0"/>
              <a:t>طه حمادي الحديثي, جغرافية السكان, ط2 , دار الكتب للطباعة والنشر, عمان, 2000, ص 10 – 22.</a:t>
            </a:r>
            <a:endParaRPr lang="ar-IQ" dirty="0"/>
          </a:p>
        </p:txBody>
      </p:sp>
    </p:spTree>
    <p:extLst>
      <p:ext uri="{BB962C8B-B14F-4D97-AF65-F5344CB8AC3E}">
        <p14:creationId xmlns:p14="http://schemas.microsoft.com/office/powerpoint/2010/main" val="3219972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326</Words>
  <Application>Microsoft Office PowerPoint</Application>
  <PresentationFormat>عرض على الشاشة (3:4)‏</PresentationFormat>
  <Paragraphs>21</Paragraphs>
  <Slides>5</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3</vt:i4>
      </vt:variant>
      <vt:variant>
        <vt:lpstr>عناوين الشرائح</vt:lpstr>
      </vt:variant>
      <vt:variant>
        <vt:i4>5</vt:i4>
      </vt:variant>
    </vt:vector>
  </HeadingPairs>
  <TitlesOfParts>
    <vt:vector size="16" baseType="lpstr">
      <vt:lpstr>Arial</vt:lpstr>
      <vt:lpstr>Bookman Old Style</vt:lpstr>
      <vt:lpstr>Candara</vt:lpstr>
      <vt:lpstr>Gill Sans MT</vt:lpstr>
      <vt:lpstr>Symbol</vt:lpstr>
      <vt:lpstr>Times New Roman</vt:lpstr>
      <vt:lpstr>Wingdings</vt:lpstr>
      <vt:lpstr>Wingdings 3</vt:lpstr>
      <vt:lpstr>أصل</vt:lpstr>
      <vt:lpstr>1_أصل</vt:lpstr>
      <vt:lpstr>شكل موجة</vt:lpstr>
      <vt:lpstr>وزارة التعليم العالي والبحث العلمي جامعة ديالى  كلية التربية للعلوم الانسانية قسم الجغرافية   العام 2022 -2023</vt:lpstr>
      <vt:lpstr>جغرافية السكان</vt:lpstr>
      <vt:lpstr>ماهي اراء الباحثين بجغرافية السكان ؟</vt:lpstr>
      <vt:lpstr>علاقة جغرافية السكان بالديموغرافية</vt:lpstr>
      <vt:lpstr>المصادر:  طه حمادي الحديثي, جغرافية السكان, ط2 , دار الكتب للطباعة والنشر, عمان, 2000, ص 10 – 22.</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assal</dc:creator>
  <cp:lastModifiedBy>المرايا للحاسبات</cp:lastModifiedBy>
  <cp:revision>7</cp:revision>
  <dcterms:created xsi:type="dcterms:W3CDTF">2020-12-14T16:51:30Z</dcterms:created>
  <dcterms:modified xsi:type="dcterms:W3CDTF">2022-11-30T09:34:22Z</dcterms:modified>
</cp:coreProperties>
</file>