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sldIdLst>
    <p:sldId id="265" r:id="rId3"/>
    <p:sldId id="262" r:id="rId4"/>
    <p:sldId id="258" r:id="rId5"/>
    <p:sldId id="259" r:id="rId6"/>
    <p:sldId id="264" r:id="rId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38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FD60E47A-DD57-423B-8D33-0821D3EEB1FD}"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2CABD75-59B6-4A4E-AE96-83DE0A9DF62A}" type="slidenum">
              <a:rPr lang="ar-IQ" smtClean="0"/>
              <a:t>‹#›</a:t>
            </a:fld>
            <a:endParaRPr lang="ar-IQ"/>
          </a:p>
        </p:txBody>
      </p:sp>
    </p:spTree>
    <p:extLst>
      <p:ext uri="{BB962C8B-B14F-4D97-AF65-F5344CB8AC3E}">
        <p14:creationId xmlns:p14="http://schemas.microsoft.com/office/powerpoint/2010/main" val="458645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FD60E47A-DD57-423B-8D33-0821D3EEB1FD}"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2CABD75-59B6-4A4E-AE96-83DE0A9DF62A}" type="slidenum">
              <a:rPr lang="ar-IQ" smtClean="0"/>
              <a:t>‹#›</a:t>
            </a:fld>
            <a:endParaRPr lang="ar-IQ"/>
          </a:p>
        </p:txBody>
      </p:sp>
    </p:spTree>
    <p:extLst>
      <p:ext uri="{BB962C8B-B14F-4D97-AF65-F5344CB8AC3E}">
        <p14:creationId xmlns:p14="http://schemas.microsoft.com/office/powerpoint/2010/main" val="1345145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FD60E47A-DD57-423B-8D33-0821D3EEB1FD}"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2CABD75-59B6-4A4E-AE96-83DE0A9DF62A}" type="slidenum">
              <a:rPr lang="ar-IQ" smtClean="0"/>
              <a:t>‹#›</a:t>
            </a:fld>
            <a:endParaRPr lang="ar-IQ"/>
          </a:p>
        </p:txBody>
      </p:sp>
    </p:spTree>
    <p:extLst>
      <p:ext uri="{BB962C8B-B14F-4D97-AF65-F5344CB8AC3E}">
        <p14:creationId xmlns:p14="http://schemas.microsoft.com/office/powerpoint/2010/main" val="3328383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737979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7" name="Title 6"/>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2951766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690883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1406982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8" name="Footer Placeholder 7"/>
          <p:cNvSpPr>
            <a:spLocks noGrp="1"/>
          </p:cNvSpPr>
          <p:nvPr>
            <p:ph type="ftr" sz="quarter" idx="11"/>
          </p:nvPr>
        </p:nvSpPr>
        <p:spPr/>
        <p:txBody>
          <a:bodyPr/>
          <a:lstStyle/>
          <a:p>
            <a:endParaRPr lang="ar-IQ">
              <a:solidFill>
                <a:srgbClr val="073E87"/>
              </a:solidFill>
            </a:endParaRPr>
          </a:p>
        </p:txBody>
      </p:sp>
      <p:sp>
        <p:nvSpPr>
          <p:cNvPr id="9" name="Slide Number Placeholder 8"/>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2839598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4" name="Footer Placeholder 3"/>
          <p:cNvSpPr>
            <a:spLocks noGrp="1"/>
          </p:cNvSpPr>
          <p:nvPr>
            <p:ph type="ftr" sz="quarter" idx="11"/>
          </p:nvPr>
        </p:nvSpPr>
        <p:spPr/>
        <p:txBody>
          <a:bodyPr/>
          <a:lstStyle/>
          <a:p>
            <a:endParaRPr lang="ar-IQ">
              <a:solidFill>
                <a:srgbClr val="073E87"/>
              </a:solidFill>
            </a:endParaRPr>
          </a:p>
        </p:txBody>
      </p:sp>
      <p:sp>
        <p:nvSpPr>
          <p:cNvPr id="5" name="Slide Number Placeholder 4"/>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81501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3" name="Footer Placeholder 2"/>
          <p:cNvSpPr>
            <a:spLocks noGrp="1"/>
          </p:cNvSpPr>
          <p:nvPr>
            <p:ph type="ftr" sz="quarter" idx="11"/>
          </p:nvPr>
        </p:nvSpPr>
        <p:spPr/>
        <p:txBody>
          <a:bodyPr/>
          <a:lstStyle/>
          <a:p>
            <a:endParaRPr lang="ar-IQ">
              <a:solidFill>
                <a:srgbClr val="073E87"/>
              </a:solidFill>
            </a:endParaRPr>
          </a:p>
        </p:txBody>
      </p:sp>
      <p:sp>
        <p:nvSpPr>
          <p:cNvPr id="4" name="Slide Number Placeholder 3"/>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387129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2402910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FD60E47A-DD57-423B-8D33-0821D3EEB1FD}"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2CABD75-59B6-4A4E-AE96-83DE0A9DF62A}" type="slidenum">
              <a:rPr lang="ar-IQ" smtClean="0"/>
              <a:t>‹#›</a:t>
            </a:fld>
            <a:endParaRPr lang="ar-IQ"/>
          </a:p>
        </p:txBody>
      </p:sp>
    </p:spTree>
    <p:extLst>
      <p:ext uri="{BB962C8B-B14F-4D97-AF65-F5344CB8AC3E}">
        <p14:creationId xmlns:p14="http://schemas.microsoft.com/office/powerpoint/2010/main" val="32137485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Tree>
    <p:extLst>
      <p:ext uri="{BB962C8B-B14F-4D97-AF65-F5344CB8AC3E}">
        <p14:creationId xmlns:p14="http://schemas.microsoft.com/office/powerpoint/2010/main" val="982594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714898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2740037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D60E47A-DD57-423B-8D33-0821D3EEB1FD}"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2CABD75-59B6-4A4E-AE96-83DE0A9DF62A}" type="slidenum">
              <a:rPr lang="ar-IQ" smtClean="0"/>
              <a:t>‹#›</a:t>
            </a:fld>
            <a:endParaRPr lang="ar-IQ"/>
          </a:p>
        </p:txBody>
      </p:sp>
    </p:spTree>
    <p:extLst>
      <p:ext uri="{BB962C8B-B14F-4D97-AF65-F5344CB8AC3E}">
        <p14:creationId xmlns:p14="http://schemas.microsoft.com/office/powerpoint/2010/main" val="729148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FD60E47A-DD57-423B-8D33-0821D3EEB1FD}" type="datetimeFigureOut">
              <a:rPr lang="ar-IQ" smtClean="0"/>
              <a:t>07/05/1444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2CABD75-59B6-4A4E-AE96-83DE0A9DF62A}" type="slidenum">
              <a:rPr lang="ar-IQ" smtClean="0"/>
              <a:t>‹#›</a:t>
            </a:fld>
            <a:endParaRPr lang="ar-IQ"/>
          </a:p>
        </p:txBody>
      </p:sp>
    </p:spTree>
    <p:extLst>
      <p:ext uri="{BB962C8B-B14F-4D97-AF65-F5344CB8AC3E}">
        <p14:creationId xmlns:p14="http://schemas.microsoft.com/office/powerpoint/2010/main" val="20299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FD60E47A-DD57-423B-8D33-0821D3EEB1FD}" type="datetimeFigureOut">
              <a:rPr lang="ar-IQ" smtClean="0"/>
              <a:t>07/05/1444</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22CABD75-59B6-4A4E-AE96-83DE0A9DF62A}" type="slidenum">
              <a:rPr lang="ar-IQ" smtClean="0"/>
              <a:t>‹#›</a:t>
            </a:fld>
            <a:endParaRPr lang="ar-IQ"/>
          </a:p>
        </p:txBody>
      </p:sp>
    </p:spTree>
    <p:extLst>
      <p:ext uri="{BB962C8B-B14F-4D97-AF65-F5344CB8AC3E}">
        <p14:creationId xmlns:p14="http://schemas.microsoft.com/office/powerpoint/2010/main" val="4100790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FD60E47A-DD57-423B-8D33-0821D3EEB1FD}" type="datetimeFigureOut">
              <a:rPr lang="ar-IQ" smtClean="0"/>
              <a:t>07/05/1444</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22CABD75-59B6-4A4E-AE96-83DE0A9DF62A}" type="slidenum">
              <a:rPr lang="ar-IQ" smtClean="0"/>
              <a:t>‹#›</a:t>
            </a:fld>
            <a:endParaRPr lang="ar-IQ"/>
          </a:p>
        </p:txBody>
      </p:sp>
    </p:spTree>
    <p:extLst>
      <p:ext uri="{BB962C8B-B14F-4D97-AF65-F5344CB8AC3E}">
        <p14:creationId xmlns:p14="http://schemas.microsoft.com/office/powerpoint/2010/main" val="1149682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D60E47A-DD57-423B-8D33-0821D3EEB1FD}" type="datetimeFigureOut">
              <a:rPr lang="ar-IQ" smtClean="0"/>
              <a:t>07/05/1444</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22CABD75-59B6-4A4E-AE96-83DE0A9DF62A}" type="slidenum">
              <a:rPr lang="ar-IQ" smtClean="0"/>
              <a:t>‹#›</a:t>
            </a:fld>
            <a:endParaRPr lang="ar-IQ"/>
          </a:p>
        </p:txBody>
      </p:sp>
    </p:spTree>
    <p:extLst>
      <p:ext uri="{BB962C8B-B14F-4D97-AF65-F5344CB8AC3E}">
        <p14:creationId xmlns:p14="http://schemas.microsoft.com/office/powerpoint/2010/main" val="3678171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D60E47A-DD57-423B-8D33-0821D3EEB1FD}" type="datetimeFigureOut">
              <a:rPr lang="ar-IQ" smtClean="0"/>
              <a:t>07/05/1444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2CABD75-59B6-4A4E-AE96-83DE0A9DF62A}" type="slidenum">
              <a:rPr lang="ar-IQ" smtClean="0"/>
              <a:t>‹#›</a:t>
            </a:fld>
            <a:endParaRPr lang="ar-IQ"/>
          </a:p>
        </p:txBody>
      </p:sp>
    </p:spTree>
    <p:extLst>
      <p:ext uri="{BB962C8B-B14F-4D97-AF65-F5344CB8AC3E}">
        <p14:creationId xmlns:p14="http://schemas.microsoft.com/office/powerpoint/2010/main" val="3782680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D60E47A-DD57-423B-8D33-0821D3EEB1FD}" type="datetimeFigureOut">
              <a:rPr lang="ar-IQ" smtClean="0"/>
              <a:t>07/05/1444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2CABD75-59B6-4A4E-AE96-83DE0A9DF62A}" type="slidenum">
              <a:rPr lang="ar-IQ" smtClean="0"/>
              <a:t>‹#›</a:t>
            </a:fld>
            <a:endParaRPr lang="ar-IQ"/>
          </a:p>
        </p:txBody>
      </p:sp>
    </p:spTree>
    <p:extLst>
      <p:ext uri="{BB962C8B-B14F-4D97-AF65-F5344CB8AC3E}">
        <p14:creationId xmlns:p14="http://schemas.microsoft.com/office/powerpoint/2010/main" val="1920881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D60E47A-DD57-423B-8D33-0821D3EEB1FD}" type="datetimeFigureOut">
              <a:rPr lang="ar-IQ" smtClean="0"/>
              <a:t>07/05/1444</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2CABD75-59B6-4A4E-AE96-83DE0A9DF62A}" type="slidenum">
              <a:rPr lang="ar-IQ" smtClean="0"/>
              <a:t>‹#›</a:t>
            </a:fld>
            <a:endParaRPr lang="ar-IQ"/>
          </a:p>
        </p:txBody>
      </p:sp>
    </p:spTree>
    <p:extLst>
      <p:ext uri="{BB962C8B-B14F-4D97-AF65-F5344CB8AC3E}">
        <p14:creationId xmlns:p14="http://schemas.microsoft.com/office/powerpoint/2010/main" val="607445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IQ">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6A654D7-8402-4395-AAEF-67D4F816B10A}" type="slidenum">
              <a:rPr lang="ar-IQ" smtClean="0">
                <a:solidFill>
                  <a:srgbClr val="073E87"/>
                </a:solidFill>
              </a:rPr>
              <a:pPr/>
              <a:t>‹#›</a:t>
            </a:fld>
            <a:endParaRPr lang="ar-IQ">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1942095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872067" y="4437112"/>
            <a:ext cx="7408333" cy="1872208"/>
          </a:xfrm>
        </p:spPr>
        <p:txBody>
          <a:bodyPr>
            <a:normAutofit/>
          </a:bodyPr>
          <a:lstStyle/>
          <a:p>
            <a:pPr marL="0" lvl="0" indent="0" algn="ctr">
              <a:buClr>
                <a:srgbClr val="31B6FD"/>
              </a:buClr>
              <a:buNone/>
            </a:pPr>
            <a:r>
              <a:rPr lang="ar-IQ" sz="3200" dirty="0" smtClean="0">
                <a:solidFill>
                  <a:srgbClr val="073E87"/>
                </a:solidFill>
              </a:rPr>
              <a:t>المرحلة الثانية/ جغرافية السكان</a:t>
            </a:r>
            <a:endParaRPr lang="ar-IQ" sz="3200" dirty="0">
              <a:solidFill>
                <a:srgbClr val="073E87"/>
              </a:solidFill>
            </a:endParaRPr>
          </a:p>
          <a:p>
            <a:pPr marL="0" lvl="0" indent="0" algn="ctr">
              <a:buClr>
                <a:srgbClr val="31B6FD"/>
              </a:buClr>
              <a:buNone/>
            </a:pPr>
            <a:r>
              <a:rPr lang="ar-IQ" sz="3200" dirty="0" err="1">
                <a:solidFill>
                  <a:srgbClr val="073E87"/>
                </a:solidFill>
              </a:rPr>
              <a:t>أ.م.د</a:t>
            </a:r>
            <a:r>
              <a:rPr lang="ar-IQ" sz="3200" dirty="0">
                <a:solidFill>
                  <a:srgbClr val="073E87"/>
                </a:solidFill>
              </a:rPr>
              <a:t>. وسام وهيب مهدي</a:t>
            </a:r>
          </a:p>
          <a:p>
            <a:pPr marL="0" lvl="0" indent="0" algn="ctr">
              <a:buClr>
                <a:srgbClr val="31B6FD"/>
              </a:buClr>
              <a:buNone/>
            </a:pPr>
            <a:r>
              <a:rPr lang="ar-IQ" sz="3200" dirty="0" smtClean="0">
                <a:solidFill>
                  <a:srgbClr val="073E87"/>
                </a:solidFill>
              </a:rPr>
              <a:t>م</a:t>
            </a:r>
            <a:r>
              <a:rPr lang="ar-IQ" sz="3200" dirty="0" smtClean="0">
                <a:solidFill>
                  <a:srgbClr val="073E87"/>
                </a:solidFill>
              </a:rPr>
              <a:t>/ انماط توزيع السكان</a:t>
            </a:r>
            <a:endParaRPr lang="ar-IQ" sz="3200" dirty="0">
              <a:solidFill>
                <a:srgbClr val="073E87"/>
              </a:solidFill>
            </a:endParaRPr>
          </a:p>
          <a:p>
            <a:pPr marL="0" indent="0" algn="ctr">
              <a:buNone/>
            </a:pPr>
            <a:endParaRPr lang="ar-IQ" sz="3200" dirty="0"/>
          </a:p>
        </p:txBody>
      </p:sp>
      <p:sp>
        <p:nvSpPr>
          <p:cNvPr id="4" name="عنوان 3"/>
          <p:cNvSpPr>
            <a:spLocks noGrp="1"/>
          </p:cNvSpPr>
          <p:nvPr>
            <p:ph type="title"/>
          </p:nvPr>
        </p:nvSpPr>
        <p:spPr>
          <a:xfrm>
            <a:off x="251520" y="338328"/>
            <a:ext cx="8435280" cy="4098784"/>
          </a:xfrm>
        </p:spPr>
        <p:txBody>
          <a:bodyPr>
            <a:normAutofit/>
          </a:bodyPr>
          <a:lstStyle/>
          <a:p>
            <a:pPr lvl="0">
              <a:spcBef>
                <a:spcPct val="20000"/>
              </a:spcBef>
            </a:pPr>
            <a:r>
              <a:rPr lang="ar-IQ" sz="3200" dirty="0">
                <a:solidFill>
                  <a:srgbClr val="073E87"/>
                </a:solidFill>
                <a:ea typeface="+mn-ea"/>
              </a:rPr>
              <a:t>وزارة التعليم العالي والبحث العلمي</a:t>
            </a:r>
            <a:br>
              <a:rPr lang="ar-IQ" sz="3200" dirty="0">
                <a:solidFill>
                  <a:srgbClr val="073E87"/>
                </a:solidFill>
                <a:ea typeface="+mn-ea"/>
              </a:rPr>
            </a:br>
            <a:r>
              <a:rPr lang="ar-IQ" sz="3200" dirty="0">
                <a:solidFill>
                  <a:srgbClr val="073E87"/>
                </a:solidFill>
                <a:ea typeface="+mn-ea"/>
              </a:rPr>
              <a:t>جامعة ديالى </a:t>
            </a:r>
            <a:br>
              <a:rPr lang="ar-IQ" sz="3200" dirty="0">
                <a:solidFill>
                  <a:srgbClr val="073E87"/>
                </a:solidFill>
                <a:ea typeface="+mn-ea"/>
              </a:rPr>
            </a:br>
            <a:r>
              <a:rPr lang="ar-IQ" sz="3200" dirty="0">
                <a:solidFill>
                  <a:srgbClr val="073E87"/>
                </a:solidFill>
                <a:ea typeface="+mn-ea"/>
              </a:rPr>
              <a:t>كلية التربية للعلوم الانسانية</a:t>
            </a:r>
            <a:br>
              <a:rPr lang="ar-IQ" sz="3200" dirty="0">
                <a:solidFill>
                  <a:srgbClr val="073E87"/>
                </a:solidFill>
                <a:ea typeface="+mn-ea"/>
              </a:rPr>
            </a:br>
            <a:r>
              <a:rPr lang="ar-IQ" sz="3200" dirty="0">
                <a:solidFill>
                  <a:srgbClr val="073E87"/>
                </a:solidFill>
                <a:ea typeface="+mn-ea"/>
              </a:rPr>
              <a:t>قسم الجغرافية </a:t>
            </a:r>
            <a:br>
              <a:rPr lang="ar-IQ" sz="3200" dirty="0">
                <a:solidFill>
                  <a:srgbClr val="073E87"/>
                </a:solidFill>
                <a:ea typeface="+mn-ea"/>
              </a:rPr>
            </a:br>
            <a:r>
              <a:rPr lang="ar-IQ" sz="3200" dirty="0">
                <a:solidFill>
                  <a:srgbClr val="073E87"/>
                </a:solidFill>
                <a:ea typeface="+mn-ea"/>
              </a:rPr>
              <a:t/>
            </a:r>
            <a:br>
              <a:rPr lang="ar-IQ" sz="3200" dirty="0">
                <a:solidFill>
                  <a:srgbClr val="073E87"/>
                </a:solidFill>
                <a:ea typeface="+mn-ea"/>
              </a:rPr>
            </a:br>
            <a:r>
              <a:rPr lang="ar-IQ" sz="3200" dirty="0">
                <a:solidFill>
                  <a:srgbClr val="073E87"/>
                </a:solidFill>
                <a:ea typeface="+mn-ea"/>
              </a:rPr>
              <a:t>العام </a:t>
            </a:r>
            <a:r>
              <a:rPr lang="ar-IQ" sz="3200" dirty="0" smtClean="0">
                <a:solidFill>
                  <a:srgbClr val="073E87"/>
                </a:solidFill>
                <a:ea typeface="+mn-ea"/>
              </a:rPr>
              <a:t>2022 </a:t>
            </a:r>
            <a:r>
              <a:rPr lang="ar-IQ" sz="3200" dirty="0" smtClean="0">
                <a:solidFill>
                  <a:srgbClr val="073E87"/>
                </a:solidFill>
                <a:ea typeface="+mn-ea"/>
              </a:rPr>
              <a:t>–</a:t>
            </a:r>
            <a:r>
              <a:rPr lang="ar-IQ" sz="3200" dirty="0" smtClean="0">
                <a:solidFill>
                  <a:srgbClr val="073E87"/>
                </a:solidFill>
                <a:ea typeface="+mn-ea"/>
              </a:rPr>
              <a:t>2023 </a:t>
            </a:r>
            <a:r>
              <a:rPr lang="ar-IQ" sz="3200" dirty="0" smtClean="0">
                <a:solidFill>
                  <a:srgbClr val="073E87"/>
                </a:solidFill>
                <a:ea typeface="+mn-ea"/>
              </a:rPr>
              <a:t/>
            </a:r>
            <a:br>
              <a:rPr lang="ar-IQ" sz="3200" dirty="0" smtClean="0">
                <a:solidFill>
                  <a:srgbClr val="073E87"/>
                </a:solidFill>
                <a:ea typeface="+mn-ea"/>
              </a:rPr>
            </a:br>
            <a:r>
              <a:rPr lang="ar-IQ" sz="3200" dirty="0" smtClean="0">
                <a:solidFill>
                  <a:srgbClr val="073E87"/>
                </a:solidFill>
                <a:ea typeface="+mn-ea"/>
              </a:rPr>
              <a:t> </a:t>
            </a:r>
            <a:endParaRPr lang="ar-IQ" sz="3200" dirty="0">
              <a:solidFill>
                <a:srgbClr val="073E87"/>
              </a:solidFill>
              <a:ea typeface="+mn-ea"/>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0214" y="476672"/>
            <a:ext cx="1295400" cy="143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صورة 5"/>
          <p:cNvPicPr/>
          <p:nvPr/>
        </p:nvPicPr>
        <p:blipFill>
          <a:blip r:embed="rId3"/>
          <a:stretch>
            <a:fillRect/>
          </a:stretch>
        </p:blipFill>
        <p:spPr>
          <a:xfrm>
            <a:off x="467544" y="476672"/>
            <a:ext cx="1657350" cy="1704975"/>
          </a:xfrm>
          <a:prstGeom prst="rect">
            <a:avLst/>
          </a:prstGeom>
        </p:spPr>
      </p:pic>
    </p:spTree>
    <p:extLst>
      <p:ext uri="{BB962C8B-B14F-4D97-AF65-F5344CB8AC3E}">
        <p14:creationId xmlns:p14="http://schemas.microsoft.com/office/powerpoint/2010/main" val="411435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ar-IQ" dirty="0" smtClean="0">
                <a:solidFill>
                  <a:srgbClr val="FF0000"/>
                </a:solidFill>
              </a:rPr>
              <a:t>انماط توزيع السكان في العالم</a:t>
            </a:r>
            <a:endParaRPr lang="ar-IQ" dirty="0">
              <a:solidFill>
                <a:srgbClr val="FF0000"/>
              </a:solidFill>
            </a:endParaRPr>
          </a:p>
        </p:txBody>
      </p:sp>
      <p:sp>
        <p:nvSpPr>
          <p:cNvPr id="3" name="عنصر نائب للمحتوى 2"/>
          <p:cNvSpPr>
            <a:spLocks noGrp="1"/>
          </p:cNvSpPr>
          <p:nvPr>
            <p:ph idx="1"/>
          </p:nvPr>
        </p:nvSpPr>
        <p:spPr>
          <a:xfrm>
            <a:off x="251520" y="980728"/>
            <a:ext cx="8640960" cy="5616624"/>
          </a:xfrm>
        </p:spPr>
        <p:style>
          <a:lnRef idx="2">
            <a:schemeClr val="accent3"/>
          </a:lnRef>
          <a:fillRef idx="1">
            <a:schemeClr val="lt1"/>
          </a:fillRef>
          <a:effectRef idx="0">
            <a:schemeClr val="accent3"/>
          </a:effectRef>
          <a:fontRef idx="minor">
            <a:schemeClr val="dk1"/>
          </a:fontRef>
        </p:style>
        <p:txBody>
          <a:bodyPr>
            <a:normAutofit fontScale="92500"/>
          </a:bodyPr>
          <a:lstStyle/>
          <a:p>
            <a:pPr algn="just"/>
            <a:r>
              <a:rPr lang="ar-IQ" dirty="0" smtClean="0"/>
              <a:t>ان التوزيع المكاني للسكان على سطح الارض يتباين بشدة من اقليم الى اخر ومن منطقة الى اخرى استجابة لعدة عوامل طبيعية وبشرية مما انعكس على ظهور مناطق </a:t>
            </a:r>
            <a:r>
              <a:rPr lang="ar-IQ" b="1" dirty="0" smtClean="0">
                <a:solidFill>
                  <a:srgbClr val="FF0000"/>
                </a:solidFill>
                <a:effectLst>
                  <a:outerShdw blurRad="38100" dist="38100" dir="2700000" algn="tl">
                    <a:srgbClr val="000000">
                      <a:alpha val="43137"/>
                    </a:srgbClr>
                  </a:outerShdw>
                </a:effectLst>
              </a:rPr>
              <a:t>عالية الكثافة السكانية</a:t>
            </a:r>
            <a:r>
              <a:rPr lang="ar-IQ" dirty="0" smtClean="0">
                <a:solidFill>
                  <a:srgbClr val="FF0000"/>
                </a:solidFill>
              </a:rPr>
              <a:t> </a:t>
            </a:r>
            <a:r>
              <a:rPr lang="ar-IQ" dirty="0" smtClean="0"/>
              <a:t>وتشمل حقول استخراج النفط والواحات الزراعية في المناطق الصحراوية ومراكز المدن وكذلك المناطق الاخرى كالسهول </a:t>
            </a:r>
            <a:r>
              <a:rPr lang="ar-IQ" dirty="0" err="1" smtClean="0"/>
              <a:t>الفيضية</a:t>
            </a:r>
            <a:r>
              <a:rPr lang="ar-IQ" dirty="0" smtClean="0"/>
              <a:t> المنتجة زراعيا في جنوب شرق اسيا فأنها اكثر كثافة من المناطق المجاورة لها.  اما ال</a:t>
            </a:r>
            <a:r>
              <a:rPr lang="ar-IQ" dirty="0" smtClean="0">
                <a:effectLst>
                  <a:outerShdw blurRad="38100" dist="38100" dir="2700000" algn="tl">
                    <a:srgbClr val="000000">
                      <a:alpha val="43137"/>
                    </a:srgbClr>
                  </a:outerShdw>
                </a:effectLst>
              </a:rPr>
              <a:t>مناطق </a:t>
            </a:r>
            <a:r>
              <a:rPr lang="ar-IQ" b="1" dirty="0">
                <a:solidFill>
                  <a:srgbClr val="FF0000"/>
                </a:solidFill>
                <a:effectLst>
                  <a:outerShdw blurRad="38100" dist="38100" dir="2700000" algn="tl">
                    <a:srgbClr val="000000">
                      <a:alpha val="43137"/>
                    </a:srgbClr>
                  </a:outerShdw>
                </a:effectLst>
              </a:rPr>
              <a:t>قليلة الكثافة السكانية (واطئة) </a:t>
            </a:r>
            <a:r>
              <a:rPr lang="ar-IQ" dirty="0" smtClean="0">
                <a:effectLst>
                  <a:outerShdw blurRad="38100" dist="38100" dir="2700000" algn="tl">
                    <a:srgbClr val="000000">
                      <a:alpha val="43137"/>
                    </a:srgbClr>
                  </a:outerShdw>
                </a:effectLst>
              </a:rPr>
              <a:t>فتشمل المناطق المتطرفة سواء في جفافها او انخفاض درجة حرارتها او تجمدها وكذلك المناطق الجبلية الاكثر ارتفاعا, ولكن لا يمكن وضع حدود فاصلة بين النمطين ومن الصعب ايضا تحديد المناطق التابعة لكل نمط لذلك كانت محاولة لإيجاد تقسيم لتوزيع السكان ويهدف الى تقليل التعميم وايجاد حدود معقولة وكما يلي:-</a:t>
            </a:r>
          </a:p>
        </p:txBody>
      </p:sp>
    </p:spTree>
    <p:extLst>
      <p:ext uri="{BB962C8B-B14F-4D97-AF65-F5344CB8AC3E}">
        <p14:creationId xmlns:p14="http://schemas.microsoft.com/office/powerpoint/2010/main" val="1555336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323528" y="548680"/>
            <a:ext cx="8568952" cy="5976664"/>
          </a:xfrm>
        </p:spPr>
        <p:style>
          <a:lnRef idx="2">
            <a:schemeClr val="accent1"/>
          </a:lnRef>
          <a:fillRef idx="1">
            <a:schemeClr val="lt1"/>
          </a:fillRef>
          <a:effectRef idx="0">
            <a:schemeClr val="accent1"/>
          </a:effectRef>
          <a:fontRef idx="minor">
            <a:schemeClr val="dk1"/>
          </a:fontRef>
        </p:style>
        <p:txBody>
          <a:bodyPr>
            <a:normAutofit fontScale="90000"/>
          </a:bodyPr>
          <a:lstStyle/>
          <a:p>
            <a:pPr marL="514350" indent="-514350" algn="r">
              <a:buFont typeface="+mj-lt"/>
              <a:buAutoNum type="arabicPeriod"/>
            </a:pPr>
            <a:r>
              <a:rPr lang="ar-IQ" sz="3200" dirty="0" smtClean="0"/>
              <a:t>مساحة عالية الكثافة اكثر من 113 نسمة في الكيلو متر المربع: وهي تشمل مناطق جنوب شرق اسيا الصين والهند واليابان وكذلك في اوروبا بريطانيا والمانيا وكذلك شمال شرق الولايات المتحدة الامريكية.</a:t>
            </a:r>
            <a:br>
              <a:rPr lang="ar-IQ" sz="3200" dirty="0" smtClean="0"/>
            </a:br>
            <a:r>
              <a:rPr lang="ar-IQ" sz="3200" dirty="0" smtClean="0"/>
              <a:t>2- مساحات متوسطة الكثافة السكانية: مثل فرنسا جنوب شرق استراليا وجنوب شرق كندا تركيا وغانا  وزيمبابوي واكوادور.</a:t>
            </a:r>
            <a:br>
              <a:rPr lang="ar-IQ" sz="3200" dirty="0" smtClean="0"/>
            </a:br>
            <a:r>
              <a:rPr lang="ar-IQ" sz="3200" dirty="0" smtClean="0"/>
              <a:t>3- مساحات منخفضة الكثافة السكانية: مثل السويد والنرويج نيوزلندا شمال افريقيا ووسط البرازيل.</a:t>
            </a:r>
            <a:br>
              <a:rPr lang="ar-IQ" sz="3200" dirty="0" smtClean="0"/>
            </a:br>
            <a:r>
              <a:rPr lang="ar-IQ" sz="3200" dirty="0" smtClean="0"/>
              <a:t>4- مناطقة منخفضة الكثافة جدا او تكاد تكون معدومة: مثل المناطق الصحراوية شديدة الجفاف والمناطق القطبية المتجمدة وان وجد فيها سكان فهو يعود الى بعض القبائل التي اعتادت العيش في تلك الظروف القاسية</a:t>
            </a:r>
            <a:r>
              <a:rPr lang="ar-IQ" dirty="0" smtClean="0"/>
              <a:t/>
            </a:r>
            <a:br>
              <a:rPr lang="ar-IQ" dirty="0" smtClean="0"/>
            </a:br>
            <a:endParaRPr lang="ar-IQ" dirty="0"/>
          </a:p>
        </p:txBody>
      </p:sp>
    </p:spTree>
    <p:extLst>
      <p:ext uri="{BB962C8B-B14F-4D97-AF65-F5344CB8AC3E}">
        <p14:creationId xmlns:p14="http://schemas.microsoft.com/office/powerpoint/2010/main" val="440451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274638"/>
            <a:ext cx="8229600" cy="994122"/>
          </a:xfrm>
        </p:spPr>
        <p:style>
          <a:lnRef idx="2">
            <a:schemeClr val="accent2"/>
          </a:lnRef>
          <a:fillRef idx="1">
            <a:schemeClr val="lt1"/>
          </a:fillRef>
          <a:effectRef idx="0">
            <a:schemeClr val="accent2"/>
          </a:effectRef>
          <a:fontRef idx="minor">
            <a:schemeClr val="dk1"/>
          </a:fontRef>
        </p:style>
        <p:txBody>
          <a:bodyPr/>
          <a:lstStyle/>
          <a:p>
            <a:r>
              <a:rPr lang="ar-IQ" dirty="0" smtClean="0">
                <a:solidFill>
                  <a:srgbClr val="FF0000"/>
                </a:solidFill>
              </a:rPr>
              <a:t>العوامل المؤثرة في توزيع السكان في العالم</a:t>
            </a:r>
            <a:endParaRPr lang="ar-IQ" dirty="0">
              <a:solidFill>
                <a:srgbClr val="FF0000"/>
              </a:solidFill>
            </a:endParaRPr>
          </a:p>
        </p:txBody>
      </p:sp>
      <p:sp>
        <p:nvSpPr>
          <p:cNvPr id="4" name="عنصر نائب للمحتوى 3"/>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marL="514350" indent="-514350">
              <a:buFont typeface="+mj-lt"/>
              <a:buAutoNum type="arabicPeriod"/>
            </a:pPr>
            <a:r>
              <a:rPr lang="ar-IQ" dirty="0" smtClean="0"/>
              <a:t>عوامل طبيعية: (التضاريس, المناخ, التربة, موارد المياه)</a:t>
            </a:r>
          </a:p>
          <a:p>
            <a:pPr marL="514350" indent="-514350">
              <a:buFont typeface="+mj-lt"/>
              <a:buAutoNum type="arabicPeriod"/>
            </a:pPr>
            <a:r>
              <a:rPr lang="ar-IQ" dirty="0" smtClean="0"/>
              <a:t>العوامل الاقتصادية: ( الجمع والصيد, الزراعة, الصناعة, النقل)</a:t>
            </a:r>
          </a:p>
          <a:p>
            <a:pPr marL="514350" indent="-514350">
              <a:buFont typeface="+mj-lt"/>
              <a:buAutoNum type="arabicPeriod"/>
            </a:pPr>
            <a:r>
              <a:rPr lang="ar-IQ" dirty="0" smtClean="0"/>
              <a:t>العوامل الديموغرافية: ( توزيع السكان في الماضي, نمو السكان, الهجرة) </a:t>
            </a:r>
          </a:p>
          <a:p>
            <a:pPr marL="514350" indent="-514350">
              <a:buFont typeface="+mj-lt"/>
              <a:buAutoNum type="arabicPeriod"/>
            </a:pPr>
            <a:r>
              <a:rPr lang="ar-IQ" dirty="0" smtClean="0"/>
              <a:t>كذلك لتغير الحدود السياسية او الادارية اثر في تغيير توزيع السكان بين الدول او بين الاقاليم.</a:t>
            </a:r>
            <a:endParaRPr lang="ar-IQ" dirty="0"/>
          </a:p>
        </p:txBody>
      </p:sp>
    </p:spTree>
    <p:extLst>
      <p:ext uri="{BB962C8B-B14F-4D97-AF65-F5344CB8AC3E}">
        <p14:creationId xmlns:p14="http://schemas.microsoft.com/office/powerpoint/2010/main" val="2492378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274638"/>
            <a:ext cx="8229600" cy="5818658"/>
          </a:xfrm>
        </p:spPr>
        <p:txBody>
          <a:bodyPr>
            <a:normAutofit/>
          </a:bodyPr>
          <a:lstStyle/>
          <a:p>
            <a:r>
              <a:rPr lang="ar-IQ" dirty="0" smtClean="0"/>
              <a:t>المصدر : طه حمادي الحديثي , جغرافية السكان. ص 651- 673.</a:t>
            </a:r>
            <a:br>
              <a:rPr lang="ar-IQ" dirty="0" smtClean="0"/>
            </a:br>
            <a:r>
              <a:rPr lang="ar-IQ" dirty="0"/>
              <a:t/>
            </a:r>
            <a:br>
              <a:rPr lang="ar-IQ" dirty="0"/>
            </a:br>
            <a:r>
              <a:rPr lang="ar-IQ" i="1" dirty="0" smtClean="0"/>
              <a:t>الى هنا تنتهي محاضرة اليوم</a:t>
            </a:r>
            <a:br>
              <a:rPr lang="ar-IQ" i="1" dirty="0" smtClean="0"/>
            </a:br>
            <a:r>
              <a:rPr lang="ar-IQ" i="1" dirty="0" smtClean="0"/>
              <a:t>اتمنى لكم دوام الصحة والنجاح الدائم</a:t>
            </a:r>
            <a:endParaRPr lang="ar-IQ" i="1" dirty="0"/>
          </a:p>
        </p:txBody>
      </p:sp>
    </p:spTree>
    <p:extLst>
      <p:ext uri="{BB962C8B-B14F-4D97-AF65-F5344CB8AC3E}">
        <p14:creationId xmlns:p14="http://schemas.microsoft.com/office/powerpoint/2010/main" val="321936328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254</Words>
  <Application>Microsoft Office PowerPoint</Application>
  <PresentationFormat>عرض على الشاشة (3:4)‏</PresentationFormat>
  <Paragraphs>13</Paragraphs>
  <Slides>5</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2</vt:i4>
      </vt:variant>
      <vt:variant>
        <vt:lpstr>عناوين الشرائح</vt:lpstr>
      </vt:variant>
      <vt:variant>
        <vt:i4>5</vt:i4>
      </vt:variant>
    </vt:vector>
  </HeadingPairs>
  <TitlesOfParts>
    <vt:vector size="12" baseType="lpstr">
      <vt:lpstr>Arial</vt:lpstr>
      <vt:lpstr>Calibri</vt:lpstr>
      <vt:lpstr>Candara</vt:lpstr>
      <vt:lpstr>Symbol</vt:lpstr>
      <vt:lpstr>Times New Roman</vt:lpstr>
      <vt:lpstr>نسق Office</vt:lpstr>
      <vt:lpstr>شكل موجة</vt:lpstr>
      <vt:lpstr>وزارة التعليم العالي والبحث العلمي جامعة ديالى  كلية التربية للعلوم الانسانية قسم الجغرافية   العام 2022 –2023   </vt:lpstr>
      <vt:lpstr>انماط توزيع السكان في العالم</vt:lpstr>
      <vt:lpstr>مساحة عالية الكثافة اكثر من 113 نسمة في الكيلو متر المربع: وهي تشمل مناطق جنوب شرق اسيا الصين والهند واليابان وكذلك في اوروبا بريطانيا والمانيا وكذلك شمال شرق الولايات المتحدة الامريكية. 2- مساحات متوسطة الكثافة السكانية: مثل فرنسا جنوب شرق استراليا وجنوب شرق كندا تركيا وغانا  وزيمبابوي واكوادور. 3- مساحات منخفضة الكثافة السكانية: مثل السويد والنرويج نيوزلندا شمال افريقيا ووسط البرازيل. 4- مناطقة منخفضة الكثافة جدا او تكاد تكون معدومة: مثل المناطق الصحراوية شديدة الجفاف والمناطق القطبية المتجمدة وان وجد فيها سكان فهو يعود الى بعض القبائل التي اعتادت العيش في تلك الظروف القاسية </vt:lpstr>
      <vt:lpstr>العوامل المؤثرة في توزيع السكان في العالم</vt:lpstr>
      <vt:lpstr>المصدر : طه حمادي الحديثي , جغرافية السكان. ص 651- 673.  الى هنا تنتهي محاضرة اليوم اتمنى لكم دوام الصحة والنجاح الدائم</vt:lpstr>
    </vt:vector>
  </TitlesOfParts>
  <Company>SACC - ANAS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انماط توزيع السكان في العالم</dc:title>
  <dc:creator>assal</dc:creator>
  <cp:lastModifiedBy>المرايا للحاسبات</cp:lastModifiedBy>
  <cp:revision>15</cp:revision>
  <dcterms:created xsi:type="dcterms:W3CDTF">2020-05-17T14:21:27Z</dcterms:created>
  <dcterms:modified xsi:type="dcterms:W3CDTF">2022-11-30T09:58:14Z</dcterms:modified>
</cp:coreProperties>
</file>