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 id="2147483696" r:id="rId3"/>
  </p:sldMasterIdLst>
  <p:sldIdLst>
    <p:sldId id="270" r:id="rId4"/>
    <p:sldId id="271" r:id="rId5"/>
    <p:sldId id="258" r:id="rId6"/>
    <p:sldId id="259" r:id="rId7"/>
    <p:sldId id="261" r:id="rId8"/>
    <p:sldId id="262" r:id="rId9"/>
    <p:sldId id="265" r:id="rId10"/>
    <p:sldId id="266" r:id="rId11"/>
    <p:sldId id="263" r:id="rId12"/>
    <p:sldId id="267" r:id="rId13"/>
    <p:sldId id="268" r:id="rId14"/>
    <p:sldId id="269"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120EC-7C63-40E4-BDCC-AC54E260A8C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rtl="1"/>
          <a:endParaRPr lang="ar-IQ"/>
        </a:p>
      </dgm:t>
    </dgm:pt>
    <dgm:pt modelId="{BB97E66F-FDAA-4DA9-BFC1-E4B96280CDBA}">
      <dgm:prSet phldrT="[نص]"/>
      <dgm:spPr/>
      <dgm:t>
        <a:bodyPr/>
        <a:lstStyle/>
        <a:p>
          <a:pPr rtl="1"/>
          <a:r>
            <a:rPr lang="ar-IQ" dirty="0" smtClean="0">
              <a:solidFill>
                <a:srgbClr val="FF0000"/>
              </a:solidFill>
            </a:rPr>
            <a:t>ذكور</a:t>
          </a:r>
          <a:endParaRPr lang="ar-IQ" dirty="0">
            <a:solidFill>
              <a:srgbClr val="FF0000"/>
            </a:solidFill>
          </a:endParaRPr>
        </a:p>
      </dgm:t>
    </dgm:pt>
    <dgm:pt modelId="{35AC0F43-B571-4FEE-B0D5-E42CA7AFCBA9}" type="parTrans" cxnId="{5ED682D3-6A90-4243-B649-2B197B759910}">
      <dgm:prSet/>
      <dgm:spPr/>
      <dgm:t>
        <a:bodyPr/>
        <a:lstStyle/>
        <a:p>
          <a:pPr rtl="1"/>
          <a:endParaRPr lang="ar-IQ"/>
        </a:p>
      </dgm:t>
    </dgm:pt>
    <dgm:pt modelId="{3249B0CC-1514-414A-8EDC-5731A750CCA1}" type="sibTrans" cxnId="{5ED682D3-6A90-4243-B649-2B197B759910}">
      <dgm:prSet/>
      <dgm:spPr/>
      <dgm:t>
        <a:bodyPr/>
        <a:lstStyle/>
        <a:p>
          <a:pPr rtl="1"/>
          <a:endParaRPr lang="ar-IQ"/>
        </a:p>
      </dgm:t>
    </dgm:pt>
    <dgm:pt modelId="{3453DCF3-689F-4F78-BCAD-E4B0B88C1B09}">
      <dgm:prSet phldrT="[نص]"/>
      <dgm:spPr/>
      <dgm:t>
        <a:bodyPr/>
        <a:lstStyle/>
        <a:p>
          <a:pPr rtl="1"/>
          <a:r>
            <a:rPr lang="ar-IQ" dirty="0" smtClean="0">
              <a:solidFill>
                <a:srgbClr val="FF0000"/>
              </a:solidFill>
            </a:rPr>
            <a:t>اناث</a:t>
          </a:r>
          <a:endParaRPr lang="ar-IQ" dirty="0">
            <a:solidFill>
              <a:srgbClr val="FF0000"/>
            </a:solidFill>
          </a:endParaRPr>
        </a:p>
      </dgm:t>
    </dgm:pt>
    <dgm:pt modelId="{578F167C-FAA1-41D5-A3D0-071D2D6FD604}" type="parTrans" cxnId="{C1E74EC9-A23A-454F-B997-87C9D6284AF7}">
      <dgm:prSet/>
      <dgm:spPr/>
      <dgm:t>
        <a:bodyPr/>
        <a:lstStyle/>
        <a:p>
          <a:pPr rtl="1"/>
          <a:endParaRPr lang="ar-IQ"/>
        </a:p>
      </dgm:t>
    </dgm:pt>
    <dgm:pt modelId="{A98546FA-4A6D-4ACF-B08A-1D0A46895E6C}" type="sibTrans" cxnId="{C1E74EC9-A23A-454F-B997-87C9D6284AF7}">
      <dgm:prSet/>
      <dgm:spPr/>
      <dgm:t>
        <a:bodyPr/>
        <a:lstStyle/>
        <a:p>
          <a:pPr rtl="1"/>
          <a:endParaRPr lang="ar-IQ"/>
        </a:p>
      </dgm:t>
    </dgm:pt>
    <dgm:pt modelId="{B74FA3D7-4747-4494-90F0-EF266DF7C466}" type="pres">
      <dgm:prSet presAssocID="{68A120EC-7C63-40E4-BDCC-AC54E260A8CB}" presName="Name0" presStyleCnt="0">
        <dgm:presLayoutVars>
          <dgm:chMax val="7"/>
          <dgm:chPref val="7"/>
          <dgm:dir/>
        </dgm:presLayoutVars>
      </dgm:prSet>
      <dgm:spPr/>
      <dgm:t>
        <a:bodyPr/>
        <a:lstStyle/>
        <a:p>
          <a:pPr rtl="1"/>
          <a:endParaRPr lang="ar-IQ"/>
        </a:p>
      </dgm:t>
    </dgm:pt>
    <dgm:pt modelId="{CDF68E39-AB8C-4183-BA81-E3AEFBC5AB9C}" type="pres">
      <dgm:prSet presAssocID="{68A120EC-7C63-40E4-BDCC-AC54E260A8CB}" presName="Name1" presStyleCnt="0"/>
      <dgm:spPr/>
    </dgm:pt>
    <dgm:pt modelId="{5EDEF23B-4327-4FF4-AD09-BC3735088D80}" type="pres">
      <dgm:prSet presAssocID="{68A120EC-7C63-40E4-BDCC-AC54E260A8CB}" presName="cycle" presStyleCnt="0"/>
      <dgm:spPr/>
    </dgm:pt>
    <dgm:pt modelId="{8F72084A-F75F-4CB6-A7C8-117812DE00F7}" type="pres">
      <dgm:prSet presAssocID="{68A120EC-7C63-40E4-BDCC-AC54E260A8CB}" presName="srcNode" presStyleLbl="node1" presStyleIdx="0" presStyleCnt="2"/>
      <dgm:spPr/>
    </dgm:pt>
    <dgm:pt modelId="{30A82A91-1A08-4B32-AFD5-D4E0FC2AEA59}" type="pres">
      <dgm:prSet presAssocID="{68A120EC-7C63-40E4-BDCC-AC54E260A8CB}" presName="conn" presStyleLbl="parChTrans1D2" presStyleIdx="0" presStyleCnt="1"/>
      <dgm:spPr/>
      <dgm:t>
        <a:bodyPr/>
        <a:lstStyle/>
        <a:p>
          <a:pPr rtl="1"/>
          <a:endParaRPr lang="ar-IQ"/>
        </a:p>
      </dgm:t>
    </dgm:pt>
    <dgm:pt modelId="{2D505211-83E1-436A-9C84-F8C41A2DBDBF}" type="pres">
      <dgm:prSet presAssocID="{68A120EC-7C63-40E4-BDCC-AC54E260A8CB}" presName="extraNode" presStyleLbl="node1" presStyleIdx="0" presStyleCnt="2"/>
      <dgm:spPr/>
    </dgm:pt>
    <dgm:pt modelId="{18A7F725-481D-4795-BC84-3B3F5D950C3A}" type="pres">
      <dgm:prSet presAssocID="{68A120EC-7C63-40E4-BDCC-AC54E260A8CB}" presName="dstNode" presStyleLbl="node1" presStyleIdx="0" presStyleCnt="2"/>
      <dgm:spPr/>
    </dgm:pt>
    <dgm:pt modelId="{F67891CE-E65A-45AA-BED1-9B5C0AD8EED0}" type="pres">
      <dgm:prSet presAssocID="{BB97E66F-FDAA-4DA9-BFC1-E4B96280CDBA}" presName="text_1" presStyleLbl="node1" presStyleIdx="0" presStyleCnt="2" custScaleY="61724" custLinFactNeighborX="-1074" custLinFactNeighborY="3682">
        <dgm:presLayoutVars>
          <dgm:bulletEnabled val="1"/>
        </dgm:presLayoutVars>
      </dgm:prSet>
      <dgm:spPr/>
      <dgm:t>
        <a:bodyPr/>
        <a:lstStyle/>
        <a:p>
          <a:pPr rtl="1"/>
          <a:endParaRPr lang="ar-IQ"/>
        </a:p>
      </dgm:t>
    </dgm:pt>
    <dgm:pt modelId="{F05BBC71-072D-48AF-ADB7-C13EFA06D3D3}" type="pres">
      <dgm:prSet presAssocID="{BB97E66F-FDAA-4DA9-BFC1-E4B96280CDBA}" presName="accent_1" presStyleCnt="0"/>
      <dgm:spPr/>
    </dgm:pt>
    <dgm:pt modelId="{01867B18-DACA-47A8-AA77-C477537F57BF}" type="pres">
      <dgm:prSet presAssocID="{BB97E66F-FDAA-4DA9-BFC1-E4B96280CDBA}" presName="accentRepeatNode" presStyleLbl="solidFgAcc1" presStyleIdx="0" presStyleCnt="2" custAng="13330966" custFlipVert="1" custScaleX="77432" custScaleY="73668"/>
      <dgm:spPr/>
    </dgm:pt>
    <dgm:pt modelId="{890E3241-E2AC-49EA-AE82-B587CE36B7CB}" type="pres">
      <dgm:prSet presAssocID="{3453DCF3-689F-4F78-BCAD-E4B0B88C1B09}" presName="text_2" presStyleLbl="node1" presStyleIdx="1" presStyleCnt="2" custScaleY="53850" custLinFactNeighborX="-1074" custLinFactNeighborY="21954">
        <dgm:presLayoutVars>
          <dgm:bulletEnabled val="1"/>
        </dgm:presLayoutVars>
      </dgm:prSet>
      <dgm:spPr/>
      <dgm:t>
        <a:bodyPr/>
        <a:lstStyle/>
        <a:p>
          <a:pPr rtl="1"/>
          <a:endParaRPr lang="ar-IQ"/>
        </a:p>
      </dgm:t>
    </dgm:pt>
    <dgm:pt modelId="{FA373DDE-53D0-4B1F-B763-25A51E52E0AB}" type="pres">
      <dgm:prSet presAssocID="{3453DCF3-689F-4F78-BCAD-E4B0B88C1B09}" presName="accent_2" presStyleCnt="0"/>
      <dgm:spPr/>
    </dgm:pt>
    <dgm:pt modelId="{386A4724-77FB-4EA6-A1AD-BE1468066E68}" type="pres">
      <dgm:prSet presAssocID="{3453DCF3-689F-4F78-BCAD-E4B0B88C1B09}" presName="accentRepeatNode" presStyleLbl="solidFgAcc1" presStyleIdx="1" presStyleCnt="2" custAng="19344550" custScaleX="90523" custScaleY="58985" custLinFactNeighborX="-744" custLinFactNeighborY="5103"/>
      <dgm:spPr/>
    </dgm:pt>
  </dgm:ptLst>
  <dgm:cxnLst>
    <dgm:cxn modelId="{1D634615-E29D-4A55-A607-EB131A394E60}" type="presOf" srcId="{68A120EC-7C63-40E4-BDCC-AC54E260A8CB}" destId="{B74FA3D7-4747-4494-90F0-EF266DF7C466}" srcOrd="0" destOrd="0" presId="urn:microsoft.com/office/officeart/2008/layout/VerticalCurvedList"/>
    <dgm:cxn modelId="{599A2806-2973-4A5F-BA19-F088AFBC96FF}" type="presOf" srcId="{3249B0CC-1514-414A-8EDC-5731A750CCA1}" destId="{30A82A91-1A08-4B32-AFD5-D4E0FC2AEA59}" srcOrd="0" destOrd="0" presId="urn:microsoft.com/office/officeart/2008/layout/VerticalCurvedList"/>
    <dgm:cxn modelId="{5ED682D3-6A90-4243-B649-2B197B759910}" srcId="{68A120EC-7C63-40E4-BDCC-AC54E260A8CB}" destId="{BB97E66F-FDAA-4DA9-BFC1-E4B96280CDBA}" srcOrd="0" destOrd="0" parTransId="{35AC0F43-B571-4FEE-B0D5-E42CA7AFCBA9}" sibTransId="{3249B0CC-1514-414A-8EDC-5731A750CCA1}"/>
    <dgm:cxn modelId="{03804E48-E76B-432B-9AFC-3243971DFADD}" type="presOf" srcId="{3453DCF3-689F-4F78-BCAD-E4B0B88C1B09}" destId="{890E3241-E2AC-49EA-AE82-B587CE36B7CB}" srcOrd="0" destOrd="0" presId="urn:microsoft.com/office/officeart/2008/layout/VerticalCurvedList"/>
    <dgm:cxn modelId="{2352C061-FD17-408A-9E39-6819FD52D640}" type="presOf" srcId="{BB97E66F-FDAA-4DA9-BFC1-E4B96280CDBA}" destId="{F67891CE-E65A-45AA-BED1-9B5C0AD8EED0}" srcOrd="0" destOrd="0" presId="urn:microsoft.com/office/officeart/2008/layout/VerticalCurvedList"/>
    <dgm:cxn modelId="{C1E74EC9-A23A-454F-B997-87C9D6284AF7}" srcId="{68A120EC-7C63-40E4-BDCC-AC54E260A8CB}" destId="{3453DCF3-689F-4F78-BCAD-E4B0B88C1B09}" srcOrd="1" destOrd="0" parTransId="{578F167C-FAA1-41D5-A3D0-071D2D6FD604}" sibTransId="{A98546FA-4A6D-4ACF-B08A-1D0A46895E6C}"/>
    <dgm:cxn modelId="{2F7A55CC-F6DB-4E02-89B2-C8A9A27CE73C}" type="presParOf" srcId="{B74FA3D7-4747-4494-90F0-EF266DF7C466}" destId="{CDF68E39-AB8C-4183-BA81-E3AEFBC5AB9C}" srcOrd="0" destOrd="0" presId="urn:microsoft.com/office/officeart/2008/layout/VerticalCurvedList"/>
    <dgm:cxn modelId="{DC937DD6-FE36-4B83-895E-5139B2710C07}" type="presParOf" srcId="{CDF68E39-AB8C-4183-BA81-E3AEFBC5AB9C}" destId="{5EDEF23B-4327-4FF4-AD09-BC3735088D80}" srcOrd="0" destOrd="0" presId="urn:microsoft.com/office/officeart/2008/layout/VerticalCurvedList"/>
    <dgm:cxn modelId="{C408FB4F-9EA7-408A-BF64-82AEAA80AEEB}" type="presParOf" srcId="{5EDEF23B-4327-4FF4-AD09-BC3735088D80}" destId="{8F72084A-F75F-4CB6-A7C8-117812DE00F7}" srcOrd="0" destOrd="0" presId="urn:microsoft.com/office/officeart/2008/layout/VerticalCurvedList"/>
    <dgm:cxn modelId="{550E7529-867C-4ADF-822F-1EEB68137CA2}" type="presParOf" srcId="{5EDEF23B-4327-4FF4-AD09-BC3735088D80}" destId="{30A82A91-1A08-4B32-AFD5-D4E0FC2AEA59}" srcOrd="1" destOrd="0" presId="urn:microsoft.com/office/officeart/2008/layout/VerticalCurvedList"/>
    <dgm:cxn modelId="{4F2D9649-7D13-44FF-9AC3-7BD26C29C3A4}" type="presParOf" srcId="{5EDEF23B-4327-4FF4-AD09-BC3735088D80}" destId="{2D505211-83E1-436A-9C84-F8C41A2DBDBF}" srcOrd="2" destOrd="0" presId="urn:microsoft.com/office/officeart/2008/layout/VerticalCurvedList"/>
    <dgm:cxn modelId="{064E2F35-D3D8-4162-8CA2-AC9A2FB7E4A4}" type="presParOf" srcId="{5EDEF23B-4327-4FF4-AD09-BC3735088D80}" destId="{18A7F725-481D-4795-BC84-3B3F5D950C3A}" srcOrd="3" destOrd="0" presId="urn:microsoft.com/office/officeart/2008/layout/VerticalCurvedList"/>
    <dgm:cxn modelId="{E4020570-D0B2-4C3C-BC10-1011105E0DD5}" type="presParOf" srcId="{CDF68E39-AB8C-4183-BA81-E3AEFBC5AB9C}" destId="{F67891CE-E65A-45AA-BED1-9B5C0AD8EED0}" srcOrd="1" destOrd="0" presId="urn:microsoft.com/office/officeart/2008/layout/VerticalCurvedList"/>
    <dgm:cxn modelId="{54727DFE-CC2C-4635-8BE3-8A133669F73A}" type="presParOf" srcId="{CDF68E39-AB8C-4183-BA81-E3AEFBC5AB9C}" destId="{F05BBC71-072D-48AF-ADB7-C13EFA06D3D3}" srcOrd="2" destOrd="0" presId="urn:microsoft.com/office/officeart/2008/layout/VerticalCurvedList"/>
    <dgm:cxn modelId="{38B71325-FF87-41A9-91EC-8F2D5B33CE59}" type="presParOf" srcId="{F05BBC71-072D-48AF-ADB7-C13EFA06D3D3}" destId="{01867B18-DACA-47A8-AA77-C477537F57BF}" srcOrd="0" destOrd="0" presId="urn:microsoft.com/office/officeart/2008/layout/VerticalCurvedList"/>
    <dgm:cxn modelId="{56342E11-410B-43AA-81B1-64F7FCFD8FBF}" type="presParOf" srcId="{CDF68E39-AB8C-4183-BA81-E3AEFBC5AB9C}" destId="{890E3241-E2AC-49EA-AE82-B587CE36B7CB}" srcOrd="3" destOrd="0" presId="urn:microsoft.com/office/officeart/2008/layout/VerticalCurvedList"/>
    <dgm:cxn modelId="{221230F4-2EB4-4743-9EE9-17480D7B69AB}" type="presParOf" srcId="{CDF68E39-AB8C-4183-BA81-E3AEFBC5AB9C}" destId="{FA373DDE-53D0-4B1F-B763-25A51E52E0AB}" srcOrd="4" destOrd="0" presId="urn:microsoft.com/office/officeart/2008/layout/VerticalCurvedList"/>
    <dgm:cxn modelId="{B5007C02-1293-41AC-9B72-10C9300DF818}" type="presParOf" srcId="{FA373DDE-53D0-4B1F-B763-25A51E52E0AB}" destId="{386A4724-77FB-4EA6-A1AD-BE1468066E6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5B6C51-CE1F-4FF7-918D-4494C015249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rtl="1"/>
          <a:endParaRPr lang="ar-IQ"/>
        </a:p>
      </dgm:t>
    </dgm:pt>
    <dgm:pt modelId="{CA01B9DC-9005-4007-B683-5242C3FA2D74}">
      <dgm:prSet phldrT="[نص]" custT="1"/>
      <dgm:spPr>
        <a:solidFill>
          <a:schemeClr val="accent3">
            <a:lumMod val="50000"/>
          </a:schemeClr>
        </a:solidFill>
        <a:ln>
          <a:solidFill>
            <a:schemeClr val="accent3">
              <a:lumMod val="20000"/>
              <a:lumOff val="80000"/>
            </a:schemeClr>
          </a:solidFill>
        </a:ln>
      </dgm:spPr>
      <dgm:t>
        <a:bodyPr/>
        <a:lstStyle/>
        <a:p>
          <a:pPr algn="ctr" rtl="1"/>
          <a:r>
            <a:rPr lang="ar-IQ" sz="2400" dirty="0" smtClean="0"/>
            <a:t>فئة صغار العمر اقل من 15 سنة</a:t>
          </a:r>
          <a:endParaRPr lang="ar-IQ" sz="2400" dirty="0"/>
        </a:p>
      </dgm:t>
    </dgm:pt>
    <dgm:pt modelId="{C74F9747-41B7-4E71-B695-D878343CBD5D}" type="parTrans" cxnId="{221080CE-1078-43F4-95DE-23AE3E7E075A}">
      <dgm:prSet/>
      <dgm:spPr/>
      <dgm:t>
        <a:bodyPr/>
        <a:lstStyle/>
        <a:p>
          <a:pPr rtl="1"/>
          <a:endParaRPr lang="ar-IQ"/>
        </a:p>
      </dgm:t>
    </dgm:pt>
    <dgm:pt modelId="{4614BF96-323D-4ADF-A683-31FD35569FD2}" type="sibTrans" cxnId="{221080CE-1078-43F4-95DE-23AE3E7E075A}">
      <dgm:prSet/>
      <dgm:spPr/>
      <dgm:t>
        <a:bodyPr/>
        <a:lstStyle/>
        <a:p>
          <a:pPr rtl="1"/>
          <a:endParaRPr lang="ar-IQ"/>
        </a:p>
      </dgm:t>
    </dgm:pt>
    <dgm:pt modelId="{0F214E5F-F082-4661-B3C7-6FFF2692702D}">
      <dgm:prSet phldrT="[نص]" custT="1"/>
      <dgm:spPr>
        <a:solidFill>
          <a:schemeClr val="accent3">
            <a:lumMod val="50000"/>
          </a:schemeClr>
        </a:solidFill>
      </dgm:spPr>
      <dgm:t>
        <a:bodyPr/>
        <a:lstStyle/>
        <a:p>
          <a:pPr algn="ctr" rtl="1"/>
          <a:r>
            <a:rPr lang="ar-IQ" sz="2400" dirty="0" smtClean="0"/>
            <a:t>فئة متوسطي العمر من 15 -64 سنة</a:t>
          </a:r>
          <a:endParaRPr lang="ar-IQ" sz="2400" dirty="0"/>
        </a:p>
      </dgm:t>
    </dgm:pt>
    <dgm:pt modelId="{96468403-7335-4B27-8237-3C28437028D2}" type="parTrans" cxnId="{A26D3FFD-A615-496F-B106-F7ABBB5D41F6}">
      <dgm:prSet/>
      <dgm:spPr/>
      <dgm:t>
        <a:bodyPr/>
        <a:lstStyle/>
        <a:p>
          <a:pPr rtl="1"/>
          <a:endParaRPr lang="ar-IQ"/>
        </a:p>
      </dgm:t>
    </dgm:pt>
    <dgm:pt modelId="{10238F6E-42BF-462C-9239-5874B7187DCE}" type="sibTrans" cxnId="{A26D3FFD-A615-496F-B106-F7ABBB5D41F6}">
      <dgm:prSet/>
      <dgm:spPr/>
      <dgm:t>
        <a:bodyPr/>
        <a:lstStyle/>
        <a:p>
          <a:pPr rtl="1"/>
          <a:endParaRPr lang="ar-IQ"/>
        </a:p>
      </dgm:t>
    </dgm:pt>
    <dgm:pt modelId="{88C198D7-1540-44CE-973D-33F7CDE337A2}">
      <dgm:prSet phldrT="[نص]" custT="1"/>
      <dgm:spPr>
        <a:solidFill>
          <a:schemeClr val="accent3">
            <a:lumMod val="50000"/>
          </a:schemeClr>
        </a:solidFill>
      </dgm:spPr>
      <dgm:t>
        <a:bodyPr/>
        <a:lstStyle/>
        <a:p>
          <a:pPr algn="ctr" rtl="1"/>
          <a:r>
            <a:rPr lang="ar-IQ" sz="2400" dirty="0" smtClean="0"/>
            <a:t>فئة كبار السن ( المسنون) 65 سنة فأكثر</a:t>
          </a:r>
          <a:endParaRPr lang="ar-IQ" sz="2400" dirty="0"/>
        </a:p>
      </dgm:t>
    </dgm:pt>
    <dgm:pt modelId="{61CD4F03-36F6-409E-A493-3BEE54273841}" type="parTrans" cxnId="{696CCA14-071B-4315-8EFB-83039E783A3E}">
      <dgm:prSet/>
      <dgm:spPr/>
      <dgm:t>
        <a:bodyPr/>
        <a:lstStyle/>
        <a:p>
          <a:pPr rtl="1"/>
          <a:endParaRPr lang="ar-IQ"/>
        </a:p>
      </dgm:t>
    </dgm:pt>
    <dgm:pt modelId="{DA10F98B-D253-4CA0-96C9-9F8F327A133E}" type="sibTrans" cxnId="{696CCA14-071B-4315-8EFB-83039E783A3E}">
      <dgm:prSet/>
      <dgm:spPr/>
      <dgm:t>
        <a:bodyPr/>
        <a:lstStyle/>
        <a:p>
          <a:pPr rtl="1"/>
          <a:endParaRPr lang="ar-IQ"/>
        </a:p>
      </dgm:t>
    </dgm:pt>
    <dgm:pt modelId="{08E370FE-94D4-4DA3-9A8A-EB57363C381D}">
      <dgm:prSet/>
      <dgm:spPr>
        <a:solidFill>
          <a:schemeClr val="accent3">
            <a:lumMod val="50000"/>
          </a:schemeClr>
        </a:solidFill>
      </dgm:spPr>
      <dgm:t>
        <a:bodyPr/>
        <a:lstStyle/>
        <a:p>
          <a:pPr algn="l" rtl="1"/>
          <a:endParaRPr lang="ar-IQ" sz="1300" dirty="0"/>
        </a:p>
      </dgm:t>
    </dgm:pt>
    <dgm:pt modelId="{16C45152-6DF5-43B1-88F9-30F9ACD0452C}" type="parTrans" cxnId="{FC717F7F-B90C-4EFA-858C-237852C4B7E2}">
      <dgm:prSet/>
      <dgm:spPr/>
      <dgm:t>
        <a:bodyPr/>
        <a:lstStyle/>
        <a:p>
          <a:pPr rtl="1"/>
          <a:endParaRPr lang="ar-IQ"/>
        </a:p>
      </dgm:t>
    </dgm:pt>
    <dgm:pt modelId="{A1F03EF5-9228-479A-8842-1A3DAF1E416D}" type="sibTrans" cxnId="{FC717F7F-B90C-4EFA-858C-237852C4B7E2}">
      <dgm:prSet/>
      <dgm:spPr/>
      <dgm:t>
        <a:bodyPr/>
        <a:lstStyle/>
        <a:p>
          <a:pPr rtl="1"/>
          <a:endParaRPr lang="ar-IQ"/>
        </a:p>
      </dgm:t>
    </dgm:pt>
    <dgm:pt modelId="{11D4439B-C796-4CAC-AF48-9B828A8DFB3E}" type="pres">
      <dgm:prSet presAssocID="{7E5B6C51-CE1F-4FF7-918D-4494C015249D}" presName="Name0" presStyleCnt="0">
        <dgm:presLayoutVars>
          <dgm:chMax val="7"/>
          <dgm:chPref val="7"/>
          <dgm:dir/>
        </dgm:presLayoutVars>
      </dgm:prSet>
      <dgm:spPr/>
      <dgm:t>
        <a:bodyPr/>
        <a:lstStyle/>
        <a:p>
          <a:pPr rtl="1"/>
          <a:endParaRPr lang="ar-IQ"/>
        </a:p>
      </dgm:t>
    </dgm:pt>
    <dgm:pt modelId="{3F748DED-A3F5-4E84-89CE-850B5DA856E4}" type="pres">
      <dgm:prSet presAssocID="{7E5B6C51-CE1F-4FF7-918D-4494C015249D}" presName="Name1" presStyleCnt="0"/>
      <dgm:spPr/>
    </dgm:pt>
    <dgm:pt modelId="{D8D1B3F7-F6B0-463E-BEDB-F706086FB151}" type="pres">
      <dgm:prSet presAssocID="{7E5B6C51-CE1F-4FF7-918D-4494C015249D}" presName="cycle" presStyleCnt="0"/>
      <dgm:spPr/>
    </dgm:pt>
    <dgm:pt modelId="{A2EB41EA-D73C-4DCB-B0A4-FA7271CE074C}" type="pres">
      <dgm:prSet presAssocID="{7E5B6C51-CE1F-4FF7-918D-4494C015249D}" presName="srcNode" presStyleLbl="node1" presStyleIdx="0" presStyleCnt="3"/>
      <dgm:spPr/>
    </dgm:pt>
    <dgm:pt modelId="{4F484E97-045D-444B-82E1-E67E9C783C18}" type="pres">
      <dgm:prSet presAssocID="{7E5B6C51-CE1F-4FF7-918D-4494C015249D}" presName="conn" presStyleLbl="parChTrans1D2" presStyleIdx="0" presStyleCnt="1"/>
      <dgm:spPr/>
      <dgm:t>
        <a:bodyPr/>
        <a:lstStyle/>
        <a:p>
          <a:pPr rtl="1"/>
          <a:endParaRPr lang="ar-IQ"/>
        </a:p>
      </dgm:t>
    </dgm:pt>
    <dgm:pt modelId="{4F1CEB0D-0598-441D-86F7-B78CA29B2246}" type="pres">
      <dgm:prSet presAssocID="{7E5B6C51-CE1F-4FF7-918D-4494C015249D}" presName="extraNode" presStyleLbl="node1" presStyleIdx="0" presStyleCnt="3"/>
      <dgm:spPr/>
    </dgm:pt>
    <dgm:pt modelId="{366D966C-34C6-458F-ADEC-762390D7CEFB}" type="pres">
      <dgm:prSet presAssocID="{7E5B6C51-CE1F-4FF7-918D-4494C015249D}" presName="dstNode" presStyleLbl="node1" presStyleIdx="0" presStyleCnt="3"/>
      <dgm:spPr/>
    </dgm:pt>
    <dgm:pt modelId="{3D70A087-8CA7-4C82-8E84-B4507600597D}" type="pres">
      <dgm:prSet presAssocID="{CA01B9DC-9005-4007-B683-5242C3FA2D74}" presName="text_1" presStyleLbl="node1" presStyleIdx="0" presStyleCnt="3">
        <dgm:presLayoutVars>
          <dgm:bulletEnabled val="1"/>
        </dgm:presLayoutVars>
      </dgm:prSet>
      <dgm:spPr/>
      <dgm:t>
        <a:bodyPr/>
        <a:lstStyle/>
        <a:p>
          <a:pPr rtl="1"/>
          <a:endParaRPr lang="ar-IQ"/>
        </a:p>
      </dgm:t>
    </dgm:pt>
    <dgm:pt modelId="{4C9991E2-F830-4D82-920E-CC725ACFDD82}" type="pres">
      <dgm:prSet presAssocID="{CA01B9DC-9005-4007-B683-5242C3FA2D74}" presName="accent_1" presStyleCnt="0"/>
      <dgm:spPr/>
    </dgm:pt>
    <dgm:pt modelId="{5EC4B3F7-D920-40F5-A0AF-FC9C680FD8EF}" type="pres">
      <dgm:prSet presAssocID="{CA01B9DC-9005-4007-B683-5242C3FA2D74}" presName="accentRepeatNode" presStyleLbl="solidFgAcc1" presStyleIdx="0" presStyleCnt="3"/>
      <dgm:spPr/>
    </dgm:pt>
    <dgm:pt modelId="{6B7DC58E-C0C1-4FA3-B7DD-29CDDB608C20}" type="pres">
      <dgm:prSet presAssocID="{0F214E5F-F082-4661-B3C7-6FFF2692702D}" presName="text_2" presStyleLbl="node1" presStyleIdx="1" presStyleCnt="3">
        <dgm:presLayoutVars>
          <dgm:bulletEnabled val="1"/>
        </dgm:presLayoutVars>
      </dgm:prSet>
      <dgm:spPr/>
      <dgm:t>
        <a:bodyPr/>
        <a:lstStyle/>
        <a:p>
          <a:pPr rtl="1"/>
          <a:endParaRPr lang="ar-IQ"/>
        </a:p>
      </dgm:t>
    </dgm:pt>
    <dgm:pt modelId="{31D8563A-E3ED-453B-B626-62974C67BE33}" type="pres">
      <dgm:prSet presAssocID="{0F214E5F-F082-4661-B3C7-6FFF2692702D}" presName="accent_2" presStyleCnt="0"/>
      <dgm:spPr/>
    </dgm:pt>
    <dgm:pt modelId="{7D267249-FD07-4CF6-90E9-C9C6A6D1C1B7}" type="pres">
      <dgm:prSet presAssocID="{0F214E5F-F082-4661-B3C7-6FFF2692702D}" presName="accentRepeatNode" presStyleLbl="solidFgAcc1" presStyleIdx="1" presStyleCnt="3"/>
      <dgm:spPr/>
    </dgm:pt>
    <dgm:pt modelId="{063A59B4-E0C9-4803-9169-C128176BA8D1}" type="pres">
      <dgm:prSet presAssocID="{88C198D7-1540-44CE-973D-33F7CDE337A2}" presName="text_3" presStyleLbl="node1" presStyleIdx="2" presStyleCnt="3">
        <dgm:presLayoutVars>
          <dgm:bulletEnabled val="1"/>
        </dgm:presLayoutVars>
      </dgm:prSet>
      <dgm:spPr/>
      <dgm:t>
        <a:bodyPr/>
        <a:lstStyle/>
        <a:p>
          <a:pPr rtl="1"/>
          <a:endParaRPr lang="ar-IQ"/>
        </a:p>
      </dgm:t>
    </dgm:pt>
    <dgm:pt modelId="{17B748A2-6594-43B7-89D5-0F2B44A09F8A}" type="pres">
      <dgm:prSet presAssocID="{88C198D7-1540-44CE-973D-33F7CDE337A2}" presName="accent_3" presStyleCnt="0"/>
      <dgm:spPr/>
    </dgm:pt>
    <dgm:pt modelId="{3280E908-2E90-4268-9799-959F3C5CEDBA}" type="pres">
      <dgm:prSet presAssocID="{88C198D7-1540-44CE-973D-33F7CDE337A2}" presName="accentRepeatNode" presStyleLbl="solidFgAcc1" presStyleIdx="2" presStyleCnt="3"/>
      <dgm:spPr/>
    </dgm:pt>
  </dgm:ptLst>
  <dgm:cxnLst>
    <dgm:cxn modelId="{221080CE-1078-43F4-95DE-23AE3E7E075A}" srcId="{7E5B6C51-CE1F-4FF7-918D-4494C015249D}" destId="{CA01B9DC-9005-4007-B683-5242C3FA2D74}" srcOrd="0" destOrd="0" parTransId="{C74F9747-41B7-4E71-B695-D878343CBD5D}" sibTransId="{4614BF96-323D-4ADF-A683-31FD35569FD2}"/>
    <dgm:cxn modelId="{F591C310-6A60-4F7C-B331-1ACA74C74D30}" type="presOf" srcId="{08E370FE-94D4-4DA3-9A8A-EB57363C381D}" destId="{063A59B4-E0C9-4803-9169-C128176BA8D1}" srcOrd="0" destOrd="1" presId="urn:microsoft.com/office/officeart/2008/layout/VerticalCurvedList"/>
    <dgm:cxn modelId="{B2729223-062E-4EDC-93D4-2A86489D8180}" type="presOf" srcId="{4614BF96-323D-4ADF-A683-31FD35569FD2}" destId="{4F484E97-045D-444B-82E1-E67E9C783C18}" srcOrd="0" destOrd="0" presId="urn:microsoft.com/office/officeart/2008/layout/VerticalCurvedList"/>
    <dgm:cxn modelId="{093114C4-720D-4B9D-8A90-9A6293D25748}" type="presOf" srcId="{88C198D7-1540-44CE-973D-33F7CDE337A2}" destId="{063A59B4-E0C9-4803-9169-C128176BA8D1}" srcOrd="0" destOrd="0" presId="urn:microsoft.com/office/officeart/2008/layout/VerticalCurvedList"/>
    <dgm:cxn modelId="{696CCA14-071B-4315-8EFB-83039E783A3E}" srcId="{7E5B6C51-CE1F-4FF7-918D-4494C015249D}" destId="{88C198D7-1540-44CE-973D-33F7CDE337A2}" srcOrd="2" destOrd="0" parTransId="{61CD4F03-36F6-409E-A493-3BEE54273841}" sibTransId="{DA10F98B-D253-4CA0-96C9-9F8F327A133E}"/>
    <dgm:cxn modelId="{EC47DEE1-345A-48CF-B162-3E0E84D77C9C}" type="presOf" srcId="{0F214E5F-F082-4661-B3C7-6FFF2692702D}" destId="{6B7DC58E-C0C1-4FA3-B7DD-29CDDB608C20}" srcOrd="0" destOrd="0" presId="urn:microsoft.com/office/officeart/2008/layout/VerticalCurvedList"/>
    <dgm:cxn modelId="{FC717F7F-B90C-4EFA-858C-237852C4B7E2}" srcId="{88C198D7-1540-44CE-973D-33F7CDE337A2}" destId="{08E370FE-94D4-4DA3-9A8A-EB57363C381D}" srcOrd="0" destOrd="0" parTransId="{16C45152-6DF5-43B1-88F9-30F9ACD0452C}" sibTransId="{A1F03EF5-9228-479A-8842-1A3DAF1E416D}"/>
    <dgm:cxn modelId="{5B5D4CC2-E363-440B-9B49-3451AF5A08B7}" type="presOf" srcId="{7E5B6C51-CE1F-4FF7-918D-4494C015249D}" destId="{11D4439B-C796-4CAC-AF48-9B828A8DFB3E}" srcOrd="0" destOrd="0" presId="urn:microsoft.com/office/officeart/2008/layout/VerticalCurvedList"/>
    <dgm:cxn modelId="{B198BA36-86F2-4636-8D29-BED9E2038FCA}" type="presOf" srcId="{CA01B9DC-9005-4007-B683-5242C3FA2D74}" destId="{3D70A087-8CA7-4C82-8E84-B4507600597D}" srcOrd="0" destOrd="0" presId="urn:microsoft.com/office/officeart/2008/layout/VerticalCurvedList"/>
    <dgm:cxn modelId="{A26D3FFD-A615-496F-B106-F7ABBB5D41F6}" srcId="{7E5B6C51-CE1F-4FF7-918D-4494C015249D}" destId="{0F214E5F-F082-4661-B3C7-6FFF2692702D}" srcOrd="1" destOrd="0" parTransId="{96468403-7335-4B27-8237-3C28437028D2}" sibTransId="{10238F6E-42BF-462C-9239-5874B7187DCE}"/>
    <dgm:cxn modelId="{710D0AFB-E4DE-4363-BF5A-8472939B6495}" type="presParOf" srcId="{11D4439B-C796-4CAC-AF48-9B828A8DFB3E}" destId="{3F748DED-A3F5-4E84-89CE-850B5DA856E4}" srcOrd="0" destOrd="0" presId="urn:microsoft.com/office/officeart/2008/layout/VerticalCurvedList"/>
    <dgm:cxn modelId="{64115FF6-C583-43B5-8068-A7476FC682BB}" type="presParOf" srcId="{3F748DED-A3F5-4E84-89CE-850B5DA856E4}" destId="{D8D1B3F7-F6B0-463E-BEDB-F706086FB151}" srcOrd="0" destOrd="0" presId="urn:microsoft.com/office/officeart/2008/layout/VerticalCurvedList"/>
    <dgm:cxn modelId="{84678814-B50B-47AF-9DF8-072828DFFFE6}" type="presParOf" srcId="{D8D1B3F7-F6B0-463E-BEDB-F706086FB151}" destId="{A2EB41EA-D73C-4DCB-B0A4-FA7271CE074C}" srcOrd="0" destOrd="0" presId="urn:microsoft.com/office/officeart/2008/layout/VerticalCurvedList"/>
    <dgm:cxn modelId="{9A9D4669-8B6F-4293-9616-09D2000C35F9}" type="presParOf" srcId="{D8D1B3F7-F6B0-463E-BEDB-F706086FB151}" destId="{4F484E97-045D-444B-82E1-E67E9C783C18}" srcOrd="1" destOrd="0" presId="urn:microsoft.com/office/officeart/2008/layout/VerticalCurvedList"/>
    <dgm:cxn modelId="{C5C49F44-13AB-409F-B439-744EA15E38D2}" type="presParOf" srcId="{D8D1B3F7-F6B0-463E-BEDB-F706086FB151}" destId="{4F1CEB0D-0598-441D-86F7-B78CA29B2246}" srcOrd="2" destOrd="0" presId="urn:microsoft.com/office/officeart/2008/layout/VerticalCurvedList"/>
    <dgm:cxn modelId="{856BC4CB-B7EC-4F38-9DD7-3EDEEB801B12}" type="presParOf" srcId="{D8D1B3F7-F6B0-463E-BEDB-F706086FB151}" destId="{366D966C-34C6-458F-ADEC-762390D7CEFB}" srcOrd="3" destOrd="0" presId="urn:microsoft.com/office/officeart/2008/layout/VerticalCurvedList"/>
    <dgm:cxn modelId="{6D56B575-C763-4D21-BE75-A756658F25EF}" type="presParOf" srcId="{3F748DED-A3F5-4E84-89CE-850B5DA856E4}" destId="{3D70A087-8CA7-4C82-8E84-B4507600597D}" srcOrd="1" destOrd="0" presId="urn:microsoft.com/office/officeart/2008/layout/VerticalCurvedList"/>
    <dgm:cxn modelId="{AB315BFD-E7C4-4041-88E0-6E6A821C12CB}" type="presParOf" srcId="{3F748DED-A3F5-4E84-89CE-850B5DA856E4}" destId="{4C9991E2-F830-4D82-920E-CC725ACFDD82}" srcOrd="2" destOrd="0" presId="urn:microsoft.com/office/officeart/2008/layout/VerticalCurvedList"/>
    <dgm:cxn modelId="{7D5A8E78-4D52-4DE5-BFF3-29AD5D875339}" type="presParOf" srcId="{4C9991E2-F830-4D82-920E-CC725ACFDD82}" destId="{5EC4B3F7-D920-40F5-A0AF-FC9C680FD8EF}" srcOrd="0" destOrd="0" presId="urn:microsoft.com/office/officeart/2008/layout/VerticalCurvedList"/>
    <dgm:cxn modelId="{23D5F1BA-E663-41EE-A532-9A9DB6F43D16}" type="presParOf" srcId="{3F748DED-A3F5-4E84-89CE-850B5DA856E4}" destId="{6B7DC58E-C0C1-4FA3-B7DD-29CDDB608C20}" srcOrd="3" destOrd="0" presId="urn:microsoft.com/office/officeart/2008/layout/VerticalCurvedList"/>
    <dgm:cxn modelId="{523AB9C8-CDC0-4DE7-B4E4-248BB47B05B6}" type="presParOf" srcId="{3F748DED-A3F5-4E84-89CE-850B5DA856E4}" destId="{31D8563A-E3ED-453B-B626-62974C67BE33}" srcOrd="4" destOrd="0" presId="urn:microsoft.com/office/officeart/2008/layout/VerticalCurvedList"/>
    <dgm:cxn modelId="{A810A1E4-135D-49F6-93B5-896E2530BD62}" type="presParOf" srcId="{31D8563A-E3ED-453B-B626-62974C67BE33}" destId="{7D267249-FD07-4CF6-90E9-C9C6A6D1C1B7}" srcOrd="0" destOrd="0" presId="urn:microsoft.com/office/officeart/2008/layout/VerticalCurvedList"/>
    <dgm:cxn modelId="{66AB8594-CE4A-4985-BA53-508723A62AC3}" type="presParOf" srcId="{3F748DED-A3F5-4E84-89CE-850B5DA856E4}" destId="{063A59B4-E0C9-4803-9169-C128176BA8D1}" srcOrd="5" destOrd="0" presId="urn:microsoft.com/office/officeart/2008/layout/VerticalCurvedList"/>
    <dgm:cxn modelId="{64CB8EE8-BC74-45E2-A5B0-0FF0C00F8D70}" type="presParOf" srcId="{3F748DED-A3F5-4E84-89CE-850B5DA856E4}" destId="{17B748A2-6594-43B7-89D5-0F2B44A09F8A}" srcOrd="6" destOrd="0" presId="urn:microsoft.com/office/officeart/2008/layout/VerticalCurvedList"/>
    <dgm:cxn modelId="{973AEE4C-2B12-40C0-878D-3F66D6547980}" type="presParOf" srcId="{17B748A2-6594-43B7-89D5-0F2B44A09F8A}" destId="{3280E908-2E90-4268-9799-959F3C5CEDBA}"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08AC9249-6140-41AF-8F30-B71C0F79CF6B}" type="datetimeFigureOut">
              <a:rPr lang="ar-IQ" smtClean="0">
                <a:solidFill>
                  <a:srgbClr val="DBF5F9">
                    <a:shade val="90000"/>
                  </a:srgbClr>
                </a:solidFill>
              </a:rPr>
              <a:pPr/>
              <a:t>07/05/1444</a:t>
            </a:fld>
            <a:endParaRPr lang="ar-IQ">
              <a:solidFill>
                <a:srgbClr val="DBF5F9">
                  <a:shade val="90000"/>
                </a:srgbClr>
              </a:solidFill>
            </a:endParaRPr>
          </a:p>
        </p:txBody>
      </p:sp>
      <p:sp>
        <p:nvSpPr>
          <p:cNvPr id="19" name="Footer Placeholder 18"/>
          <p:cNvSpPr>
            <a:spLocks noGrp="1"/>
          </p:cNvSpPr>
          <p:nvPr>
            <p:ph type="ftr" sz="quarter" idx="11"/>
          </p:nvPr>
        </p:nvSpPr>
        <p:spPr/>
        <p:txBody>
          <a:bodyPr/>
          <a:lstStyle/>
          <a:p>
            <a:endParaRPr lang="ar-IQ">
              <a:solidFill>
                <a:srgbClr val="DBF5F9">
                  <a:shade val="90000"/>
                </a:srgbClr>
              </a:solidFill>
            </a:endParaRPr>
          </a:p>
        </p:txBody>
      </p:sp>
      <p:sp>
        <p:nvSpPr>
          <p:cNvPr id="27" name="Slide Number Placeholder 26"/>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53410404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83353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1108967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08AC9249-6140-41AF-8F30-B71C0F79CF6B}" type="datetimeFigureOut">
              <a:rPr lang="ar-IQ" smtClean="0">
                <a:solidFill>
                  <a:srgbClr val="DBF5F9">
                    <a:shade val="90000"/>
                  </a:srgbClr>
                </a:solidFill>
              </a:rPr>
              <a:pPr/>
              <a:t>07/05/1444</a:t>
            </a:fld>
            <a:endParaRPr lang="ar-IQ">
              <a:solidFill>
                <a:srgbClr val="DBF5F9">
                  <a:shade val="90000"/>
                </a:srgbClr>
              </a:solidFill>
            </a:endParaRPr>
          </a:p>
        </p:txBody>
      </p:sp>
      <p:sp>
        <p:nvSpPr>
          <p:cNvPr id="19" name="Footer Placeholder 18"/>
          <p:cNvSpPr>
            <a:spLocks noGrp="1"/>
          </p:cNvSpPr>
          <p:nvPr>
            <p:ph type="ftr" sz="quarter" idx="11"/>
          </p:nvPr>
        </p:nvSpPr>
        <p:spPr/>
        <p:txBody>
          <a:bodyPr/>
          <a:lstStyle/>
          <a:p>
            <a:endParaRPr lang="ar-IQ">
              <a:solidFill>
                <a:srgbClr val="DBF5F9">
                  <a:shade val="90000"/>
                </a:srgbClr>
              </a:solidFill>
            </a:endParaRPr>
          </a:p>
        </p:txBody>
      </p:sp>
      <p:sp>
        <p:nvSpPr>
          <p:cNvPr id="27" name="Slide Number Placeholder 26"/>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29256330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602243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DBF5F9">
                    <a:shade val="90000"/>
                  </a:srgbClr>
                </a:solidFill>
              </a:rPr>
              <a:pPr/>
              <a:t>07/05/1444</a:t>
            </a:fld>
            <a:endParaRPr lang="ar-IQ">
              <a:solidFill>
                <a:srgbClr val="DBF5F9">
                  <a:shade val="90000"/>
                </a:srgbClr>
              </a:solidFill>
            </a:endParaRPr>
          </a:p>
        </p:txBody>
      </p:sp>
      <p:sp>
        <p:nvSpPr>
          <p:cNvPr id="5" name="Footer Placeholder 4"/>
          <p:cNvSpPr>
            <a:spLocks noGrp="1"/>
          </p:cNvSpPr>
          <p:nvPr>
            <p:ph type="ftr" sz="quarter" idx="11"/>
          </p:nvPr>
        </p:nvSpPr>
        <p:spPr/>
        <p:txBody>
          <a:bodyPr/>
          <a:lstStyle/>
          <a:p>
            <a:endParaRPr lang="ar-IQ">
              <a:solidFill>
                <a:srgbClr val="DBF5F9">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367305611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778613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8" name="Footer Placeholder 7"/>
          <p:cNvSpPr>
            <a:spLocks noGrp="1"/>
          </p:cNvSpPr>
          <p:nvPr>
            <p:ph type="ftr" sz="quarter" idx="11"/>
          </p:nvPr>
        </p:nvSpPr>
        <p:spPr/>
        <p:txBody>
          <a:bodyPr/>
          <a:lstStyle/>
          <a:p>
            <a:endParaRPr lang="ar-IQ">
              <a:solidFill>
                <a:srgbClr val="04617B">
                  <a:shade val="90000"/>
                </a:srgbClr>
              </a:solidFill>
            </a:endParaRPr>
          </a:p>
        </p:txBody>
      </p:sp>
      <p:sp>
        <p:nvSpPr>
          <p:cNvPr id="9" name="Slide Number Placeholder 8"/>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1090275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4" name="Footer Placeholder 3"/>
          <p:cNvSpPr>
            <a:spLocks noGrp="1"/>
          </p:cNvSpPr>
          <p:nvPr>
            <p:ph type="ftr" sz="quarter" idx="11"/>
          </p:nvPr>
        </p:nvSpPr>
        <p:spPr/>
        <p:txBody>
          <a:bodyPr/>
          <a:lstStyle/>
          <a:p>
            <a:endParaRPr lang="ar-IQ">
              <a:solidFill>
                <a:srgbClr val="04617B">
                  <a:shade val="90000"/>
                </a:srgbClr>
              </a:solidFill>
            </a:endParaRPr>
          </a:p>
        </p:txBody>
      </p:sp>
      <p:sp>
        <p:nvSpPr>
          <p:cNvPr id="5" name="Slide Number Placeholder 4"/>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392026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3" name="Footer Placeholder 2"/>
          <p:cNvSpPr>
            <a:spLocks noGrp="1"/>
          </p:cNvSpPr>
          <p:nvPr>
            <p:ph type="ftr" sz="quarter" idx="11"/>
          </p:nvPr>
        </p:nvSpPr>
        <p:spPr/>
        <p:txBody>
          <a:bodyPr/>
          <a:lstStyle/>
          <a:p>
            <a:endParaRPr lang="ar-IQ">
              <a:solidFill>
                <a:srgbClr val="04617B">
                  <a:shade val="90000"/>
                </a:srgbClr>
              </a:solidFill>
            </a:endParaRPr>
          </a:p>
        </p:txBody>
      </p:sp>
      <p:sp>
        <p:nvSpPr>
          <p:cNvPr id="4" name="Slide Number Placeholder 3"/>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1680821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74287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4114602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3498870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528189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1430154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31803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1763574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7603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1641087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975114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900281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74222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08AC9249-6140-41AF-8F30-B71C0F79CF6B}" type="datetimeFigureOut">
              <a:rPr lang="ar-IQ" smtClean="0">
                <a:solidFill>
                  <a:srgbClr val="DBF5F9">
                    <a:shade val="90000"/>
                  </a:srgbClr>
                </a:solidFill>
              </a:rPr>
              <a:pPr/>
              <a:t>07/05/1444</a:t>
            </a:fld>
            <a:endParaRPr lang="ar-IQ">
              <a:solidFill>
                <a:srgbClr val="DBF5F9">
                  <a:shade val="90000"/>
                </a:srgbClr>
              </a:solidFill>
            </a:endParaRPr>
          </a:p>
        </p:txBody>
      </p:sp>
      <p:sp>
        <p:nvSpPr>
          <p:cNvPr id="5" name="Footer Placeholder 4"/>
          <p:cNvSpPr>
            <a:spLocks noGrp="1"/>
          </p:cNvSpPr>
          <p:nvPr>
            <p:ph type="ftr" sz="quarter" idx="11"/>
          </p:nvPr>
        </p:nvSpPr>
        <p:spPr/>
        <p:txBody>
          <a:bodyPr/>
          <a:lstStyle/>
          <a:p>
            <a:endParaRPr lang="ar-IQ">
              <a:solidFill>
                <a:srgbClr val="DBF5F9">
                  <a:shade val="90000"/>
                </a:srgbClr>
              </a:solidFill>
            </a:endParaRPr>
          </a:p>
        </p:txBody>
      </p:sp>
      <p:sp>
        <p:nvSpPr>
          <p:cNvPr id="6" name="Slide Number Placeholder 5"/>
          <p:cNvSpPr>
            <a:spLocks noGrp="1"/>
          </p:cNvSpPr>
          <p:nvPr>
            <p:ph type="sldNum" sz="quarter" idx="12"/>
          </p:nvPr>
        </p:nvSpPr>
        <p:spPr/>
        <p:txBody>
          <a:bodyPr/>
          <a:lstStyle/>
          <a:p>
            <a:fld id="{2DADDEA2-7408-45A8-B7BD-9EABF64052FE}"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366208210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261174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3829681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699382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53445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422596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8" name="Footer Placeholder 7"/>
          <p:cNvSpPr>
            <a:spLocks noGrp="1"/>
          </p:cNvSpPr>
          <p:nvPr>
            <p:ph type="ftr" sz="quarter" idx="11"/>
          </p:nvPr>
        </p:nvSpPr>
        <p:spPr/>
        <p:txBody>
          <a:bodyPr/>
          <a:lstStyle/>
          <a:p>
            <a:endParaRPr lang="ar-IQ">
              <a:solidFill>
                <a:srgbClr val="04617B">
                  <a:shade val="90000"/>
                </a:srgbClr>
              </a:solidFill>
            </a:endParaRPr>
          </a:p>
        </p:txBody>
      </p:sp>
      <p:sp>
        <p:nvSpPr>
          <p:cNvPr id="9" name="Slide Number Placeholder 8"/>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60999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4" name="Footer Placeholder 3"/>
          <p:cNvSpPr>
            <a:spLocks noGrp="1"/>
          </p:cNvSpPr>
          <p:nvPr>
            <p:ph type="ftr" sz="quarter" idx="11"/>
          </p:nvPr>
        </p:nvSpPr>
        <p:spPr/>
        <p:txBody>
          <a:bodyPr/>
          <a:lstStyle/>
          <a:p>
            <a:endParaRPr lang="ar-IQ">
              <a:solidFill>
                <a:srgbClr val="04617B">
                  <a:shade val="90000"/>
                </a:srgbClr>
              </a:solidFill>
            </a:endParaRPr>
          </a:p>
        </p:txBody>
      </p:sp>
      <p:sp>
        <p:nvSpPr>
          <p:cNvPr id="5" name="Slide Number Placeholder 4"/>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409178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3" name="Footer Placeholder 2"/>
          <p:cNvSpPr>
            <a:spLocks noGrp="1"/>
          </p:cNvSpPr>
          <p:nvPr>
            <p:ph type="ftr" sz="quarter" idx="11"/>
          </p:nvPr>
        </p:nvSpPr>
        <p:spPr/>
        <p:txBody>
          <a:bodyPr/>
          <a:lstStyle/>
          <a:p>
            <a:endParaRPr lang="ar-IQ">
              <a:solidFill>
                <a:srgbClr val="04617B">
                  <a:shade val="90000"/>
                </a:srgbClr>
              </a:solidFill>
            </a:endParaRPr>
          </a:p>
        </p:txBody>
      </p:sp>
      <p:sp>
        <p:nvSpPr>
          <p:cNvPr id="4" name="Slide Number Placeholder 3"/>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19762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9122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135289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8282905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8AC9249-6140-41AF-8F30-B71C0F79CF6B}" type="datetimeFigureOut">
              <a:rPr lang="ar-IQ" smtClean="0">
                <a:solidFill>
                  <a:srgbClr val="04617B">
                    <a:shade val="90000"/>
                  </a:srgbClr>
                </a:solidFill>
              </a:rPr>
              <a:pPr/>
              <a:t>07/05/1444</a:t>
            </a:fld>
            <a:endParaRPr lang="ar-IQ">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ADDEA2-7408-45A8-B7BD-9EABF64052FE}" type="slidenum">
              <a:rPr lang="ar-IQ" smtClean="0">
                <a:solidFill>
                  <a:srgbClr val="04617B">
                    <a:shade val="90000"/>
                  </a:srgbClr>
                </a:solidFill>
              </a:rPr>
              <a:pPr/>
              <a:t>‹#›</a:t>
            </a:fld>
            <a:endParaRPr lang="ar-IQ">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1015867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6607166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872067" y="4437112"/>
            <a:ext cx="7408333" cy="1872208"/>
          </a:xfrm>
        </p:spPr>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marL="0" lvl="0" indent="0" algn="ctr">
              <a:buClr>
                <a:srgbClr val="31B6FD"/>
              </a:buClr>
              <a:buNone/>
            </a:pPr>
            <a:r>
              <a:rPr lang="ar-IQ" sz="3200" dirty="0" err="1">
                <a:solidFill>
                  <a:srgbClr val="073E87"/>
                </a:solidFill>
              </a:rPr>
              <a:t>أ.م.د</a:t>
            </a:r>
            <a:r>
              <a:rPr lang="ar-IQ" sz="3200" dirty="0">
                <a:solidFill>
                  <a:srgbClr val="073E87"/>
                </a:solidFill>
              </a:rPr>
              <a:t>. وسام وهيب مهدي</a:t>
            </a:r>
          </a:p>
          <a:p>
            <a:pPr marL="0" lvl="0" indent="0" algn="ctr">
              <a:buClr>
                <a:srgbClr val="31B6FD"/>
              </a:buClr>
              <a:buNone/>
            </a:pPr>
            <a:r>
              <a:rPr lang="ar-IQ" sz="3200" dirty="0" smtClean="0">
                <a:solidFill>
                  <a:srgbClr val="073E87"/>
                </a:solidFill>
              </a:rPr>
              <a:t>م</a:t>
            </a:r>
            <a:r>
              <a:rPr lang="ar-IQ" sz="3200" dirty="0" smtClean="0">
                <a:solidFill>
                  <a:srgbClr val="073E87"/>
                </a:solidFill>
              </a:rPr>
              <a:t>/ تركيب السكان</a:t>
            </a:r>
            <a:endParaRPr lang="ar-IQ" sz="3200" dirty="0">
              <a:solidFill>
                <a:srgbClr val="073E87"/>
              </a:solidFill>
            </a:endParaRPr>
          </a:p>
          <a:p>
            <a:pPr marL="0" indent="0" algn="ctr">
              <a:buNone/>
            </a:pPr>
            <a:endParaRPr lang="ar-IQ" sz="3200" dirty="0"/>
          </a:p>
        </p:txBody>
      </p:sp>
      <p:sp>
        <p:nvSpPr>
          <p:cNvPr id="4" name="عنوان 3"/>
          <p:cNvSpPr>
            <a:spLocks noGrp="1"/>
          </p:cNvSpPr>
          <p:nvPr>
            <p:ph type="title"/>
          </p:nvPr>
        </p:nvSpPr>
        <p:spPr>
          <a:xfrm>
            <a:off x="251520" y="338328"/>
            <a:ext cx="8435280" cy="4098784"/>
          </a:xfrm>
        </p:spPr>
        <p:txBody>
          <a:bodyPr>
            <a:normAutofit/>
          </a:bodyPr>
          <a:lstStyle/>
          <a:p>
            <a:pPr lvl="0">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br>
              <a:rPr lang="ar-IQ" sz="3200" dirty="0">
                <a:solidFill>
                  <a:srgbClr val="073E87"/>
                </a:solidFill>
                <a:ea typeface="+mn-ea"/>
              </a:rPr>
            </a:br>
            <a:r>
              <a:rPr lang="ar-IQ" sz="3200" dirty="0">
                <a:solidFill>
                  <a:srgbClr val="073E87"/>
                </a:solidFill>
                <a:ea typeface="+mn-ea"/>
              </a:rPr>
              <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2022 </a:t>
            </a:r>
            <a:r>
              <a:rPr lang="ar-IQ" sz="3200" dirty="0" smtClean="0">
                <a:solidFill>
                  <a:srgbClr val="073E87"/>
                </a:solidFill>
                <a:ea typeface="+mn-ea"/>
              </a:rPr>
              <a:t>–</a:t>
            </a:r>
            <a:r>
              <a:rPr lang="ar-IQ" sz="3200" dirty="0" smtClean="0">
                <a:solidFill>
                  <a:srgbClr val="073E87"/>
                </a:solidFill>
                <a:ea typeface="+mn-ea"/>
              </a:rPr>
              <a:t>2023 </a:t>
            </a:r>
            <a:r>
              <a:rPr lang="ar-IQ" sz="3200" dirty="0" smtClean="0">
                <a:solidFill>
                  <a:srgbClr val="073E87"/>
                </a:solidFill>
                <a:ea typeface="+mn-ea"/>
              </a:rPr>
              <a:t/>
            </a:r>
            <a:br>
              <a:rPr lang="ar-IQ" sz="3200" dirty="0" smtClean="0">
                <a:solidFill>
                  <a:srgbClr val="073E87"/>
                </a:solidFill>
                <a:ea typeface="+mn-ea"/>
              </a:rPr>
            </a:br>
            <a:endParaRPr lang="ar-IQ" sz="3200" dirty="0">
              <a:solidFill>
                <a:srgbClr val="073E87"/>
              </a:solidFill>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p:nvPr/>
        </p:nvPicPr>
        <p:blipFill>
          <a:blip r:embed="rId3"/>
          <a:stretch>
            <a:fillRect/>
          </a:stretch>
        </p:blipFill>
        <p:spPr>
          <a:xfrm>
            <a:off x="467544" y="476672"/>
            <a:ext cx="1657350" cy="1704975"/>
          </a:xfrm>
          <a:prstGeom prst="rect">
            <a:avLst/>
          </a:prstGeom>
        </p:spPr>
      </p:pic>
    </p:spTree>
    <p:extLst>
      <p:ext uri="{BB962C8B-B14F-4D97-AF65-F5344CB8AC3E}">
        <p14:creationId xmlns:p14="http://schemas.microsoft.com/office/powerpoint/2010/main" val="3820497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8229600" cy="936104"/>
          </a:xfrm>
        </p:spPr>
        <p:txBody>
          <a:bodyPr>
            <a:normAutofit fontScale="90000"/>
          </a:bodyPr>
          <a:lstStyle/>
          <a:p>
            <a:pPr algn="ctr">
              <a:lnSpc>
                <a:spcPct val="115000"/>
              </a:lnSpc>
              <a:spcAft>
                <a:spcPts val="1000"/>
              </a:spcAft>
            </a:pPr>
            <a:r>
              <a:rPr lang="en-US" sz="4000" dirty="0">
                <a:solidFill>
                  <a:srgbClr val="FF0000"/>
                </a:solidFill>
                <a:ea typeface="Calibri"/>
                <a:cs typeface="Arial"/>
              </a:rPr>
              <a:t/>
            </a:r>
            <a:br>
              <a:rPr lang="en-US" sz="4000" dirty="0">
                <a:solidFill>
                  <a:srgbClr val="FF0000"/>
                </a:solidFill>
                <a:ea typeface="Calibri"/>
                <a:cs typeface="Arial"/>
              </a:rPr>
            </a:br>
            <a:r>
              <a:rPr lang="ar-IQ" sz="4000" dirty="0" smtClean="0">
                <a:solidFill>
                  <a:srgbClr val="FF0000"/>
                </a:solidFill>
                <a:ea typeface="Calibri"/>
                <a:cs typeface="Arial"/>
              </a:rPr>
              <a:t>اسباب عدم دقة البيانات في الدول النامية</a:t>
            </a:r>
            <a:endParaRPr lang="ar-IQ" dirty="0">
              <a:solidFill>
                <a:srgbClr val="FF0000"/>
              </a:solidFill>
            </a:endParaRPr>
          </a:p>
        </p:txBody>
      </p:sp>
      <p:sp>
        <p:nvSpPr>
          <p:cNvPr id="4" name="عنصر نائب للمحتوى 3"/>
          <p:cNvSpPr>
            <a:spLocks noGrp="1"/>
          </p:cNvSpPr>
          <p:nvPr>
            <p:ph idx="1"/>
          </p:nvPr>
        </p:nvSpPr>
        <p:spPr>
          <a:xfrm>
            <a:off x="323528" y="1412776"/>
            <a:ext cx="8424936" cy="5184576"/>
          </a:xfrm>
        </p:spPr>
        <p:txBody>
          <a:bodyPr>
            <a:normAutofit lnSpcReduction="10000"/>
          </a:bodyPr>
          <a:lstStyle/>
          <a:p>
            <a:pPr marL="342900" lvl="0" indent="-342900" algn="just">
              <a:lnSpc>
                <a:spcPct val="115000"/>
              </a:lnSpc>
              <a:spcAft>
                <a:spcPts val="1000"/>
              </a:spcAft>
              <a:buFont typeface="+mj-lt"/>
              <a:buAutoNum type="arabicPeriod"/>
            </a:pPr>
            <a:r>
              <a:rPr lang="ar-IQ" sz="2800" dirty="0">
                <a:latin typeface="Calibri"/>
                <a:ea typeface="Calibri"/>
                <a:cs typeface="Arial"/>
              </a:rPr>
              <a:t>قصور سجلات الميلاد لذا يكون تحديد الاعمار من قبل الافراد قابل للتلاعب وفق اهواءهم الشخصية حيث ان كثير من الاناث وخاصة في المجتمعات الريفية والتي تقل اعمارهن عن سن الزواج وعندما يطلب زواجهن يعمد اولياء امورهن الى تكبير اعمارهن وفق عمر الزواج الرسمي مما يؤدي الى ترحيل اعمارهن الى فئة عمرية اكبر, اما الاناث العوانس يذكرن اعمار اقل من اعمارهن الحقيقية.</a:t>
            </a:r>
            <a:endParaRPr lang="en-US" sz="1800" dirty="0">
              <a:latin typeface="Calibri"/>
              <a:ea typeface="Calibri"/>
              <a:cs typeface="Arial"/>
            </a:endParaRPr>
          </a:p>
          <a:p>
            <a:pPr marL="342900" lvl="0" indent="-342900" algn="just">
              <a:lnSpc>
                <a:spcPct val="115000"/>
              </a:lnSpc>
              <a:buFont typeface="+mj-lt"/>
              <a:buAutoNum type="arabicPeriod"/>
            </a:pPr>
            <a:r>
              <a:rPr lang="ar-IQ" sz="2800" dirty="0">
                <a:latin typeface="Calibri"/>
                <a:ea typeface="Calibri"/>
                <a:cs typeface="Arial"/>
              </a:rPr>
              <a:t>قد يكون التقصير في عمليات التعداد السكاني نفسها اذ يميل كثي من الافراد الى ذكر الاعمار المناسبة والمقبولة كاختيارهم الارقام الزوجية او الارقام المنتهية بصفر او محاولة التقريب بين الاعمار.</a:t>
            </a:r>
            <a:endParaRPr lang="en-US" sz="1800" dirty="0">
              <a:latin typeface="Calibri"/>
              <a:ea typeface="Calibri"/>
              <a:cs typeface="Arial"/>
            </a:endParaRPr>
          </a:p>
          <a:p>
            <a:pPr marL="342900" lvl="0" indent="-342900" algn="just">
              <a:lnSpc>
                <a:spcPct val="115000"/>
              </a:lnSpc>
              <a:spcAft>
                <a:spcPts val="1000"/>
              </a:spcAft>
              <a:buFont typeface="+mj-lt"/>
              <a:buAutoNum type="arabicPeriod"/>
            </a:pPr>
            <a:r>
              <a:rPr lang="ar-IQ" sz="2800" dirty="0">
                <a:latin typeface="Calibri"/>
                <a:ea typeface="Calibri"/>
                <a:cs typeface="Arial"/>
              </a:rPr>
              <a:t>الاهمال في تسجيل الاطفال الرضع في التعداد</a:t>
            </a:r>
            <a:endParaRPr lang="en-US" sz="1800" dirty="0">
              <a:latin typeface="Calibri"/>
              <a:ea typeface="Calibri"/>
              <a:cs typeface="Arial"/>
            </a:endParaRPr>
          </a:p>
          <a:p>
            <a:endParaRPr lang="ar-IQ" dirty="0"/>
          </a:p>
        </p:txBody>
      </p:sp>
    </p:spTree>
    <p:extLst>
      <p:ext uri="{BB962C8B-B14F-4D97-AF65-F5344CB8AC3E}">
        <p14:creationId xmlns:p14="http://schemas.microsoft.com/office/powerpoint/2010/main" val="3042604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836712"/>
            <a:ext cx="8229600" cy="936104"/>
          </a:xfrm>
        </p:spPr>
        <p:txBody>
          <a:bodyPr>
            <a:normAutofit/>
          </a:bodyPr>
          <a:lstStyle/>
          <a:p>
            <a:pPr marL="274320" lvl="0" indent="-274320" algn="ctr">
              <a:lnSpc>
                <a:spcPct val="115000"/>
              </a:lnSpc>
              <a:spcBef>
                <a:spcPct val="20000"/>
              </a:spcBef>
              <a:spcAft>
                <a:spcPts val="1000"/>
              </a:spcAft>
            </a:pPr>
            <a:r>
              <a:rPr lang="ar-IQ" sz="3600" dirty="0" smtClean="0">
                <a:solidFill>
                  <a:prstClr val="black"/>
                </a:solidFill>
                <a:ea typeface="Calibri"/>
                <a:cs typeface="Arial"/>
              </a:rPr>
              <a:t>س4</a:t>
            </a:r>
            <a:r>
              <a:rPr lang="ar-IQ" sz="3600" dirty="0">
                <a:solidFill>
                  <a:prstClr val="black"/>
                </a:solidFill>
                <a:ea typeface="Calibri"/>
                <a:cs typeface="Arial"/>
              </a:rPr>
              <a:t>/ كيف تعالج عدم دقة بيانات السكان العمرية. </a:t>
            </a:r>
            <a:endParaRPr lang="ar-IQ" sz="6000" dirty="0"/>
          </a:p>
        </p:txBody>
      </p:sp>
      <p:sp>
        <p:nvSpPr>
          <p:cNvPr id="3" name="عنصر نائب للمحتوى 2"/>
          <p:cNvSpPr>
            <a:spLocks noGrp="1"/>
          </p:cNvSpPr>
          <p:nvPr>
            <p:ph idx="1"/>
          </p:nvPr>
        </p:nvSpPr>
        <p:spPr>
          <a:xfrm>
            <a:off x="457200" y="2420888"/>
            <a:ext cx="8229600" cy="3903712"/>
          </a:xfrm>
        </p:spPr>
        <p:txBody>
          <a:bodyPr/>
          <a:lstStyle/>
          <a:p>
            <a:pPr algn="just">
              <a:lnSpc>
                <a:spcPct val="115000"/>
              </a:lnSpc>
              <a:spcAft>
                <a:spcPts val="1000"/>
              </a:spcAft>
            </a:pPr>
            <a:r>
              <a:rPr lang="ar-IQ" sz="3600" dirty="0" smtClean="0">
                <a:latin typeface="Calibri"/>
                <a:ea typeface="Calibri"/>
                <a:cs typeface="Arial"/>
              </a:rPr>
              <a:t>ج</a:t>
            </a:r>
            <a:r>
              <a:rPr lang="ar-IQ" sz="3600" dirty="0">
                <a:latin typeface="Calibri"/>
                <a:ea typeface="Calibri"/>
                <a:cs typeface="Arial"/>
              </a:rPr>
              <a:t>/ يمكن تلافي كثير من الاخطاء المتوقعة عن طريق تصنيف السكان الى فئات عمرية عريضة تمتص نواقص تحديد الاعمار الحقيقية للسكان وقد تكون خمسية او عشرية.</a:t>
            </a:r>
            <a:endParaRPr lang="en-US" sz="2400" dirty="0">
              <a:latin typeface="Calibri"/>
              <a:ea typeface="Calibri"/>
              <a:cs typeface="Arial"/>
            </a:endParaRPr>
          </a:p>
          <a:p>
            <a:endParaRPr lang="ar-IQ" dirty="0"/>
          </a:p>
        </p:txBody>
      </p:sp>
    </p:spTree>
    <p:extLst>
      <p:ext uri="{BB962C8B-B14F-4D97-AF65-F5344CB8AC3E}">
        <p14:creationId xmlns:p14="http://schemas.microsoft.com/office/powerpoint/2010/main" val="3278412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404664"/>
            <a:ext cx="8435280" cy="1863080"/>
          </a:xfrm>
        </p:spPr>
        <p:txBody>
          <a:bodyPr>
            <a:normAutofit fontScale="90000"/>
          </a:bodyPr>
          <a:lstStyle/>
          <a:p>
            <a:pPr marL="274320" lvl="0" indent="-274320" algn="ctr">
              <a:lnSpc>
                <a:spcPct val="115000"/>
              </a:lnSpc>
              <a:spcBef>
                <a:spcPct val="20000"/>
              </a:spcBef>
              <a:spcAft>
                <a:spcPts val="1000"/>
              </a:spcAft>
            </a:pPr>
            <a:r>
              <a:rPr lang="ar-IQ" sz="4000" b="1" u="sng" dirty="0">
                <a:solidFill>
                  <a:prstClr val="black"/>
                </a:solidFill>
                <a:ea typeface="Calibri"/>
                <a:cs typeface="Arial"/>
              </a:rPr>
              <a:t>يصنف السكان عند دراسة التركيب العمر الى ثلاث فئات عمرية مستعرضة </a:t>
            </a:r>
            <a:r>
              <a:rPr lang="en-US" sz="1800" dirty="0">
                <a:solidFill>
                  <a:prstClr val="black"/>
                </a:solidFill>
                <a:ea typeface="Calibri"/>
                <a:cs typeface="Arial"/>
              </a:rPr>
              <a:t/>
            </a:r>
            <a:br>
              <a:rPr lang="en-US" sz="1800" dirty="0">
                <a:solidFill>
                  <a:prstClr val="black"/>
                </a:solidFill>
                <a:ea typeface="Calibri"/>
                <a:cs typeface="Arial"/>
              </a:rPr>
            </a:br>
            <a:endParaRPr lang="ar-IQ" sz="3600" dirty="0"/>
          </a:p>
        </p:txBody>
      </p:sp>
      <p:sp>
        <p:nvSpPr>
          <p:cNvPr id="3" name="عنصر نائب للمحتوى 2"/>
          <p:cNvSpPr>
            <a:spLocks noGrp="1"/>
          </p:cNvSpPr>
          <p:nvPr>
            <p:ph idx="1"/>
          </p:nvPr>
        </p:nvSpPr>
        <p:spPr>
          <a:xfrm>
            <a:off x="457200" y="2636912"/>
            <a:ext cx="8229600" cy="3687688"/>
          </a:xfrm>
        </p:spPr>
        <p:txBody>
          <a:bodyPr/>
          <a:lstStyle/>
          <a:p>
            <a:pPr marL="342900" lvl="0" indent="-342900" algn="just">
              <a:lnSpc>
                <a:spcPct val="115000"/>
              </a:lnSpc>
              <a:buFont typeface="+mj-lt"/>
              <a:buAutoNum type="arabicPeriod"/>
            </a:pPr>
            <a:r>
              <a:rPr lang="ar-IQ" sz="2800" b="1" dirty="0" smtClean="0">
                <a:latin typeface="Calibri"/>
                <a:ea typeface="Calibri"/>
                <a:cs typeface="Arial"/>
              </a:rPr>
              <a:t>فئة </a:t>
            </a:r>
            <a:r>
              <a:rPr lang="ar-IQ" sz="2800" b="1" dirty="0">
                <a:latin typeface="Calibri"/>
                <a:ea typeface="Calibri"/>
                <a:cs typeface="Arial"/>
              </a:rPr>
              <a:t>صغار العمر (الاطفال والمراهقون) اقل من 15 سنة.</a:t>
            </a:r>
            <a:endParaRPr lang="en-US" sz="1800" dirty="0">
              <a:latin typeface="Calibri"/>
              <a:ea typeface="Calibri"/>
              <a:cs typeface="Arial"/>
            </a:endParaRPr>
          </a:p>
          <a:p>
            <a:pPr marL="342900" lvl="0" indent="-342900" algn="just">
              <a:lnSpc>
                <a:spcPct val="115000"/>
              </a:lnSpc>
              <a:buFont typeface="+mj-lt"/>
              <a:buAutoNum type="arabicPeriod"/>
            </a:pPr>
            <a:r>
              <a:rPr lang="ar-IQ" sz="2800" b="1" dirty="0">
                <a:latin typeface="Calibri"/>
                <a:ea typeface="Calibri"/>
                <a:cs typeface="Arial"/>
              </a:rPr>
              <a:t>فئة متوسطي العمر (البالغون) من 15 -  64 سنة.</a:t>
            </a:r>
            <a:endParaRPr lang="en-US" sz="1800" dirty="0">
              <a:latin typeface="Calibri"/>
              <a:ea typeface="Calibri"/>
              <a:cs typeface="Arial"/>
            </a:endParaRPr>
          </a:p>
          <a:p>
            <a:pPr marL="342900" lvl="0" indent="-342900" algn="just">
              <a:lnSpc>
                <a:spcPct val="115000"/>
              </a:lnSpc>
              <a:spcAft>
                <a:spcPts val="1000"/>
              </a:spcAft>
              <a:buFont typeface="+mj-lt"/>
              <a:buAutoNum type="arabicPeriod"/>
            </a:pPr>
            <a:r>
              <a:rPr lang="ar-IQ" sz="2800" b="1" dirty="0">
                <a:latin typeface="Calibri"/>
                <a:ea typeface="Calibri"/>
                <a:cs typeface="Arial"/>
              </a:rPr>
              <a:t>فئة كبار السن (المسنون ) 65 سنة فاكثر.</a:t>
            </a:r>
            <a:endParaRPr lang="en-US" sz="1800" dirty="0">
              <a:latin typeface="Calibri"/>
              <a:ea typeface="Calibri"/>
              <a:cs typeface="Arial"/>
            </a:endParaRPr>
          </a:p>
          <a:p>
            <a:endParaRPr lang="ar-IQ" dirty="0"/>
          </a:p>
        </p:txBody>
      </p:sp>
    </p:spTree>
    <p:extLst>
      <p:ext uri="{BB962C8B-B14F-4D97-AF65-F5344CB8AC3E}">
        <p14:creationId xmlns:p14="http://schemas.microsoft.com/office/powerpoint/2010/main" val="301418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332656"/>
            <a:ext cx="8229600" cy="864096"/>
          </a:xfrm>
        </p:spPr>
        <p:txBody>
          <a:bodyPr>
            <a:normAutofit/>
          </a:bodyPr>
          <a:lstStyle/>
          <a:p>
            <a:pPr algn="ctr"/>
            <a:r>
              <a:rPr lang="ar-IQ" sz="4800" b="1" dirty="0" smtClean="0">
                <a:solidFill>
                  <a:srgbClr val="7030A0"/>
                </a:solidFill>
              </a:rPr>
              <a:t>تركيب السكان </a:t>
            </a:r>
            <a:endParaRPr lang="ar-IQ" sz="4800" b="1" dirty="0">
              <a:solidFill>
                <a:srgbClr val="7030A0"/>
              </a:solidFill>
            </a:endParaRPr>
          </a:p>
        </p:txBody>
      </p:sp>
      <p:sp>
        <p:nvSpPr>
          <p:cNvPr id="5" name="عنصر نائب للمحتوى 4"/>
          <p:cNvSpPr>
            <a:spLocks noGrp="1"/>
          </p:cNvSpPr>
          <p:nvPr>
            <p:ph idx="1"/>
          </p:nvPr>
        </p:nvSpPr>
        <p:spPr>
          <a:xfrm>
            <a:off x="323528" y="1340768"/>
            <a:ext cx="8568952" cy="5112568"/>
          </a:xfrm>
        </p:spPr>
        <p:txBody>
          <a:bodyPr>
            <a:normAutofit/>
          </a:bodyPr>
          <a:lstStyle/>
          <a:p>
            <a:r>
              <a:rPr lang="ar-IQ" sz="3200" dirty="0" smtClean="0"/>
              <a:t>يعني </a:t>
            </a:r>
            <a:r>
              <a:rPr lang="ar-IQ" sz="3200" dirty="0" smtClean="0">
                <a:solidFill>
                  <a:srgbClr val="FF0000"/>
                </a:solidFill>
              </a:rPr>
              <a:t>تكوين السكان او تركيبهم </a:t>
            </a:r>
            <a:r>
              <a:rPr lang="en-US" sz="3200" dirty="0" smtClean="0">
                <a:solidFill>
                  <a:srgbClr val="FF0000"/>
                </a:solidFill>
              </a:rPr>
              <a:t>the composition population </a:t>
            </a:r>
            <a:r>
              <a:rPr lang="ar-IQ" sz="3200" dirty="0" smtClean="0">
                <a:solidFill>
                  <a:srgbClr val="FF0000"/>
                </a:solidFill>
              </a:rPr>
              <a:t> </a:t>
            </a:r>
            <a:r>
              <a:rPr lang="ar-IQ" sz="3200" dirty="0" smtClean="0"/>
              <a:t>الخصائص الكمية للسكان التي يمكن الحصول عليها من بيانات </a:t>
            </a:r>
            <a:r>
              <a:rPr lang="ar-IQ" sz="3200" dirty="0" err="1" smtClean="0"/>
              <a:t>التعدادت</a:t>
            </a:r>
            <a:r>
              <a:rPr lang="ar-IQ" sz="3200" dirty="0" smtClean="0"/>
              <a:t> نحو العمر والنوع والحالة الزواجية وحجم وتركيب الاسرة والنشاطات الاقتصادية والقومية واللغة والدين, والخصائص النوعية التي تشمل الخصائص الطبيعية والنفسية والجماعات الحضارية والاجتماعية.</a:t>
            </a:r>
          </a:p>
          <a:p>
            <a:pPr algn="just"/>
            <a:r>
              <a:rPr lang="ar-IQ" sz="3200" dirty="0" smtClean="0"/>
              <a:t>كما يمكن التمييز بين الخصائص البيولوجية (كالعمر واللغة والدين ) وبين الخصائص المكتسبة (كالزواج والاسرة والمهنة )</a:t>
            </a:r>
            <a:endParaRPr lang="ar-IQ" sz="3200" dirty="0"/>
          </a:p>
        </p:txBody>
      </p:sp>
    </p:spTree>
    <p:extLst>
      <p:ext uri="{BB962C8B-B14F-4D97-AF65-F5344CB8AC3E}">
        <p14:creationId xmlns:p14="http://schemas.microsoft.com/office/powerpoint/2010/main" val="1242894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normAutofit/>
          </a:bodyPr>
          <a:lstStyle/>
          <a:p>
            <a:pPr algn="ctr"/>
            <a:r>
              <a:rPr lang="ar-IQ" sz="3600" b="1" dirty="0" smtClean="0">
                <a:solidFill>
                  <a:srgbClr val="FF0000"/>
                </a:solidFill>
                <a:effectLst>
                  <a:outerShdw blurRad="38100" dist="38100" dir="2700000" algn="tl">
                    <a:srgbClr val="000000">
                      <a:alpha val="43137"/>
                    </a:srgbClr>
                  </a:outerShdw>
                </a:effectLst>
              </a:rPr>
              <a:t>اهمية دراسة التركيب السكاني</a:t>
            </a:r>
            <a:endParaRPr lang="ar-IQ" sz="3600" b="1" dirty="0">
              <a:solidFill>
                <a:srgbClr val="FF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323528" y="1412776"/>
            <a:ext cx="8568952" cy="5040560"/>
          </a:xfrm>
        </p:spPr>
        <p:txBody>
          <a:bodyPr>
            <a:normAutofit lnSpcReduction="10000"/>
          </a:bodyPr>
          <a:lstStyle/>
          <a:p>
            <a:pPr algn="justLow"/>
            <a:r>
              <a:rPr lang="ar-IQ" sz="3200" dirty="0" smtClean="0"/>
              <a:t>انصب اهتمام الجغرافيين على دراسة التركيب السكاني لإيجاد تباينها الاقليمي بين الدول والاقاليم وبين المناطق الحضرية والريفية , وبين المجتمعات والجماعات العرقية , فالتركيب العمري والنوعي وحجم الاسرة يمكن ان تؤثر بشكل ملفت للنظر في السكن والخدمات التعليمية والطبية ونظام سير السيارات وكثير من المظاهر الحضارية</a:t>
            </a:r>
            <a:r>
              <a:rPr lang="ar-IQ" sz="2800" dirty="0" smtClean="0"/>
              <a:t>.</a:t>
            </a:r>
          </a:p>
          <a:p>
            <a:pPr algn="justLow"/>
            <a:r>
              <a:rPr lang="ar-IQ" sz="3200" dirty="0" smtClean="0"/>
              <a:t>تأتي اهمية التركيب العمري والنوعي في تقدير حجم ونوع السوق الداخلية  لهذ يتطلب وضع خطط انتاجية قصيرة وطويلة الامد في القطاعين الصناعي والزراعي لتغطية احتياجات السوق من السلع الاستهلاكية</a:t>
            </a:r>
            <a:endParaRPr lang="ar-IQ" sz="3200" dirty="0"/>
          </a:p>
        </p:txBody>
      </p:sp>
    </p:spTree>
    <p:extLst>
      <p:ext uri="{BB962C8B-B14F-4D97-AF65-F5344CB8AC3E}">
        <p14:creationId xmlns:p14="http://schemas.microsoft.com/office/powerpoint/2010/main" val="974104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996720"/>
          </a:xfrm>
        </p:spPr>
        <p:txBody>
          <a:bodyPr/>
          <a:lstStyle/>
          <a:p>
            <a:pPr algn="ctr"/>
            <a:r>
              <a:rPr lang="ar-IQ" dirty="0" smtClean="0">
                <a:solidFill>
                  <a:srgbClr val="FF0000"/>
                </a:solidFill>
              </a:rPr>
              <a:t>يقسم تركيب السكان الى عدة اقسام</a:t>
            </a:r>
            <a:endParaRPr lang="ar-IQ" dirty="0">
              <a:solidFill>
                <a:srgbClr val="FF0000"/>
              </a:solidFill>
            </a:endParaRPr>
          </a:p>
        </p:txBody>
      </p:sp>
      <p:sp>
        <p:nvSpPr>
          <p:cNvPr id="3" name="عنصر نائب للمحتوى 2"/>
          <p:cNvSpPr>
            <a:spLocks noGrp="1"/>
          </p:cNvSpPr>
          <p:nvPr>
            <p:ph idx="1"/>
          </p:nvPr>
        </p:nvSpPr>
        <p:spPr/>
        <p:txBody>
          <a:bodyPr/>
          <a:lstStyle/>
          <a:p>
            <a:r>
              <a:rPr lang="ar-IQ" sz="3200" dirty="0" smtClean="0"/>
              <a:t>التركيب العمري </a:t>
            </a:r>
          </a:p>
          <a:p>
            <a:r>
              <a:rPr lang="ar-IQ" sz="3200" dirty="0" smtClean="0"/>
              <a:t>التركيب النوعي</a:t>
            </a:r>
          </a:p>
          <a:p>
            <a:r>
              <a:rPr lang="ar-IQ" sz="3200" dirty="0" smtClean="0"/>
              <a:t>التركيب </a:t>
            </a:r>
            <a:r>
              <a:rPr lang="ar-IQ" sz="3200" dirty="0" err="1" smtClean="0"/>
              <a:t>الانثوغرافي</a:t>
            </a:r>
            <a:r>
              <a:rPr lang="ar-IQ" sz="3200" dirty="0" smtClean="0"/>
              <a:t> </a:t>
            </a:r>
          </a:p>
          <a:p>
            <a:r>
              <a:rPr lang="ar-IQ" sz="3200" dirty="0" smtClean="0"/>
              <a:t>التركيب الثقافي</a:t>
            </a:r>
          </a:p>
          <a:p>
            <a:r>
              <a:rPr lang="ar-IQ" sz="3200" dirty="0" smtClean="0"/>
              <a:t>التركيب الاجتماعي </a:t>
            </a:r>
          </a:p>
          <a:p>
            <a:endParaRPr lang="ar-IQ" dirty="0"/>
          </a:p>
          <a:p>
            <a:r>
              <a:rPr lang="ar-IQ" sz="2800" dirty="0" smtClean="0"/>
              <a:t>الا اننا سنقتصر على دراسة التركيب العمري والنوعي فقط </a:t>
            </a:r>
          </a:p>
        </p:txBody>
      </p:sp>
    </p:spTree>
    <p:extLst>
      <p:ext uri="{BB962C8B-B14F-4D97-AF65-F5344CB8AC3E}">
        <p14:creationId xmlns:p14="http://schemas.microsoft.com/office/powerpoint/2010/main" val="1720023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936104"/>
          </a:xfrm>
        </p:spPr>
        <p:style>
          <a:lnRef idx="2">
            <a:schemeClr val="accent5"/>
          </a:lnRef>
          <a:fillRef idx="1">
            <a:schemeClr val="lt1"/>
          </a:fillRef>
          <a:effectRef idx="0">
            <a:schemeClr val="accent5"/>
          </a:effectRef>
          <a:fontRef idx="minor">
            <a:schemeClr val="dk1"/>
          </a:fontRef>
        </p:style>
        <p:txBody>
          <a:bodyPr>
            <a:normAutofit/>
          </a:bodyPr>
          <a:lstStyle/>
          <a:p>
            <a:pPr algn="ctr"/>
            <a:r>
              <a:rPr lang="ar-IQ" dirty="0" smtClean="0">
                <a:solidFill>
                  <a:srgbClr val="FF0000"/>
                </a:solidFill>
              </a:rPr>
              <a:t>مفهوم التركيب العمري والنوعي</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algn="just"/>
            <a:r>
              <a:rPr lang="ar-IQ" sz="3600" dirty="0">
                <a:latin typeface="Calibri"/>
                <a:ea typeface="Calibri"/>
                <a:cs typeface="Arial"/>
              </a:rPr>
              <a:t> هو جمع واعداد بيانات عن السكان حسب فئاتهم العمرية والنوعية (ذكور واناث) اذ تساهم تلك البيانات في تحليل الخواص الديموغرافية </a:t>
            </a:r>
            <a:r>
              <a:rPr lang="ar-IQ" sz="3600" dirty="0" smtClean="0">
                <a:latin typeface="Calibri"/>
                <a:ea typeface="Calibri"/>
                <a:cs typeface="Arial"/>
              </a:rPr>
              <a:t>وتأثيرها </a:t>
            </a:r>
            <a:r>
              <a:rPr lang="ar-IQ" sz="3600" dirty="0">
                <a:latin typeface="Calibri"/>
                <a:ea typeface="Calibri"/>
                <a:cs typeface="Arial"/>
              </a:rPr>
              <a:t>في معدلات المواليد والوفيات واتجاه الخصوبة وحركة السكان الطبيعية والهجرة وكذلك التخطيط لشتى النشاطات الاقتصادية والاجتماعية والسياسية في الدولة .</a:t>
            </a:r>
            <a:endParaRPr lang="ar-IQ" sz="3200" dirty="0"/>
          </a:p>
        </p:txBody>
      </p:sp>
    </p:spTree>
    <p:extLst>
      <p:ext uri="{BB962C8B-B14F-4D97-AF65-F5344CB8AC3E}">
        <p14:creationId xmlns:p14="http://schemas.microsoft.com/office/powerpoint/2010/main" val="84784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32656"/>
            <a:ext cx="8229600" cy="1008112"/>
          </a:xfrm>
        </p:spPr>
        <p:style>
          <a:lnRef idx="2">
            <a:schemeClr val="dk1"/>
          </a:lnRef>
          <a:fillRef idx="1">
            <a:schemeClr val="lt1"/>
          </a:fillRef>
          <a:effectRef idx="0">
            <a:schemeClr val="dk1"/>
          </a:effectRef>
          <a:fontRef idx="minor">
            <a:schemeClr val="dk1"/>
          </a:fontRef>
        </p:style>
        <p:txBody>
          <a:bodyPr/>
          <a:lstStyle/>
          <a:p>
            <a:pPr algn="ctr"/>
            <a:r>
              <a:rPr lang="ar-IQ" dirty="0" smtClean="0"/>
              <a:t>اهمية دراسة التركيب العمري والنوعي</a:t>
            </a:r>
            <a:endParaRPr lang="ar-IQ" dirty="0"/>
          </a:p>
        </p:txBody>
      </p:sp>
      <p:sp>
        <p:nvSpPr>
          <p:cNvPr id="3" name="عنصر نائب للمحتوى 2"/>
          <p:cNvSpPr>
            <a:spLocks noGrp="1"/>
          </p:cNvSpPr>
          <p:nvPr>
            <p:ph idx="1"/>
          </p:nvPr>
        </p:nvSpPr>
        <p:spPr>
          <a:xfrm>
            <a:off x="251520" y="1484784"/>
            <a:ext cx="8640960" cy="5112568"/>
          </a:xfrm>
        </p:spPr>
        <p:txBody>
          <a:bodyPr>
            <a:normAutofit/>
          </a:bodyPr>
          <a:lstStyle/>
          <a:p>
            <a:pPr algn="just">
              <a:lnSpc>
                <a:spcPct val="115000"/>
              </a:lnSpc>
              <a:spcAft>
                <a:spcPts val="1000"/>
              </a:spcAft>
            </a:pPr>
            <a:r>
              <a:rPr lang="ar-IQ" sz="2800" dirty="0" smtClean="0">
                <a:latin typeface="Calibri"/>
                <a:ea typeface="Calibri"/>
                <a:cs typeface="Arial"/>
              </a:rPr>
              <a:t>تأتي </a:t>
            </a:r>
            <a:r>
              <a:rPr lang="ar-IQ" sz="2800" dirty="0">
                <a:latin typeface="Calibri"/>
                <a:ea typeface="Calibri"/>
                <a:cs typeface="Arial"/>
              </a:rPr>
              <a:t>اهمية التركيب العمري والنوعي في تقدير حجم السوق الداخلية لذلك يتطلب وضع خطط انتاجية قصيرة وطويلة الامد في مختلف القطاعات الاقتصادية لتغطية احتياجات السوق من السلع الاستهلاكية والانتاجية ولاسيما المواد الغذائية والملابس والاجهزة المنزلية, فضلا عن حاجة المجتمع من الخدمات التعليمية والصحية والسكن والصحة والنقل والكهرباء والمياه وغيرها من الاحتياجات.</a:t>
            </a:r>
            <a:endParaRPr lang="en-US" sz="1800" dirty="0">
              <a:latin typeface="Calibri"/>
              <a:ea typeface="Calibri"/>
              <a:cs typeface="Arial"/>
            </a:endParaRPr>
          </a:p>
          <a:p>
            <a:r>
              <a:rPr lang="ar-IQ" sz="2800" dirty="0">
                <a:latin typeface="Calibri"/>
                <a:ea typeface="Calibri"/>
                <a:cs typeface="Arial"/>
              </a:rPr>
              <a:t>كما للتركيب العمري والنوعي اهمية في تشخيص الجانب الاستهلاكي والانتاجي في المجتمع من خلال تحديد العرض من قوة العمل , كما ان معرفة الاعداد الشابة يساعد في تحديد القوة العسكرية والسياسية للدولة ومدى قدرتها في الدفاع عن سيادتها.</a:t>
            </a:r>
            <a:endParaRPr lang="ar-IQ" dirty="0"/>
          </a:p>
        </p:txBody>
      </p:sp>
    </p:spTree>
    <p:extLst>
      <p:ext uri="{BB962C8B-B14F-4D97-AF65-F5344CB8AC3E}">
        <p14:creationId xmlns:p14="http://schemas.microsoft.com/office/powerpoint/2010/main" val="244894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924712"/>
          </a:xfrm>
        </p:spPr>
        <p:txBody>
          <a:bodyPr>
            <a:normAutofit/>
          </a:bodyPr>
          <a:lstStyle/>
          <a:p>
            <a:pPr algn="ctr"/>
            <a:r>
              <a:rPr lang="ar-IQ" sz="4000" dirty="0">
                <a:solidFill>
                  <a:schemeClr val="tx1"/>
                </a:solidFill>
                <a:latin typeface="Candara"/>
                <a:ea typeface="Calibri"/>
                <a:cs typeface="Arial"/>
              </a:rPr>
              <a:t>يقسم تركيب السكان الى </a:t>
            </a:r>
            <a:r>
              <a:rPr lang="ar-IQ" sz="4000" dirty="0" smtClean="0">
                <a:solidFill>
                  <a:schemeClr val="tx1"/>
                </a:solidFill>
                <a:latin typeface="Candara"/>
                <a:ea typeface="Calibri"/>
                <a:cs typeface="Arial"/>
              </a:rPr>
              <a:t>قسمين</a:t>
            </a:r>
            <a:endParaRPr lang="ar-IQ" sz="6000" dirty="0">
              <a:solidFill>
                <a:schemeClr val="tx1"/>
              </a:solidFill>
            </a:endParaRPr>
          </a:p>
        </p:txBody>
      </p:sp>
      <p:sp>
        <p:nvSpPr>
          <p:cNvPr id="4" name="عنصر نائب للنص 3"/>
          <p:cNvSpPr>
            <a:spLocks noGrp="1"/>
          </p:cNvSpPr>
          <p:nvPr>
            <p:ph type="body" idx="1"/>
          </p:nvPr>
        </p:nvSpPr>
        <p:spPr/>
        <p:txBody>
          <a:bodyPr/>
          <a:lstStyle/>
          <a:p>
            <a:pPr algn="l"/>
            <a:r>
              <a:rPr lang="ar-IQ" dirty="0" smtClean="0">
                <a:solidFill>
                  <a:srgbClr val="FF0000"/>
                </a:solidFill>
              </a:rPr>
              <a:t>التركيب النوعي</a:t>
            </a:r>
            <a:endParaRPr lang="ar-IQ" dirty="0">
              <a:solidFill>
                <a:srgbClr val="FF0000"/>
              </a:solidFill>
            </a:endParaRPr>
          </a:p>
        </p:txBody>
      </p:sp>
      <p:sp>
        <p:nvSpPr>
          <p:cNvPr id="5" name="عنصر نائب للنص 4"/>
          <p:cNvSpPr>
            <a:spLocks noGrp="1"/>
          </p:cNvSpPr>
          <p:nvPr>
            <p:ph type="body" sz="half" idx="3"/>
          </p:nvPr>
        </p:nvSpPr>
        <p:spPr/>
        <p:txBody>
          <a:bodyPr/>
          <a:lstStyle/>
          <a:p>
            <a:r>
              <a:rPr lang="ar-IQ" sz="2800" b="0" dirty="0">
                <a:solidFill>
                  <a:srgbClr val="073E87"/>
                </a:solidFill>
                <a:latin typeface="Candara"/>
                <a:ea typeface="Calibri"/>
              </a:rPr>
              <a:t>التركيب العمري</a:t>
            </a:r>
            <a:endParaRPr lang="ar-IQ" dirty="0"/>
          </a:p>
        </p:txBody>
      </p:sp>
      <p:graphicFrame>
        <p:nvGraphicFramePr>
          <p:cNvPr id="9" name="عنصر نائب للمحتوى 8"/>
          <p:cNvGraphicFramePr>
            <a:graphicFrameLocks noGrp="1"/>
          </p:cNvGraphicFramePr>
          <p:nvPr>
            <p:ph sz="quarter" idx="2"/>
            <p:extLst>
              <p:ext uri="{D42A27DB-BD31-4B8C-83A1-F6EECF244321}">
                <p14:modId xmlns:p14="http://schemas.microsoft.com/office/powerpoint/2010/main" val="2736631282"/>
              </p:ext>
            </p:extLst>
          </p:nvPr>
        </p:nvGraphicFramePr>
        <p:xfrm>
          <a:off x="457200" y="2276871"/>
          <a:ext cx="4040188" cy="3849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عنصر نائب للمحتوى 6"/>
          <p:cNvGraphicFramePr>
            <a:graphicFrameLocks noGrp="1"/>
          </p:cNvGraphicFramePr>
          <p:nvPr>
            <p:ph sz="quarter" idx="4"/>
            <p:extLst>
              <p:ext uri="{D42A27DB-BD31-4B8C-83A1-F6EECF244321}">
                <p14:modId xmlns:p14="http://schemas.microsoft.com/office/powerpoint/2010/main" val="3308881167"/>
              </p:ext>
            </p:extLst>
          </p:nvPr>
        </p:nvGraphicFramePr>
        <p:xfrm>
          <a:off x="4644008" y="2204864"/>
          <a:ext cx="4041775"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5308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64704" y="1988840"/>
            <a:ext cx="8579296" cy="2436880"/>
          </a:xfrm>
        </p:spPr>
        <p:txBody>
          <a:bodyPr>
            <a:normAutofit/>
          </a:bodyPr>
          <a:lstStyle/>
          <a:p>
            <a:pPr algn="ctr" rtl="1">
              <a:lnSpc>
                <a:spcPct val="115000"/>
              </a:lnSpc>
              <a:spcAft>
                <a:spcPts val="1000"/>
              </a:spcAft>
            </a:pPr>
            <a:r>
              <a:rPr lang="ar-IQ" sz="4400" dirty="0">
                <a:solidFill>
                  <a:srgbClr val="FF0000"/>
                </a:solidFill>
                <a:ea typeface="Calibri"/>
                <a:cs typeface="Arial"/>
              </a:rPr>
              <a:t>سنتناول دراسة التركيب العمري اولاً</a:t>
            </a:r>
            <a:r>
              <a:rPr lang="en-US" sz="4000" dirty="0">
                <a:ea typeface="Calibri"/>
                <a:cs typeface="Arial"/>
              </a:rPr>
              <a:t/>
            </a:r>
            <a:br>
              <a:rPr lang="en-US" sz="4000" dirty="0">
                <a:ea typeface="Calibri"/>
                <a:cs typeface="Arial"/>
              </a:rPr>
            </a:br>
            <a:endParaRPr lang="ar-IQ" dirty="0"/>
          </a:p>
        </p:txBody>
      </p:sp>
    </p:spTree>
    <p:extLst>
      <p:ext uri="{BB962C8B-B14F-4D97-AF65-F5344CB8AC3E}">
        <p14:creationId xmlns:p14="http://schemas.microsoft.com/office/powerpoint/2010/main" val="95756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32656"/>
            <a:ext cx="8229600" cy="1008112"/>
          </a:xfrm>
        </p:spPr>
        <p:txBody>
          <a:bodyPr>
            <a:normAutofit/>
          </a:bodyPr>
          <a:lstStyle/>
          <a:p>
            <a:pPr algn="ctr"/>
            <a:r>
              <a:rPr lang="ar-IQ" dirty="0" smtClean="0">
                <a:solidFill>
                  <a:srgbClr val="FF0000"/>
                </a:solidFill>
              </a:rPr>
              <a:t>التركيب العمري</a:t>
            </a:r>
            <a:endParaRPr lang="ar-IQ" dirty="0">
              <a:solidFill>
                <a:srgbClr val="FF0000"/>
              </a:solidFill>
            </a:endParaRPr>
          </a:p>
        </p:txBody>
      </p:sp>
      <p:sp>
        <p:nvSpPr>
          <p:cNvPr id="3" name="عنصر نائب للمحتوى 2"/>
          <p:cNvSpPr>
            <a:spLocks noGrp="1"/>
          </p:cNvSpPr>
          <p:nvPr>
            <p:ph idx="1"/>
          </p:nvPr>
        </p:nvSpPr>
        <p:spPr>
          <a:xfrm>
            <a:off x="251520" y="1700808"/>
            <a:ext cx="8640960" cy="4896544"/>
          </a:xfrm>
        </p:spPr>
        <p:txBody>
          <a:bodyPr>
            <a:normAutofit/>
          </a:bodyPr>
          <a:lstStyle/>
          <a:p>
            <a:pPr algn="just">
              <a:lnSpc>
                <a:spcPct val="115000"/>
              </a:lnSpc>
              <a:spcAft>
                <a:spcPts val="1000"/>
              </a:spcAft>
            </a:pPr>
            <a:r>
              <a:rPr lang="ar-IQ" sz="2800" dirty="0">
                <a:latin typeface="Calibri"/>
                <a:ea typeface="Calibri"/>
                <a:cs typeface="Arial"/>
              </a:rPr>
              <a:t> يُعرف بأنه دراسة السكان حسب فئاتهم العمرية ويمكن تقسيمها الى ثلاث فئات مستعرضة فئة صغار العمر الاطفال والمراهقون ( اقل من 15 سنة) وفئة الشباب ( من 15 – 64سنة ) وفئة كبار السن ( 65 سنة فاكثر ).</a:t>
            </a:r>
            <a:endParaRPr lang="en-US" sz="1800" dirty="0">
              <a:latin typeface="Calibri"/>
              <a:ea typeface="Calibri"/>
              <a:cs typeface="Arial"/>
            </a:endParaRPr>
          </a:p>
          <a:p>
            <a:pPr algn="just">
              <a:lnSpc>
                <a:spcPct val="115000"/>
              </a:lnSpc>
              <a:spcAft>
                <a:spcPts val="1000"/>
              </a:spcAft>
            </a:pPr>
            <a:r>
              <a:rPr lang="ar-IQ" sz="2800" dirty="0">
                <a:latin typeface="Calibri"/>
                <a:ea typeface="Calibri"/>
                <a:cs typeface="Arial"/>
              </a:rPr>
              <a:t>   يمكن الحصول على بيانات اعمار السكان من نتائج </a:t>
            </a:r>
            <a:r>
              <a:rPr lang="ar-IQ" sz="2800" u="sng" dirty="0">
                <a:solidFill>
                  <a:srgbClr val="FF0000"/>
                </a:solidFill>
                <a:latin typeface="Calibri"/>
                <a:ea typeface="Calibri"/>
                <a:cs typeface="Arial"/>
              </a:rPr>
              <a:t>التعداد العام للسكان</a:t>
            </a:r>
            <a:r>
              <a:rPr lang="ar-IQ" sz="2800" dirty="0">
                <a:solidFill>
                  <a:srgbClr val="FF0000"/>
                </a:solidFill>
                <a:latin typeface="Calibri"/>
                <a:ea typeface="Calibri"/>
                <a:cs typeface="Arial"/>
              </a:rPr>
              <a:t> </a:t>
            </a:r>
            <a:r>
              <a:rPr lang="ar-IQ" sz="2800" dirty="0">
                <a:latin typeface="Calibri"/>
                <a:ea typeface="Calibri"/>
                <a:cs typeface="Arial"/>
              </a:rPr>
              <a:t>و </a:t>
            </a:r>
            <a:r>
              <a:rPr lang="ar-IQ" sz="2800" u="sng" dirty="0">
                <a:solidFill>
                  <a:srgbClr val="FF0000"/>
                </a:solidFill>
                <a:latin typeface="Calibri"/>
                <a:ea typeface="Calibri"/>
                <a:cs typeface="Arial"/>
              </a:rPr>
              <a:t>الكتاب الديموغرافي</a:t>
            </a:r>
            <a:r>
              <a:rPr lang="ar-IQ" sz="2800" u="sng" dirty="0">
                <a:latin typeface="Calibri"/>
                <a:ea typeface="Calibri"/>
                <a:cs typeface="Arial"/>
              </a:rPr>
              <a:t> </a:t>
            </a:r>
            <a:r>
              <a:rPr lang="ar-IQ" sz="2800" u="sng" dirty="0">
                <a:solidFill>
                  <a:srgbClr val="FF0000"/>
                </a:solidFill>
                <a:latin typeface="Calibri"/>
                <a:ea typeface="Calibri"/>
                <a:cs typeface="Arial"/>
              </a:rPr>
              <a:t>السنوي</a:t>
            </a:r>
            <a:r>
              <a:rPr lang="ar-IQ" sz="2800" dirty="0">
                <a:solidFill>
                  <a:srgbClr val="FF0000"/>
                </a:solidFill>
                <a:latin typeface="Calibri"/>
                <a:ea typeface="Calibri"/>
                <a:cs typeface="Arial"/>
              </a:rPr>
              <a:t> </a:t>
            </a:r>
            <a:r>
              <a:rPr lang="ar-IQ" sz="2800" dirty="0">
                <a:latin typeface="Calibri"/>
                <a:ea typeface="Calibri"/>
                <a:cs typeface="Arial"/>
              </a:rPr>
              <a:t>الذي تصدره الدائرة السكانية التابعة للأمم المتحدة ويعد المصدر الرئيس لدراسة التركيب العمري للسكان ويتوقف مدى الوثوق بها على دقتها, وهذه البيانات تكون دقيقة في الدول المتقدمة , لكنها تخلو من الدقة ولا تمثل الحقيقة في الدول النامية.</a:t>
            </a:r>
            <a:endParaRPr lang="ar-IQ" dirty="0"/>
          </a:p>
        </p:txBody>
      </p:sp>
    </p:spTree>
    <p:extLst>
      <p:ext uri="{BB962C8B-B14F-4D97-AF65-F5344CB8AC3E}">
        <p14:creationId xmlns:p14="http://schemas.microsoft.com/office/powerpoint/2010/main" val="23324566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656</Words>
  <Application>Microsoft Office PowerPoint</Application>
  <PresentationFormat>عرض على الشاشة (3:4)‏</PresentationFormat>
  <Paragraphs>45</Paragraphs>
  <Slides>12</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3</vt:i4>
      </vt:variant>
      <vt:variant>
        <vt:lpstr>عناوين الشرائح</vt:lpstr>
      </vt:variant>
      <vt:variant>
        <vt:i4>12</vt:i4>
      </vt:variant>
    </vt:vector>
  </HeadingPairs>
  <TitlesOfParts>
    <vt:vector size="23" baseType="lpstr">
      <vt:lpstr>Arial</vt:lpstr>
      <vt:lpstr>Calibri</vt:lpstr>
      <vt:lpstr>Candara</vt:lpstr>
      <vt:lpstr>Constantia</vt:lpstr>
      <vt:lpstr>Majalla UI</vt:lpstr>
      <vt:lpstr>Symbol</vt:lpstr>
      <vt:lpstr>Traditional Arabic</vt:lpstr>
      <vt:lpstr>Wingdings 2</vt:lpstr>
      <vt:lpstr>1_تدفق</vt:lpstr>
      <vt:lpstr>2_تدفق</vt:lpstr>
      <vt:lpstr>شكل موجة</vt:lpstr>
      <vt:lpstr>وزارة التعليم العالي والبحث العلمي جامعة ديالى  كلية التربية للعلوم الانسانية قسم الجغرافية   العام 2022 –2023  </vt:lpstr>
      <vt:lpstr>تركيب السكان </vt:lpstr>
      <vt:lpstr>اهمية دراسة التركيب السكاني</vt:lpstr>
      <vt:lpstr>يقسم تركيب السكان الى عدة اقسام</vt:lpstr>
      <vt:lpstr>مفهوم التركيب العمري والنوعي</vt:lpstr>
      <vt:lpstr>اهمية دراسة التركيب العمري والنوعي</vt:lpstr>
      <vt:lpstr>يقسم تركيب السكان الى قسمين</vt:lpstr>
      <vt:lpstr>سنتناول دراسة التركيب العمري اولاً </vt:lpstr>
      <vt:lpstr>التركيب العمري</vt:lpstr>
      <vt:lpstr> اسباب عدم دقة البيانات في الدول النامية</vt:lpstr>
      <vt:lpstr>س4/ كيف تعالج عدم دقة بيانات السكان العمرية. </vt:lpstr>
      <vt:lpstr>يصنف السكان عند دراسة التركيب العمر الى ثلاث فئات عمرية مستعرضة  </vt:lpstr>
    </vt:vector>
  </TitlesOfParts>
  <Company>SACC - 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تركيب السكان</dc:title>
  <dc:creator>assal</dc:creator>
  <cp:lastModifiedBy>المرايا للحاسبات</cp:lastModifiedBy>
  <cp:revision>9</cp:revision>
  <dcterms:created xsi:type="dcterms:W3CDTF">2020-03-19T16:37:22Z</dcterms:created>
  <dcterms:modified xsi:type="dcterms:W3CDTF">2022-11-30T09:53:49Z</dcterms:modified>
</cp:coreProperties>
</file>