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13034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963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400956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1710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98579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89017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35429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9608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03277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9690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759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98075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47083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576158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16978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42978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35F60A7-9C63-484C-A99A-4E3CA1C1CDC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28450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35F60A7-9C63-484C-A99A-4E3CA1C1CDC5}"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71466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35F60A7-9C63-484C-A99A-4E3CA1C1CDC5}"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12478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35F60A7-9C63-484C-A99A-4E3CA1C1CDC5}"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69633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5F60A7-9C63-484C-A99A-4E3CA1C1CDC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09286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5F60A7-9C63-484C-A99A-4E3CA1C1CDC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7200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5F60A7-9C63-484C-A99A-4E3CA1C1CDC5}"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E5C1A4-7C72-4BDD-9372-EA64A75E84B0}" type="slidenum">
              <a:rPr lang="ar-IQ" smtClean="0"/>
              <a:t>‹#›</a:t>
            </a:fld>
            <a:endParaRPr lang="ar-IQ"/>
          </a:p>
        </p:txBody>
      </p:sp>
    </p:spTree>
    <p:extLst>
      <p:ext uri="{BB962C8B-B14F-4D97-AF65-F5344CB8AC3E}">
        <p14:creationId xmlns:p14="http://schemas.microsoft.com/office/powerpoint/2010/main" val="122170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2567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149080"/>
            <a:ext cx="7408333" cy="2160240"/>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smtClean="0">
                <a:solidFill>
                  <a:srgbClr val="073E87"/>
                </a:solidFill>
              </a:rPr>
              <a:t>أ.م.د</a:t>
            </a:r>
            <a:r>
              <a:rPr lang="ar-IQ" sz="3200" dirty="0" smtClean="0">
                <a:solidFill>
                  <a:srgbClr val="073E87"/>
                </a:solidFill>
              </a:rPr>
              <a:t>. وسام وهيب مهدي</a:t>
            </a:r>
            <a:endParaRPr lang="ar-IQ" sz="3200" dirty="0" smtClean="0">
              <a:solidFill>
                <a:srgbClr val="073E87"/>
              </a:solidFill>
            </a:endParaRPr>
          </a:p>
          <a:p>
            <a:pPr marL="0" lvl="0" indent="0" algn="ctr">
              <a:buClr>
                <a:srgbClr val="31B6FD"/>
              </a:buClr>
              <a:buNone/>
            </a:pPr>
            <a:r>
              <a:rPr lang="ar-IQ" sz="3200" dirty="0" smtClean="0">
                <a:solidFill>
                  <a:srgbClr val="073E87"/>
                </a:solidFill>
              </a:rPr>
              <a:t>م/ علاقة جغرافية السكان بالعلوم الاخرى</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3522720"/>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2022 -2023</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26183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nSpc>
                <a:spcPct val="115000"/>
              </a:lnSpc>
              <a:spcBef>
                <a:spcPct val="20000"/>
              </a:spcBef>
              <a:spcAft>
                <a:spcPts val="1000"/>
              </a:spcAft>
            </a:pPr>
            <a:r>
              <a:rPr lang="ar-IQ" sz="2800" b="1" dirty="0">
                <a:solidFill>
                  <a:prstClr val="black"/>
                </a:solidFill>
                <a:ea typeface="Calibri"/>
                <a:cs typeface="Arial"/>
              </a:rPr>
              <a:t>علاقة جغرافية السكان بالعلوم </a:t>
            </a:r>
            <a:r>
              <a:rPr lang="ar-IQ" sz="2800" b="1" dirty="0" smtClean="0">
                <a:solidFill>
                  <a:prstClr val="black"/>
                </a:solidFill>
                <a:ea typeface="Calibri"/>
                <a:cs typeface="Arial"/>
              </a:rPr>
              <a:t>الاخرى</a:t>
            </a:r>
            <a:endParaRPr lang="ar-IQ" sz="4800" dirty="0"/>
          </a:p>
        </p:txBody>
      </p:sp>
      <p:sp>
        <p:nvSpPr>
          <p:cNvPr id="3" name="عنصر نائب للمحتوى 2"/>
          <p:cNvSpPr>
            <a:spLocks noGrp="1"/>
          </p:cNvSpPr>
          <p:nvPr>
            <p:ph idx="1"/>
          </p:nvPr>
        </p:nvSpPr>
        <p:spPr>
          <a:xfrm>
            <a:off x="179512" y="1340768"/>
            <a:ext cx="8856984" cy="54006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lnSpc>
                <a:spcPct val="115000"/>
              </a:lnSpc>
              <a:spcAft>
                <a:spcPts val="1000"/>
              </a:spcAft>
            </a:pPr>
            <a:r>
              <a:rPr lang="ar-IQ" dirty="0" smtClean="0">
                <a:ea typeface="Calibri"/>
              </a:rPr>
              <a:t>جغرافية </a:t>
            </a:r>
            <a:r>
              <a:rPr lang="ar-IQ" dirty="0">
                <a:ea typeface="Calibri"/>
              </a:rPr>
              <a:t>فرع حديث من الجغرافية البشرية تهتم بدراسة العلاقات المتعددة القائمة بين الانسان والبيئة والسكان هم المحور الرئيس الذي تدور حوله كثير من العلوم في شتى المجالات سواء كانت علوم انسانية ام علوم تطبيقية ولجغرافية السكان علاقة بالعلوم الاخرى مثل الديموغرافية والعلوم الاجتماعية والاقتصادية والصحية والطبية كما تهتم ايضا بإيضاح العلاقة بين الاماكن من حيث طبيعتها وبين التجمع والتوزيع السكاني ونموه وتركيبه والهجرات السكانية وتوضح الحقائق المتعلقة بالحجم السكاني وما يطرأ عليه من تغيرات تسهم في الرفاهية الاجتماعية والاقتصادية والانسانية لأنها تساعد على اقتراح الحلول المناسبة للمشكلات السكانية ووضع الخطط الاجتماعية والسياسية والاستراتيجية المناسبة على جميع المستويات.</a:t>
            </a:r>
            <a:endParaRPr lang="en-US" sz="2000" dirty="0">
              <a:ea typeface="Calibri"/>
              <a:cs typeface="Arial"/>
            </a:endParaRPr>
          </a:p>
          <a:p>
            <a:pPr algn="just">
              <a:lnSpc>
                <a:spcPct val="115000"/>
              </a:lnSpc>
              <a:spcAft>
                <a:spcPts val="1000"/>
              </a:spcAft>
            </a:pPr>
            <a:r>
              <a:rPr lang="ar-IQ" dirty="0">
                <a:ea typeface="Calibri"/>
              </a:rPr>
              <a:t>لذا ليس من الغريب مثل هذا العلم الذي يعد الانسان مادته الاساسية ان يلتقي بعدد من العلوم الاخرى لكون الدراسات السكانية بتركيبها المعقد تلتقي بعدد من العلوم التي تؤثر بها وتتأثر فيها</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28301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pPr marL="342900" lvl="0" indent="-342900">
              <a:lnSpc>
                <a:spcPct val="115000"/>
              </a:lnSpc>
              <a:spcAft>
                <a:spcPts val="1000"/>
              </a:spcAft>
              <a:buFont typeface="+mj-lt"/>
              <a:buAutoNum type="arabicPeriod"/>
            </a:pPr>
            <a:r>
              <a:rPr lang="ar-IQ" sz="4000" b="1" dirty="0">
                <a:solidFill>
                  <a:srgbClr val="FF0000"/>
                </a:solidFill>
                <a:ea typeface="Calibri"/>
                <a:cs typeface="Arial"/>
              </a:rPr>
              <a:t>علاقة جغرافية السكان </a:t>
            </a:r>
            <a:r>
              <a:rPr lang="ar-IQ" sz="4000" b="1" dirty="0" smtClean="0">
                <a:solidFill>
                  <a:srgbClr val="FF0000"/>
                </a:solidFill>
                <a:ea typeface="Calibri"/>
                <a:cs typeface="Arial"/>
              </a:rPr>
              <a:t>بالعمران</a:t>
            </a:r>
            <a:endParaRPr lang="ar-IQ" sz="4000" dirty="0"/>
          </a:p>
        </p:txBody>
      </p:sp>
      <p:sp>
        <p:nvSpPr>
          <p:cNvPr id="3" name="عنصر نائب للمحتوى 2"/>
          <p:cNvSpPr>
            <a:spLocks noGrp="1"/>
          </p:cNvSpPr>
          <p:nvPr>
            <p:ph idx="1"/>
          </p:nvPr>
        </p:nvSpPr>
        <p:spPr>
          <a:xfrm>
            <a:off x="107504" y="980728"/>
            <a:ext cx="8928992" cy="576064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indent="323215" algn="just">
              <a:lnSpc>
                <a:spcPct val="115000"/>
              </a:lnSpc>
              <a:spcAft>
                <a:spcPts val="1000"/>
              </a:spcAft>
            </a:pPr>
            <a:r>
              <a:rPr lang="ar-IQ" dirty="0">
                <a:ea typeface="Calibri"/>
              </a:rPr>
              <a:t>يرتبط مفهوم البيئة بشكل مباشر بالحياة وهي من </a:t>
            </a:r>
            <a:r>
              <a:rPr lang="ar-IQ" dirty="0" err="1" smtClean="0">
                <a:ea typeface="Calibri"/>
              </a:rPr>
              <a:t>التبيوء</a:t>
            </a:r>
            <a:r>
              <a:rPr lang="ar-IQ" dirty="0" smtClean="0">
                <a:ea typeface="Calibri"/>
              </a:rPr>
              <a:t> </a:t>
            </a:r>
            <a:r>
              <a:rPr lang="ar-IQ" dirty="0">
                <a:ea typeface="Calibri"/>
              </a:rPr>
              <a:t>اي الانخراط في البيئة وتعني الحياة واصبحت البيئة تعرف من وجهات نظر مختلفة حسب وجهة نظر كل علم ويمكن تعريف البيئة من خلال المؤتمر  المنعقد في ستوكهولم اذ ما جاء في المؤتمر لا تعني كلمة بيئة واقعا موضوعيا بل واقعا </a:t>
            </a:r>
            <a:r>
              <a:rPr lang="ar-IQ" dirty="0" smtClean="0">
                <a:ea typeface="Calibri"/>
              </a:rPr>
              <a:t>ذاتيا</a:t>
            </a:r>
            <a:r>
              <a:rPr lang="ar-IQ" sz="3400" dirty="0" smtClean="0">
                <a:ea typeface="Calibri"/>
              </a:rPr>
              <a:t>. ا</a:t>
            </a:r>
            <a:r>
              <a:rPr lang="ar-IQ" dirty="0" smtClean="0">
                <a:ea typeface="Calibri"/>
              </a:rPr>
              <a:t>ذا </a:t>
            </a:r>
            <a:r>
              <a:rPr lang="ar-IQ" dirty="0">
                <a:ea typeface="Calibri"/>
              </a:rPr>
              <a:t>فالبيئة هي الاطار الذي يعيش فيه الكائن الحي ويحصل منه على مقومات حياته من الغذاء والماء والكساء والمأوى ويمارس في ما بينه العاقات الطبيعية مع باقي الكائنات في المكان الذي يعيش فيه اما في ما يتعلق بالبيئة في حيز مكاني لابد من الاخذ بعين الاعتبار عند التخطيط لصناعة ما حجم تلك الصناعة فمن الصناعات الثقيلة والملوثة للبيئة كالصناعات الكيمياوية يجب ان تكون خارج المدن وفي اماكن بعيدة عن السكان والاسواق اما الصناعات المتوسطة الحجم كالمطابع والاثاث فتكون في اماكن متوسطة وقريبة من السوق اما الصناعات الغذائية فتتواد في الاسواق لحاجة السكان اليها.</a:t>
            </a:r>
            <a:endParaRPr lang="en-US" sz="2000" dirty="0">
              <a:ea typeface="Calibri"/>
              <a:cs typeface="Arial"/>
            </a:endParaRPr>
          </a:p>
          <a:p>
            <a:pPr indent="323215" algn="just">
              <a:lnSpc>
                <a:spcPct val="115000"/>
              </a:lnSpc>
              <a:spcAft>
                <a:spcPts val="1000"/>
              </a:spcAft>
            </a:pPr>
            <a:r>
              <a:rPr lang="ar-IQ" dirty="0">
                <a:ea typeface="Calibri"/>
              </a:rPr>
              <a:t>اذا لابد من التخطيط لمشروع معين لابد ان يؤخذ بعين الاعتبار تأثيره في البيئة ولابد من اختيار موقع مناسب له بعيدا عن السكان اذا كان ملوثا للبيئة وهذا ما يوضح طبيعة العلاقة بين جغرافية السكان والعمران</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11737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pPr lvl="0">
              <a:lnSpc>
                <a:spcPct val="115000"/>
              </a:lnSpc>
              <a:spcAft>
                <a:spcPts val="1000"/>
              </a:spcAft>
            </a:pPr>
            <a:r>
              <a:rPr lang="ar-IQ" sz="3200" b="1" dirty="0" smtClean="0">
                <a:solidFill>
                  <a:srgbClr val="FF0000"/>
                </a:solidFill>
                <a:ea typeface="Calibri"/>
                <a:cs typeface="Arial"/>
              </a:rPr>
              <a:t>2-علاقة </a:t>
            </a:r>
            <a:r>
              <a:rPr lang="ar-IQ" sz="3200" b="1" dirty="0">
                <a:solidFill>
                  <a:srgbClr val="FF0000"/>
                </a:solidFill>
                <a:ea typeface="Calibri"/>
                <a:cs typeface="Arial"/>
              </a:rPr>
              <a:t>جغرافية السكان </a:t>
            </a:r>
            <a:r>
              <a:rPr lang="ar-IQ" sz="3200" b="1" dirty="0" smtClean="0">
                <a:solidFill>
                  <a:srgbClr val="FF0000"/>
                </a:solidFill>
                <a:ea typeface="Calibri"/>
                <a:cs typeface="Arial"/>
              </a:rPr>
              <a:t>بالديموغرافية</a:t>
            </a:r>
            <a:endParaRPr lang="ar-IQ" sz="3200" dirty="0"/>
          </a:p>
        </p:txBody>
      </p:sp>
      <p:sp>
        <p:nvSpPr>
          <p:cNvPr id="3" name="عنصر نائب للمحتوى 2"/>
          <p:cNvSpPr>
            <a:spLocks noGrp="1"/>
          </p:cNvSpPr>
          <p:nvPr>
            <p:ph idx="1"/>
          </p:nvPr>
        </p:nvSpPr>
        <p:spPr>
          <a:xfrm>
            <a:off x="179512" y="908720"/>
            <a:ext cx="8784976" cy="5832648"/>
          </a:xfrm>
        </p:spPr>
        <p:txBody>
          <a:bodyPr>
            <a:normAutofit fontScale="85000" lnSpcReduction="10000"/>
          </a:bodyPr>
          <a:lstStyle/>
          <a:p>
            <a:pPr indent="503555" algn="just">
              <a:lnSpc>
                <a:spcPct val="115000"/>
              </a:lnSpc>
              <a:spcAft>
                <a:spcPts val="1000"/>
              </a:spcAft>
            </a:pPr>
            <a:r>
              <a:rPr lang="ar-IQ" dirty="0">
                <a:ea typeface="Calibri"/>
              </a:rPr>
              <a:t>من المعروف ان جغرافية السكان تهتم بدراسة ثلاثة جوانب رئيسة هي نمو السكان وتوزيعهم على سطح المعمورة ثم البحث في تركيبهم بعد ذلك والاساس في هذه الدراسة هو العلاقات المكانية التي تميز جغرافية السكان عن الديموغرافية والديموغرافية وهي تلك العلم الذي تدرس السكان كموضوع رقمي مستقل عن البيئة التي يعيش فيها </a:t>
            </a:r>
            <a:r>
              <a:rPr lang="ar-IQ" dirty="0" smtClean="0">
                <a:ea typeface="Calibri"/>
              </a:rPr>
              <a:t>السكان.</a:t>
            </a:r>
            <a:r>
              <a:rPr lang="ar-IQ" sz="2000" dirty="0" smtClean="0">
                <a:ea typeface="Calibri"/>
                <a:cs typeface="Arial"/>
              </a:rPr>
              <a:t> </a:t>
            </a:r>
            <a:r>
              <a:rPr lang="ar-IQ" dirty="0" smtClean="0">
                <a:ea typeface="Calibri"/>
              </a:rPr>
              <a:t>ففي </a:t>
            </a:r>
            <a:r>
              <a:rPr lang="ar-IQ" dirty="0">
                <a:ea typeface="Calibri"/>
              </a:rPr>
              <a:t>الوقت الذي يهتم الديموغرافي بالأرقام ويعتمد اساسا على الطرق الاحصائية فأن الباحث في جغرافية السكان يربط هذه الارقام بالبيئة الجغرافية ويعتمد في تحليله على الخرائط المتعددة الانواع لتوضيح الظاهرة السكانية.</a:t>
            </a:r>
            <a:endParaRPr lang="en-US" sz="2000" dirty="0">
              <a:ea typeface="Calibri"/>
              <a:cs typeface="Arial"/>
            </a:endParaRPr>
          </a:p>
          <a:p>
            <a:pPr indent="503555" algn="just">
              <a:lnSpc>
                <a:spcPct val="115000"/>
              </a:lnSpc>
              <a:spcAft>
                <a:spcPts val="1000"/>
              </a:spcAft>
            </a:pPr>
            <a:r>
              <a:rPr lang="ar-IQ" dirty="0">
                <a:ea typeface="Calibri"/>
              </a:rPr>
              <a:t>اذ يمكن القول ان الديموغرافية </a:t>
            </a:r>
            <a:r>
              <a:rPr lang="ar-IQ" dirty="0" smtClean="0">
                <a:ea typeface="Calibri"/>
              </a:rPr>
              <a:t>تهتم بالجانب الاحصائي </a:t>
            </a:r>
            <a:r>
              <a:rPr lang="ar-IQ" dirty="0">
                <a:ea typeface="Calibri"/>
              </a:rPr>
              <a:t>بينما جغرافية السكان تهتم بالجانب التحليلي للرقم بهدف تحديد الاطار المكاني الصحيح وتوضيح مختلف العوامل التي تحكم علاقات السكان في هذا الاطار.</a:t>
            </a:r>
            <a:endParaRPr lang="en-US" sz="2000" dirty="0">
              <a:ea typeface="Calibri"/>
              <a:cs typeface="Arial"/>
            </a:endParaRPr>
          </a:p>
          <a:p>
            <a:endParaRPr lang="ar-IQ" dirty="0"/>
          </a:p>
        </p:txBody>
      </p:sp>
    </p:spTree>
    <p:extLst>
      <p:ext uri="{BB962C8B-B14F-4D97-AF65-F5344CB8AC3E}">
        <p14:creationId xmlns:p14="http://schemas.microsoft.com/office/powerpoint/2010/main" val="24738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576064"/>
          </a:xfrm>
        </p:spPr>
        <p:txBody>
          <a:bodyPr>
            <a:normAutofit/>
          </a:bodyPr>
          <a:lstStyle/>
          <a:p>
            <a:r>
              <a:rPr lang="ar-IQ" sz="2800" dirty="0">
                <a:solidFill>
                  <a:prstClr val="black"/>
                </a:solidFill>
                <a:ea typeface="Calibri"/>
                <a:cs typeface="Arial"/>
              </a:rPr>
              <a:t>جغرافية السكان لا تستطيع ان تتغافل عن دور الديموغرافية</a:t>
            </a:r>
            <a:endParaRPr lang="ar-IQ" dirty="0"/>
          </a:p>
        </p:txBody>
      </p:sp>
      <p:sp>
        <p:nvSpPr>
          <p:cNvPr id="3" name="عنصر نائب للمحتوى 2"/>
          <p:cNvSpPr>
            <a:spLocks noGrp="1"/>
          </p:cNvSpPr>
          <p:nvPr>
            <p:ph idx="1"/>
          </p:nvPr>
        </p:nvSpPr>
        <p:spPr>
          <a:xfrm>
            <a:off x="179512" y="980728"/>
            <a:ext cx="8784976" cy="5760640"/>
          </a:xfrm>
        </p:spPr>
        <p:txBody>
          <a:bodyPr>
            <a:normAutofit fontScale="77500" lnSpcReduction="20000"/>
          </a:bodyPr>
          <a:lstStyle/>
          <a:p>
            <a:pPr indent="0" algn="just">
              <a:lnSpc>
                <a:spcPct val="115000"/>
              </a:lnSpc>
              <a:spcAft>
                <a:spcPts val="1000"/>
              </a:spcAft>
              <a:buNone/>
            </a:pPr>
            <a:r>
              <a:rPr lang="ar-IQ" dirty="0" smtClean="0">
                <a:ea typeface="Calibri"/>
              </a:rPr>
              <a:t>لان </a:t>
            </a:r>
            <a:r>
              <a:rPr lang="ar-IQ" dirty="0">
                <a:ea typeface="Calibri"/>
              </a:rPr>
              <a:t>العلاقة بينهما متبادلة اذ يؤثر الواحد منهما في الاخر وبها تقوم الرياضيات بوسائلها المختلفة بدور الوسيط وبها يدرك الجغرافي مدى الاهمية القائمة بين البحث الديموغرافي وجغرافية السكان او الجغرافي بشكل عام, ظهر هذا الاتجاه في السنوات الاخيرة عندما بدأ الجغرافي يوسع من دائرة معارفه بحثا عن اجابات للعلاقات المختلفة التي تحكم حركة السكان داخل الاقليم او في نطلق مكاني على سطح الارض.</a:t>
            </a:r>
            <a:endParaRPr lang="en-US" sz="2000" dirty="0">
              <a:ea typeface="Calibri"/>
              <a:cs typeface="Arial"/>
            </a:endParaRPr>
          </a:p>
          <a:p>
            <a:pPr indent="503555" algn="just">
              <a:lnSpc>
                <a:spcPct val="115000"/>
              </a:lnSpc>
              <a:spcAft>
                <a:spcPts val="1000"/>
              </a:spcAft>
            </a:pPr>
            <a:r>
              <a:rPr lang="ar-IQ" dirty="0">
                <a:ea typeface="Calibri"/>
              </a:rPr>
              <a:t>من مظاهر الارتباط بين الجغرافية السكانية والديموغرافية هو دراسة التطور السكاني والعوامل الرئيسة التي اسهمت فيه ثم تحديد مراحل النمو وارتباطها بالعوامل الجغرافية التي تؤثر في التوزيع السكاني تركزا كان ام تشتتا, ومن المظاهر الاخرى هي دراسة الهجرة السكانية والهجرة هي ظاهرة ديموغرافية تتحكم فيها مجموعة من العوامل التي يتطلب تحليلها استعمال الاحصاء وفي تعليلها استعمال الجغرافية لتفسير اسباب الهجرة, ومن ملامح الارتباط ايضا هو دراسة مستقبل السكان وتخطيط مواردهم وفيها يعد الجغرافي من اقدر الباحثين في مجال التنمية  والتخطيط من خلال تحديد اتجاه النمو السكاني داخل رقعة الاقليم.</a:t>
            </a:r>
            <a:endParaRPr lang="en-US" sz="2000" dirty="0">
              <a:ea typeface="Calibri"/>
              <a:cs typeface="Arial"/>
            </a:endParaRPr>
          </a:p>
          <a:p>
            <a:endParaRPr lang="ar-IQ" dirty="0"/>
          </a:p>
        </p:txBody>
      </p:sp>
    </p:spTree>
    <p:extLst>
      <p:ext uri="{BB962C8B-B14F-4D97-AF65-F5344CB8AC3E}">
        <p14:creationId xmlns:p14="http://schemas.microsoft.com/office/powerpoint/2010/main" val="49603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fontScale="90000"/>
          </a:bodyPr>
          <a:lstStyle/>
          <a:p>
            <a:pPr lvl="0">
              <a:lnSpc>
                <a:spcPct val="115000"/>
              </a:lnSpc>
              <a:spcAft>
                <a:spcPts val="1000"/>
              </a:spcAft>
            </a:pPr>
            <a:r>
              <a:rPr lang="ar-IQ" sz="3600" b="1" dirty="0" smtClean="0">
                <a:solidFill>
                  <a:srgbClr val="FF0000"/>
                </a:solidFill>
                <a:ea typeface="Calibri"/>
                <a:cs typeface="Arial"/>
              </a:rPr>
              <a:t>3-علاقة </a:t>
            </a:r>
            <a:r>
              <a:rPr lang="ar-IQ" sz="3600" b="1" dirty="0">
                <a:solidFill>
                  <a:srgbClr val="FF0000"/>
                </a:solidFill>
                <a:ea typeface="Calibri"/>
                <a:cs typeface="Arial"/>
              </a:rPr>
              <a:t>جغرافية السكان بعلم </a:t>
            </a:r>
            <a:r>
              <a:rPr lang="ar-IQ" sz="3600" b="1" dirty="0" smtClean="0">
                <a:solidFill>
                  <a:srgbClr val="FF0000"/>
                </a:solidFill>
                <a:ea typeface="Calibri"/>
                <a:cs typeface="Arial"/>
              </a:rPr>
              <a:t>الاجتماع</a:t>
            </a:r>
            <a:endParaRPr lang="ar-IQ" sz="3600" dirty="0"/>
          </a:p>
        </p:txBody>
      </p:sp>
      <p:sp>
        <p:nvSpPr>
          <p:cNvPr id="3" name="عنصر نائب للمحتوى 2"/>
          <p:cNvSpPr>
            <a:spLocks noGrp="1"/>
          </p:cNvSpPr>
          <p:nvPr>
            <p:ph idx="1"/>
          </p:nvPr>
        </p:nvSpPr>
        <p:spPr>
          <a:xfrm>
            <a:off x="107504" y="980728"/>
            <a:ext cx="8928992" cy="5616624"/>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indent="0" algn="just">
              <a:lnSpc>
                <a:spcPct val="115000"/>
              </a:lnSpc>
              <a:spcAft>
                <a:spcPts val="1000"/>
              </a:spcAft>
              <a:buNone/>
            </a:pPr>
            <a:r>
              <a:rPr lang="ar-IQ" dirty="0" smtClean="0">
                <a:ea typeface="Calibri"/>
              </a:rPr>
              <a:t>تعد </a:t>
            </a:r>
            <a:r>
              <a:rPr lang="ar-IQ" dirty="0">
                <a:ea typeface="Calibri"/>
              </a:rPr>
              <a:t>دراسة الظواهر الجغرافية من الدراسات المهمة التي يهتم بها علماء الاجتماع باعتبارها جزء من البيئة الخارجية التي تحيط بالإنسان ذاته فدراسة البيئة الجغرافية من قبل علماء الاجتماع تجعلهم يعرفون على كثير من الجوانب المتداخلة والمسبقة لحدوث الظواهر الاجتماعية فدراسة الظواهر السكانية او الهجرة او النشاط الاقتصادي مثلا يجعل عالم الاجتماع يتعرف على الطبيعة واثر البيئة الجغرافية والعوامل المناخية والتضاريس والعوامل الاقتصادية وغير ها التي تؤثر في توزيع السكان او الكثافة السكانية او نوعية النشاط الاقتصادي او عملية الطرد او الجذب عند دراسة الهجرة سواء كانت داخلية ام خارجية ام مؤقتة او دائمة ويتطرق الباحث الاجتماعي في تحليله لهذه الظاهرة فضلا عن دراسة العوامل السكانية التي ادت الى حدوث هذه الظاهرة ودراسة تكيف المهاجرين مع البيئة الجديدة, كما ان دراسة التركيب السكاني والديموغرافي للسكان يجعل الاهتمام بدراسة جميع العوامل المتداخلة مع نوعية التركيب السكاني كالوضع الطبقي والمهني والفقر وجميع الانشطة الاقتصادية وكثير من المواضيع ضمن اهتمامات علماء الجغرافية وان علم الاجتماع يهتم بدراسة كثير من مواضيع علماء الجغرافية من اجل الاستفادة من مداخلهم ومناهجهم وتفسيرهم للظواهر الجغرافية</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25987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850106"/>
          </a:xfrm>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a:bodyPr>
          <a:lstStyle/>
          <a:p>
            <a:pPr lvl="0">
              <a:lnSpc>
                <a:spcPct val="115000"/>
              </a:lnSpc>
              <a:spcAft>
                <a:spcPts val="1000"/>
              </a:spcAft>
            </a:pPr>
            <a:r>
              <a:rPr lang="ar-IQ" sz="4000" b="1" dirty="0" smtClean="0">
                <a:solidFill>
                  <a:srgbClr val="FF0000"/>
                </a:solidFill>
                <a:ea typeface="Calibri"/>
                <a:cs typeface="Arial"/>
              </a:rPr>
              <a:t>4-علاقة </a:t>
            </a:r>
            <a:r>
              <a:rPr lang="ar-IQ" sz="4000" b="1" dirty="0">
                <a:solidFill>
                  <a:srgbClr val="FF0000"/>
                </a:solidFill>
                <a:ea typeface="Calibri"/>
                <a:cs typeface="Arial"/>
              </a:rPr>
              <a:t>جغرافية السكان بعلم </a:t>
            </a:r>
            <a:r>
              <a:rPr lang="ar-IQ" sz="4000" b="1" dirty="0" smtClean="0">
                <a:solidFill>
                  <a:srgbClr val="FF0000"/>
                </a:solidFill>
                <a:ea typeface="Calibri"/>
                <a:cs typeface="Arial"/>
              </a:rPr>
              <a:t>الاقتصاد</a:t>
            </a:r>
            <a:endParaRPr lang="ar-IQ" sz="4000" dirty="0"/>
          </a:p>
        </p:txBody>
      </p:sp>
      <p:sp>
        <p:nvSpPr>
          <p:cNvPr id="3" name="عنصر نائب للمحتوى 2"/>
          <p:cNvSpPr>
            <a:spLocks noGrp="1"/>
          </p:cNvSpPr>
          <p:nvPr>
            <p:ph idx="1"/>
          </p:nvPr>
        </p:nvSpPr>
        <p:spPr>
          <a:xfrm>
            <a:off x="179512" y="1268760"/>
            <a:ext cx="8784976" cy="5472608"/>
          </a:xfrm>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indent="0" algn="just">
              <a:lnSpc>
                <a:spcPct val="115000"/>
              </a:lnSpc>
              <a:spcAft>
                <a:spcPts val="1000"/>
              </a:spcAft>
              <a:buNone/>
            </a:pPr>
            <a:r>
              <a:rPr lang="ar-IQ" dirty="0" smtClean="0">
                <a:ea typeface="Calibri"/>
              </a:rPr>
              <a:t>ان </a:t>
            </a:r>
            <a:r>
              <a:rPr lang="ar-IQ" dirty="0">
                <a:ea typeface="Calibri"/>
              </a:rPr>
              <a:t>طبيعة العلاقة بين جغرافية السكان والاقتصاد علاقة لا يمكن تجاهلها لكونها علاقة قوية اذ لا يكون الحديث عن السكان بمعزل عن الاقتصاد ولا الاقتصاد بمعزل عن جغرافية السكان لان السكان هو مادة الاقتصاد اذ ان العلاقة كبيرة لا يمكن توضيحها بشكل تفصيلي وسنكتفي بالإشارة اليها حسب مقتضيات المادة.</a:t>
            </a:r>
            <a:endParaRPr lang="en-US" sz="2000" dirty="0">
              <a:ea typeface="Calibri"/>
              <a:cs typeface="Arial"/>
            </a:endParaRPr>
          </a:p>
          <a:p>
            <a:pPr indent="503555" algn="just">
              <a:lnSpc>
                <a:spcPct val="115000"/>
              </a:lnSpc>
              <a:spcAft>
                <a:spcPts val="1000"/>
              </a:spcAft>
            </a:pPr>
            <a:r>
              <a:rPr lang="ar-IQ" dirty="0">
                <a:ea typeface="Calibri"/>
              </a:rPr>
              <a:t>يعرف اقتصاد السكان </a:t>
            </a:r>
            <a:r>
              <a:rPr lang="en-US" dirty="0">
                <a:ea typeface="Calibri"/>
                <a:cs typeface="Arial"/>
              </a:rPr>
              <a:t> population Economic</a:t>
            </a:r>
            <a:r>
              <a:rPr lang="ar-IQ" dirty="0">
                <a:ea typeface="Calibri"/>
              </a:rPr>
              <a:t> في منظومة العلوم السكانية بانه علم فرعي يشمل جميع الاسس والمبادئ المنهجية الخاصة ببحث العلاقة بين تطور السكان وتطور المجتمع كله وعلى وجه الخصوص التطور الاقتصادي في اطار تشكيلة اقتصادية اجتماعية معينة وتعتمد البحوث والنظريات في علم الاقتصاد السكان اعتمادا اساسيا على المبادئ والقواعد المنهجية العامة بعلم الاقتصاد السياسي التي تؤخذ عادتا اساسا لتحليل القوانين العامة للتطور الاقتصادي والاجتماعي ومعرفتها ومن ثم يمكن القول ان المحاولات </a:t>
            </a:r>
            <a:r>
              <a:rPr lang="ar-IQ" dirty="0" err="1">
                <a:ea typeface="Calibri"/>
              </a:rPr>
              <a:t>الولى</a:t>
            </a:r>
            <a:r>
              <a:rPr lang="ar-IQ" dirty="0">
                <a:ea typeface="Calibri"/>
              </a:rPr>
              <a:t> لدراسة الجوانب الاقتصادية المرتبطة بالتطور السكان بدأت من مفاهيم علم الاقتصاد السياسي ومقولاته</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15384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86409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nSpc>
                <a:spcPct val="115000"/>
              </a:lnSpc>
              <a:spcBef>
                <a:spcPct val="20000"/>
              </a:spcBef>
              <a:spcAft>
                <a:spcPts val="1000"/>
              </a:spcAft>
            </a:pPr>
            <a:r>
              <a:rPr lang="ar-IQ" sz="3200" b="1" dirty="0" smtClean="0">
                <a:solidFill>
                  <a:srgbClr val="FF0000"/>
                </a:solidFill>
                <a:ea typeface="Calibri"/>
                <a:cs typeface="Arial"/>
              </a:rPr>
              <a:t>5-علاقة </a:t>
            </a:r>
            <a:r>
              <a:rPr lang="ar-IQ" sz="3200" b="1" dirty="0">
                <a:solidFill>
                  <a:srgbClr val="FF0000"/>
                </a:solidFill>
                <a:ea typeface="Calibri"/>
                <a:cs typeface="Arial"/>
              </a:rPr>
              <a:t>جغرافية السكان بعلم </a:t>
            </a:r>
            <a:r>
              <a:rPr lang="ar-IQ" sz="3200" b="1" dirty="0" smtClean="0">
                <a:solidFill>
                  <a:srgbClr val="FF0000"/>
                </a:solidFill>
                <a:ea typeface="Calibri"/>
                <a:cs typeface="Arial"/>
              </a:rPr>
              <a:t>الاحصاء</a:t>
            </a:r>
            <a:endParaRPr lang="ar-IQ" sz="4800" dirty="0"/>
          </a:p>
        </p:txBody>
      </p:sp>
      <p:sp>
        <p:nvSpPr>
          <p:cNvPr id="3" name="عنصر نائب للمحتوى 2"/>
          <p:cNvSpPr>
            <a:spLocks noGrp="1"/>
          </p:cNvSpPr>
          <p:nvPr>
            <p:ph idx="1"/>
          </p:nvPr>
        </p:nvSpPr>
        <p:spPr>
          <a:xfrm>
            <a:off x="107504" y="1203446"/>
            <a:ext cx="8856984" cy="558924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indent="503555" algn="just">
              <a:lnSpc>
                <a:spcPct val="115000"/>
              </a:lnSpc>
              <a:spcAft>
                <a:spcPts val="1000"/>
              </a:spcAft>
            </a:pPr>
            <a:r>
              <a:rPr lang="ar-IQ" dirty="0" smtClean="0">
                <a:ea typeface="Calibri"/>
              </a:rPr>
              <a:t>يعد </a:t>
            </a:r>
            <a:r>
              <a:rPr lang="ar-IQ" dirty="0">
                <a:ea typeface="Calibri"/>
              </a:rPr>
              <a:t>الرقم الاحصائي من الامور المهمة التي يحتاجها الجغرافي المختص بالسكان بهدف تشخيص الظواهر السكانية كالنمو السكاني والولادات والوفيات والهجرة وغيرها من الظواهر, ولتطور علم الاحصاء ودخوله في كثير من المجالات العلمية كان له اثر بالغ في توافر البيانات الاحصائية الدقيقة التي يمكن الاعتماد عليها في الدراسات السكانية, ان الباحث في مجال الدراسات السكانية يجد من اهم متطلبات الدراسات السكانية اليوم هي الارقام وكيفية استعمالها في تحليل الظواهر السكانية المختلفة فالدراسات الاحصائية ليست سوى مادة خام يعتمدها باحث السكان في دراساته فيحلل الرقم الاحصائي في اطار نظرية اجتماعية او واقع جغرافي.</a:t>
            </a:r>
            <a:endParaRPr lang="en-US" sz="2000" dirty="0">
              <a:ea typeface="Calibri"/>
              <a:cs typeface="Arial"/>
            </a:endParaRPr>
          </a:p>
          <a:p>
            <a:pPr algn="just"/>
            <a:r>
              <a:rPr lang="ar-IQ" dirty="0">
                <a:ea typeface="Calibri"/>
              </a:rPr>
              <a:t>ولابد من القول في اي مجال جغرافي لا يمكن اليوم ان يعطي اي نتيجة علمية مالم يستعمل علم الاحصاء ويطبق الوسائل الاحصائية التي بدورها تقلل من الجهد والمال في الوصول الى حقائق علمية في مجال جغرافية السكان.</a:t>
            </a:r>
            <a:endParaRPr lang="ar-IQ" dirty="0"/>
          </a:p>
        </p:txBody>
      </p:sp>
    </p:spTree>
    <p:extLst>
      <p:ext uri="{BB962C8B-B14F-4D97-AF65-F5344CB8AC3E}">
        <p14:creationId xmlns:p14="http://schemas.microsoft.com/office/powerpoint/2010/main" val="391245395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1082</Words>
  <Application>Microsoft Office PowerPoint</Application>
  <PresentationFormat>عرض على الشاشة (3:4)‏</PresentationFormat>
  <Paragraphs>24</Paragraphs>
  <Slides>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8</vt:i4>
      </vt:variant>
    </vt:vector>
  </HeadingPairs>
  <TitlesOfParts>
    <vt:vector size="15" baseType="lpstr">
      <vt:lpstr>Arial</vt:lpstr>
      <vt:lpstr>Calibri</vt:lpstr>
      <vt:lpstr>Candara</vt:lpstr>
      <vt:lpstr>Symbol</vt:lpstr>
      <vt:lpstr>Times New Roman</vt:lpstr>
      <vt:lpstr>نسق Office</vt:lpstr>
      <vt:lpstr>شكل موجة</vt:lpstr>
      <vt:lpstr>وزارة التعليم العالي والبحث العلمي جامعة ديالى  كلية التربية للعلوم الانسانية قسم الجغرافية   العام 2022 -2023</vt:lpstr>
      <vt:lpstr>علاقة جغرافية السكان بالعلوم الاخرى</vt:lpstr>
      <vt:lpstr>علاقة جغرافية السكان بالعمران</vt:lpstr>
      <vt:lpstr>2-علاقة جغرافية السكان بالديموغرافية</vt:lpstr>
      <vt:lpstr>جغرافية السكان لا تستطيع ان تتغافل عن دور الديموغرافية</vt:lpstr>
      <vt:lpstr>3-علاقة جغرافية السكان بعلم الاجتماع</vt:lpstr>
      <vt:lpstr>4-علاقة جغرافية السكان بعلم الاقتصاد</vt:lpstr>
      <vt:lpstr>5-علاقة جغرافية السكان بعلم الاحصاء</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3</cp:revision>
  <dcterms:created xsi:type="dcterms:W3CDTF">2021-10-26T15:11:48Z</dcterms:created>
  <dcterms:modified xsi:type="dcterms:W3CDTF">2022-11-30T09:31:35Z</dcterms:modified>
</cp:coreProperties>
</file>