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0" r:id="rId4"/>
    <p:sldId id="261" r:id="rId5"/>
    <p:sldId id="262" r:id="rId6"/>
    <p:sldId id="263" r:id="rId7"/>
    <p:sldId id="264" r:id="rId8"/>
    <p:sldId id="266" r:id="rId9"/>
    <p:sldId id="265" r:id="rId10"/>
    <p:sldId id="267" r:id="rId11"/>
    <p:sldId id="268"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66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6" d="100"/>
          <a:sy n="46" d="100"/>
        </p:scale>
        <p:origin x="1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800"/>
            </a:pPr>
            <a:r>
              <a:rPr lang="ar-IQ" sz="1800" dirty="0"/>
              <a:t>شكل يوضح أكبر عشرة دول في العالم منتجة للطاقة النووية (</a:t>
            </a:r>
            <a:r>
              <a:rPr lang="ar-IQ" sz="1800" dirty="0" err="1"/>
              <a:t>تيراواط</a:t>
            </a:r>
            <a:r>
              <a:rPr lang="ar-IQ" sz="1800" dirty="0"/>
              <a:t>/ساعة) لعام 2015 </a:t>
            </a:r>
          </a:p>
        </c:rich>
      </c:tx>
      <c:overlay val="0"/>
    </c:title>
    <c:autoTitleDeleted val="0"/>
    <c:view3D>
      <c:rotX val="15"/>
      <c:rotY val="340"/>
      <c:rAngAx val="1"/>
    </c:view3D>
    <c:floor>
      <c:thickness val="0"/>
    </c:floor>
    <c:sideWall>
      <c:thickness val="0"/>
    </c:sideWall>
    <c:backWall>
      <c:thickness val="0"/>
    </c:backWall>
    <c:plotArea>
      <c:layout/>
      <c:bar3DChart>
        <c:barDir val="col"/>
        <c:grouping val="clustered"/>
        <c:varyColors val="0"/>
        <c:ser>
          <c:idx val="0"/>
          <c:order val="0"/>
          <c:tx>
            <c:strRef>
              <c:f>'النووية '!$C$44</c:f>
              <c:strCache>
                <c:ptCount val="1"/>
                <c:pt idx="0">
                  <c:v>الانتاج</c:v>
                </c:pt>
              </c:strCache>
            </c:strRef>
          </c:tx>
          <c:spPr>
            <a:solidFill>
              <a:srgbClr val="FF0000"/>
            </a:solidFill>
          </c:spPr>
          <c:invertIfNegative val="0"/>
          <c:cat>
            <c:strRef>
              <c:f>'النووية '!$B$45:$B$54</c:f>
              <c:strCache>
                <c:ptCount val="10"/>
                <c:pt idx="0">
                  <c:v>الولايات المتحدة </c:v>
                </c:pt>
                <c:pt idx="1">
                  <c:v>فرنسا </c:v>
                </c:pt>
                <c:pt idx="2">
                  <c:v>روسيا الاتحادية </c:v>
                </c:pt>
                <c:pt idx="3">
                  <c:v>الصين</c:v>
                </c:pt>
                <c:pt idx="4">
                  <c:v>كوريا الجنوبية</c:v>
                </c:pt>
                <c:pt idx="5">
                  <c:v>كندا </c:v>
                </c:pt>
                <c:pt idx="6">
                  <c:v>المانيا </c:v>
                </c:pt>
                <c:pt idx="7">
                  <c:v>اوكرانيا </c:v>
                </c:pt>
                <c:pt idx="8">
                  <c:v>المملكة المتحدة</c:v>
                </c:pt>
                <c:pt idx="9">
                  <c:v>السويد</c:v>
                </c:pt>
              </c:strCache>
            </c:strRef>
          </c:cat>
          <c:val>
            <c:numRef>
              <c:f>'النووية '!$C$45:$C$54</c:f>
              <c:numCache>
                <c:formatCode>[&gt;0.05]0.0;[=0]\-;\^</c:formatCode>
                <c:ptCount val="10"/>
                <c:pt idx="0">
                  <c:v>839.1</c:v>
                </c:pt>
                <c:pt idx="1">
                  <c:v>437.4</c:v>
                </c:pt>
                <c:pt idx="2">
                  <c:v>195.2</c:v>
                </c:pt>
                <c:pt idx="3">
                  <c:v>170.7</c:v>
                </c:pt>
                <c:pt idx="4">
                  <c:v>164.7</c:v>
                </c:pt>
                <c:pt idx="5">
                  <c:v>104.2</c:v>
                </c:pt>
                <c:pt idx="6">
                  <c:v>91.5</c:v>
                </c:pt>
                <c:pt idx="7">
                  <c:v>87.6</c:v>
                </c:pt>
                <c:pt idx="8" formatCode="General">
                  <c:v>70.3</c:v>
                </c:pt>
                <c:pt idx="9" formatCode="General">
                  <c:v>57.2</c:v>
                </c:pt>
              </c:numCache>
            </c:numRef>
          </c:val>
          <c:extLst xmlns:c16r2="http://schemas.microsoft.com/office/drawing/2015/06/chart">
            <c:ext xmlns:c16="http://schemas.microsoft.com/office/drawing/2014/chart" uri="{C3380CC4-5D6E-409C-BE32-E72D297353CC}">
              <c16:uniqueId val="{00000000-432C-4F90-B1FB-599A6EFDF9B3}"/>
            </c:ext>
          </c:extLst>
        </c:ser>
        <c:dLbls>
          <c:showLegendKey val="0"/>
          <c:showVal val="0"/>
          <c:showCatName val="0"/>
          <c:showSerName val="0"/>
          <c:showPercent val="0"/>
          <c:showBubbleSize val="0"/>
        </c:dLbls>
        <c:gapWidth val="150"/>
        <c:shape val="cone"/>
        <c:axId val="350482288"/>
        <c:axId val="348594384"/>
        <c:axId val="0"/>
      </c:bar3DChart>
      <c:catAx>
        <c:axId val="350482288"/>
        <c:scaling>
          <c:orientation val="maxMin"/>
        </c:scaling>
        <c:delete val="0"/>
        <c:axPos val="b"/>
        <c:numFmt formatCode="General" sourceLinked="0"/>
        <c:majorTickMark val="out"/>
        <c:minorTickMark val="none"/>
        <c:tickLblPos val="nextTo"/>
        <c:txPr>
          <a:bodyPr/>
          <a:lstStyle/>
          <a:p>
            <a:pPr>
              <a:defRPr sz="1050" b="1"/>
            </a:pPr>
            <a:endParaRPr lang="ar-IQ"/>
          </a:p>
        </c:txPr>
        <c:crossAx val="348594384"/>
        <c:crosses val="autoZero"/>
        <c:auto val="1"/>
        <c:lblAlgn val="ctr"/>
        <c:lblOffset val="100"/>
        <c:noMultiLvlLbl val="0"/>
      </c:catAx>
      <c:valAx>
        <c:axId val="348594384"/>
        <c:scaling>
          <c:orientation val="minMax"/>
        </c:scaling>
        <c:delete val="0"/>
        <c:axPos val="r"/>
        <c:majorGridlines/>
        <c:numFmt formatCode="[&gt;0.05]0.0;[=0]\-;\^" sourceLinked="1"/>
        <c:majorTickMark val="out"/>
        <c:minorTickMark val="none"/>
        <c:tickLblPos val="nextTo"/>
        <c:txPr>
          <a:bodyPr/>
          <a:lstStyle/>
          <a:p>
            <a:pPr>
              <a:defRPr sz="1100" b="1"/>
            </a:pPr>
            <a:endParaRPr lang="ar-IQ"/>
          </a:p>
        </c:txPr>
        <c:crossAx val="350482288"/>
        <c:crosses val="autoZero"/>
        <c:crossBetween val="between"/>
      </c:valAx>
    </c:plotArea>
    <c:plotVisOnly val="1"/>
    <c:dispBlanksAs val="gap"/>
    <c:showDLblsOverMax val="0"/>
  </c:chart>
  <c:spPr>
    <a:solidFill>
      <a:srgbClr val="00FFFF"/>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ar-IQ"/>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338302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424411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19204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369058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8660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244376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3888871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2085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62417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A0FD36-7F14-4BA4-845F-A1969CCBAB11}"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339937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6A0FD36-7F14-4BA4-845F-A1969CCBAB11}"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358524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A0FD36-7F14-4BA4-845F-A1969CCBAB11}" type="datetimeFigureOut">
              <a:rPr lang="ar-IQ" smtClean="0"/>
              <a:t>20/09/1442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417519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A0FD36-7F14-4BA4-845F-A1969CCBAB11}" type="datetimeFigureOut">
              <a:rPr lang="ar-IQ" smtClean="0"/>
              <a:t>20/09/1442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98456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0FD36-7F14-4BA4-845F-A1969CCBAB11}" type="datetimeFigureOut">
              <a:rPr lang="ar-IQ" smtClean="0"/>
              <a:t>20/09/1442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14352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A0FD36-7F14-4BA4-845F-A1969CCBAB11}"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122588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A0FD36-7F14-4BA4-845F-A1969CCBAB11}"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A1A65B-0FCB-4FDD-8566-B55CB1B6D95C}" type="slidenum">
              <a:rPr lang="ar-IQ" smtClean="0"/>
              <a:t>‹#›</a:t>
            </a:fld>
            <a:endParaRPr lang="ar-IQ"/>
          </a:p>
        </p:txBody>
      </p:sp>
    </p:spTree>
    <p:extLst>
      <p:ext uri="{BB962C8B-B14F-4D97-AF65-F5344CB8AC3E}">
        <p14:creationId xmlns:p14="http://schemas.microsoft.com/office/powerpoint/2010/main" val="24643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A0FD36-7F14-4BA4-845F-A1969CCBAB11}" type="datetimeFigureOut">
              <a:rPr lang="ar-IQ" smtClean="0"/>
              <a:t>20/09/1442</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A1A65B-0FCB-4FDD-8566-B55CB1B6D95C}" type="slidenum">
              <a:rPr lang="ar-IQ" smtClean="0"/>
              <a:t>‹#›</a:t>
            </a:fld>
            <a:endParaRPr lang="ar-IQ"/>
          </a:p>
        </p:txBody>
      </p:sp>
    </p:spTree>
    <p:extLst>
      <p:ext uri="{BB962C8B-B14F-4D97-AF65-F5344CB8AC3E}">
        <p14:creationId xmlns:p14="http://schemas.microsoft.com/office/powerpoint/2010/main" val="2341740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2044700" cy="3241675"/>
          </a:xfrm>
        </p:spPr>
        <p:txBody>
          <a:bodyPr>
            <a:normAutofit/>
          </a:bodyPr>
          <a:lstStyle/>
          <a:p>
            <a:pPr algn="ctr"/>
            <a:r>
              <a:rPr lang="ar-IQ" dirty="0" smtClean="0"/>
              <a:t> </a:t>
            </a:r>
            <a:endParaRPr lang="ar-IQ" dirty="0"/>
          </a:p>
        </p:txBody>
      </p:sp>
      <p:sp>
        <p:nvSpPr>
          <p:cNvPr id="3" name="عنصر نائب للمحتوى 2"/>
          <p:cNvSpPr>
            <a:spLocks noGrp="1"/>
          </p:cNvSpPr>
          <p:nvPr>
            <p:ph idx="1"/>
          </p:nvPr>
        </p:nvSpPr>
        <p:spPr>
          <a:xfrm>
            <a:off x="838200" y="636104"/>
            <a:ext cx="10515600" cy="2449791"/>
          </a:xfrm>
        </p:spPr>
        <p:txBody>
          <a:bodyPr>
            <a:normAutofit/>
          </a:bodyPr>
          <a:lstStyle/>
          <a:p>
            <a:pPr marL="0" indent="0" algn="ctr">
              <a:buNone/>
            </a:pPr>
            <a:r>
              <a:rPr lang="ar-EG" sz="3200" b="1" dirty="0">
                <a:latin typeface="Monotype Koufi" pitchFamily="2" charset="-78"/>
                <a:ea typeface="Monotype Koufi" pitchFamily="2" charset="-78"/>
                <a:cs typeface="Monotype Koufi" pitchFamily="2" charset="-78"/>
              </a:rPr>
              <a:t>وزارة التعليم العالي والبحث </a:t>
            </a:r>
            <a:r>
              <a:rPr lang="ar-EG" sz="3200" b="1" dirty="0" smtClean="0">
                <a:latin typeface="Monotype Koufi" pitchFamily="2" charset="-78"/>
                <a:ea typeface="Monotype Koufi" pitchFamily="2" charset="-78"/>
                <a:cs typeface="Monotype Koufi" pitchFamily="2" charset="-78"/>
              </a:rPr>
              <a:t>العلمي</a:t>
            </a:r>
            <a:r>
              <a:rPr lang="en-US" sz="3200" dirty="0">
                <a:ea typeface="Monotype Koufi" pitchFamily="2" charset="-78"/>
                <a:cs typeface="Monotype Koufi" pitchFamily="2" charset="-78"/>
              </a:rPr>
              <a:t/>
            </a:r>
            <a:br>
              <a:rPr lang="en-US" sz="3200" dirty="0">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جامعــــــــة ديـــالى</a:t>
            </a:r>
            <a:r>
              <a:rPr lang="ar-IQ" sz="3200" b="1" dirty="0">
                <a:latin typeface="Monotype Koufi" pitchFamily="2" charset="-78"/>
                <a:ea typeface="Monotype Koufi" pitchFamily="2" charset="-78"/>
                <a:cs typeface="Monotype Koufi" pitchFamily="2" charset="-78"/>
              </a:rPr>
              <a:t/>
            </a:r>
            <a:br>
              <a:rPr lang="ar-IQ" sz="3200" b="1" dirty="0">
                <a:latin typeface="Monotype Koufi" pitchFamily="2" charset="-78"/>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كلية التربية للعلوم الإنسانيــة</a:t>
            </a:r>
            <a:r>
              <a:rPr lang="en-US" sz="3200" dirty="0">
                <a:ea typeface="Monotype Koufi" pitchFamily="2" charset="-78"/>
                <a:cs typeface="Monotype Koufi" pitchFamily="2" charset="-78"/>
              </a:rPr>
              <a:t/>
            </a:r>
            <a:br>
              <a:rPr lang="en-US" sz="3200" dirty="0">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قسم </a:t>
            </a:r>
            <a:r>
              <a:rPr lang="ar-EG" sz="3200" b="1" dirty="0" smtClean="0">
                <a:latin typeface="Monotype Koufi" pitchFamily="2" charset="-78"/>
                <a:ea typeface="Monotype Koufi" pitchFamily="2" charset="-78"/>
                <a:cs typeface="Monotype Koufi" pitchFamily="2" charset="-78"/>
              </a:rPr>
              <a:t>الجغرافية</a:t>
            </a:r>
            <a:endParaRPr lang="ar-IQ" sz="3200" b="1" dirty="0" smtClean="0">
              <a:latin typeface="Monotype Koufi" pitchFamily="2" charset="-78"/>
              <a:ea typeface="Monotype Koufi" pitchFamily="2" charset="-78"/>
              <a:cs typeface="Monotype Koufi" pitchFamily="2" charset="-78"/>
            </a:endParaRPr>
          </a:p>
          <a:p>
            <a:pPr marL="0" indent="0" algn="ctr">
              <a:buNone/>
            </a:pPr>
            <a:endParaRPr lang="ar-IQ"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0" y="0"/>
            <a:ext cx="2495898" cy="2805734"/>
          </a:xfrm>
          <a:prstGeom prst="rect">
            <a:avLst/>
          </a:prstGeom>
          <a:noFill/>
          <a:extLst>
            <a:ext uri="{909E8E84-426E-40DD-AFC4-6F175D3DCCD1}">
              <a14:hiddenFill xmlns:a14="http://schemas.microsoft.com/office/drawing/2010/main">
                <a:solidFill>
                  <a:srgbClr val="FFFFFF"/>
                </a:solidFill>
              </a14:hiddenFill>
            </a:ext>
          </a:extLst>
        </p:spPr>
      </p:pic>
      <p:sp>
        <p:nvSpPr>
          <p:cNvPr id="9" name="عنصر نائب للمحتوى 2"/>
          <p:cNvSpPr txBox="1">
            <a:spLocks/>
          </p:cNvSpPr>
          <p:nvPr/>
        </p:nvSpPr>
        <p:spPr>
          <a:xfrm>
            <a:off x="838200" y="3743049"/>
            <a:ext cx="10515600" cy="2321340"/>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ar-IQ" sz="3200" dirty="0"/>
          </a:p>
        </p:txBody>
      </p:sp>
      <p:sp>
        <p:nvSpPr>
          <p:cNvPr id="6" name="مستطيل 5"/>
          <p:cNvSpPr/>
          <p:nvPr/>
        </p:nvSpPr>
        <p:spPr>
          <a:xfrm>
            <a:off x="520701" y="2941984"/>
            <a:ext cx="10833100" cy="3542508"/>
          </a:xfrm>
          <a:prstGeom prst="rect">
            <a:avLst/>
          </a:prstGeom>
        </p:spPr>
        <p:txBody>
          <a:bodyPr wrap="square">
            <a:spAutoFit/>
          </a:bodyPr>
          <a:lstStyle/>
          <a:p>
            <a:pPr algn="ctr">
              <a:lnSpc>
                <a:spcPct val="115000"/>
              </a:lnSpc>
            </a:pPr>
            <a:r>
              <a:rPr lang="ar-IQ" sz="4800" b="1" dirty="0" smtClean="0">
                <a:solidFill>
                  <a:srgbClr val="0070C0"/>
                </a:solidFill>
                <a:effectLst/>
                <a:latin typeface="Monotype Koufi" pitchFamily="2" charset="-78"/>
                <a:ea typeface="Monotype Koufi" pitchFamily="2" charset="-78"/>
                <a:cs typeface="Monotype Koufi" pitchFamily="2" charset="-78"/>
              </a:rPr>
              <a:t>مادة جغرافية النفط والطاقة </a:t>
            </a:r>
          </a:p>
          <a:p>
            <a:pPr algn="ctr">
              <a:lnSpc>
                <a:spcPct val="115000"/>
              </a:lnSpc>
            </a:pPr>
            <a:r>
              <a:rPr lang="ar-IQ" sz="3600" b="1" dirty="0" smtClean="0">
                <a:solidFill>
                  <a:srgbClr val="FF0000"/>
                </a:solidFill>
                <a:latin typeface="Monotype Koufi" pitchFamily="2" charset="-78"/>
                <a:ea typeface="Monotype Koufi" pitchFamily="2" charset="-78"/>
                <a:cs typeface="Monotype Koufi" pitchFamily="2" charset="-78"/>
              </a:rPr>
              <a:t>المرحلة الثانية /شعبة(ب) ( الدراسة الصباحية )</a:t>
            </a:r>
          </a:p>
          <a:p>
            <a:pPr algn="ctr">
              <a:lnSpc>
                <a:spcPct val="150000"/>
              </a:lnSpc>
            </a:pPr>
            <a:r>
              <a:rPr lang="ar-IQ" sz="3600" b="1" dirty="0" smtClean="0">
                <a:latin typeface="Monotype Koufi" pitchFamily="2" charset="-78"/>
                <a:ea typeface="Monotype Koufi" pitchFamily="2" charset="-78"/>
                <a:cs typeface="Monotype Koufi" pitchFamily="2" charset="-78"/>
              </a:rPr>
              <a:t>محاضرة بعنوان / الطاقة النووية احد مصادر الطاقة </a:t>
            </a:r>
          </a:p>
          <a:p>
            <a:pPr algn="ctr">
              <a:lnSpc>
                <a:spcPct val="115000"/>
              </a:lnSpc>
            </a:pPr>
            <a:r>
              <a:rPr lang="ar-IQ" sz="3200" dirty="0" smtClean="0">
                <a:solidFill>
                  <a:srgbClr val="FF0000"/>
                </a:solidFill>
                <a:latin typeface="Times New Roman" panose="02020603050405020304" pitchFamily="18" charset="0"/>
                <a:ea typeface="Monotype Koufi" pitchFamily="2" charset="-78"/>
                <a:cs typeface="Monotype Koufi" pitchFamily="2" charset="-78"/>
              </a:rPr>
              <a:t>اعداد </a:t>
            </a:r>
          </a:p>
          <a:p>
            <a:pPr algn="ctr">
              <a:lnSpc>
                <a:spcPct val="115000"/>
              </a:lnSpc>
            </a:pPr>
            <a:r>
              <a:rPr lang="ar-IQ" sz="3200" dirty="0" err="1" smtClean="0">
                <a:solidFill>
                  <a:srgbClr val="FF0000"/>
                </a:solidFill>
                <a:latin typeface="Times New Roman" panose="02020603050405020304" pitchFamily="18" charset="0"/>
                <a:ea typeface="Monotype Koufi" pitchFamily="2" charset="-78"/>
                <a:cs typeface="Monotype Koufi" pitchFamily="2" charset="-78"/>
              </a:rPr>
              <a:t>م.د</a:t>
            </a:r>
            <a:r>
              <a:rPr lang="ar-IQ" sz="3200" dirty="0" smtClean="0">
                <a:solidFill>
                  <a:srgbClr val="FF0000"/>
                </a:solidFill>
                <a:latin typeface="Times New Roman" panose="02020603050405020304" pitchFamily="18" charset="0"/>
                <a:ea typeface="Monotype Koufi" pitchFamily="2" charset="-78"/>
                <a:cs typeface="Monotype Koufi" pitchFamily="2" charset="-78"/>
              </a:rPr>
              <a:t> نبراس سعدون </a:t>
            </a:r>
            <a:r>
              <a:rPr lang="ar-IQ" sz="3200" dirty="0" err="1" smtClean="0">
                <a:solidFill>
                  <a:srgbClr val="FF0000"/>
                </a:solidFill>
                <a:latin typeface="Times New Roman" panose="02020603050405020304" pitchFamily="18" charset="0"/>
                <a:ea typeface="Monotype Koufi" pitchFamily="2" charset="-78"/>
                <a:cs typeface="Monotype Koufi" pitchFamily="2" charset="-78"/>
              </a:rPr>
              <a:t>مطشر</a:t>
            </a:r>
            <a:endParaRPr lang="en-US" sz="2000" dirty="0">
              <a:solidFill>
                <a:srgbClr val="FF0000"/>
              </a:solidFill>
              <a:ea typeface="Monotype Koufi" pitchFamily="2" charset="-78"/>
              <a:cs typeface="Monotype Koufi" pitchFamily="2" charset="-78"/>
            </a:endParaRPr>
          </a:p>
        </p:txBody>
      </p:sp>
      <p:pic>
        <p:nvPicPr>
          <p:cNvPr id="7" name="صورة 6"/>
          <p:cNvPicPr>
            <a:picLocks noChangeAspect="1"/>
          </p:cNvPicPr>
          <p:nvPr/>
        </p:nvPicPr>
        <p:blipFill>
          <a:blip r:embed="rId3"/>
          <a:stretch>
            <a:fillRect/>
          </a:stretch>
        </p:blipFill>
        <p:spPr>
          <a:xfrm>
            <a:off x="9480623" y="0"/>
            <a:ext cx="2711377" cy="2790469"/>
          </a:xfrm>
          <a:prstGeom prst="rect">
            <a:avLst/>
          </a:prstGeom>
          <a:solidFill>
            <a:schemeClr val="bg1"/>
          </a:solidFill>
        </p:spPr>
      </p:pic>
    </p:spTree>
    <p:extLst>
      <p:ext uri="{BB962C8B-B14F-4D97-AF65-F5344CB8AC3E}">
        <p14:creationId xmlns:p14="http://schemas.microsoft.com/office/powerpoint/2010/main" val="253911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9099" y="304800"/>
            <a:ext cx="9286009" cy="6324600"/>
          </a:xfrm>
        </p:spPr>
        <p:txBody>
          <a:bodyPr>
            <a:normAutofit fontScale="92500" lnSpcReduction="10000"/>
          </a:bodyPr>
          <a:lstStyle/>
          <a:p>
            <a:r>
              <a:rPr lang="ar-IQ" dirty="0"/>
              <a:t> </a:t>
            </a:r>
            <a:endParaRPr lang="en-US" dirty="0"/>
          </a:p>
          <a:p>
            <a:r>
              <a:rPr lang="ar-IQ" sz="2400" b="1" u="sng" dirty="0"/>
              <a:t>المصادر</a:t>
            </a:r>
            <a:r>
              <a:rPr lang="ar-IQ" sz="2400" b="1" dirty="0"/>
              <a:t> :</a:t>
            </a:r>
            <a:endParaRPr lang="en-US" sz="2400" dirty="0"/>
          </a:p>
          <a:p>
            <a:r>
              <a:rPr lang="ar-IQ" sz="2400" dirty="0"/>
              <a:t>1-  كاظم عبدالوهاب حسن الاسدي ، راشد عبد راشد الشريفي ،جغرافية الطاقة، جامعة البصرة - كلية التربية للعلوم الإنسانية ، 2018.</a:t>
            </a:r>
            <a:endParaRPr lang="en-US" sz="2400" dirty="0"/>
          </a:p>
          <a:p>
            <a:r>
              <a:rPr lang="ar-IQ" sz="2400" dirty="0"/>
              <a:t>2- د. محمد ازهر السماك واخرون , جغرافية النفط والطاقة، وزارة التعليم العالي والبحث العلمي ،جامعة الموصل، 1981.</a:t>
            </a:r>
            <a:endParaRPr lang="en-US" sz="2400" dirty="0"/>
          </a:p>
          <a:p>
            <a:r>
              <a:rPr lang="ar-IQ" sz="2400" dirty="0"/>
              <a:t>3- وحيد مصطفى احمد  ، مصادر وانظمة الطاقة الجديدة والمتجددة -انظمة طاقة الرياح     والطاقة الشمسية ،الجزء الاول ، القاهرة ، 2009 .</a:t>
            </a:r>
            <a:endParaRPr lang="en-US" sz="2400" dirty="0"/>
          </a:p>
          <a:p>
            <a:r>
              <a:rPr lang="ar-IQ" sz="2400" dirty="0"/>
              <a:t>4- مروان عبد القادر ، الطاقة المتجددة ,مطبعة الجنادرية ، الأردن , 2016 .</a:t>
            </a:r>
            <a:endParaRPr lang="en-US" sz="2400" dirty="0"/>
          </a:p>
          <a:p>
            <a:r>
              <a:rPr lang="ar-IQ" sz="2400" dirty="0"/>
              <a:t>5- </a:t>
            </a:r>
            <a:r>
              <a:rPr lang="ar-SA" sz="2400" dirty="0"/>
              <a:t>- وحيد مصطفى أحمد ، توليد الطاقة الكهربائية ، الطبعة الأولى ، القاهرة ، 2007 </a:t>
            </a:r>
            <a:r>
              <a:rPr lang="ar-IQ" sz="2400" dirty="0"/>
              <a:t>.</a:t>
            </a:r>
            <a:endParaRPr lang="en-US" sz="2400" dirty="0"/>
          </a:p>
          <a:p>
            <a:r>
              <a:rPr lang="ar-IQ" sz="2400" dirty="0"/>
              <a:t>6-  </a:t>
            </a:r>
            <a:r>
              <a:rPr lang="ar-SA" sz="2400" dirty="0"/>
              <a:t>جان ماري </a:t>
            </a:r>
            <a:r>
              <a:rPr lang="ar-SA" sz="2400" dirty="0" err="1"/>
              <a:t>شوفالييه</a:t>
            </a:r>
            <a:r>
              <a:rPr lang="ar-SA" sz="2400" dirty="0"/>
              <a:t> ، معارك الطاقة الكبرى ، ترجمة لميس عزب ،كتاب العربية ،الطبعة الأولى ، الرياض ،2011 </a:t>
            </a:r>
            <a:r>
              <a:rPr lang="ar-IQ" sz="2400" dirty="0"/>
              <a:t>.</a:t>
            </a:r>
            <a:endParaRPr lang="en-US" sz="2400" dirty="0"/>
          </a:p>
          <a:p>
            <a:r>
              <a:rPr lang="ar-IQ" sz="2400" dirty="0"/>
              <a:t>7- علي احمد هارون ، جغرافية المعادن ومصادر الطاقة ، دار الفكر العربي ، 2007.</a:t>
            </a:r>
            <a:endParaRPr lang="en-US" sz="2400" dirty="0"/>
          </a:p>
          <a:p>
            <a:r>
              <a:rPr lang="ar-IQ" sz="2400" dirty="0"/>
              <a:t>8- شبكة الانترنيت الدولية . </a:t>
            </a:r>
            <a:endParaRPr lang="en-US" sz="2400" dirty="0"/>
          </a:p>
          <a:p>
            <a:endParaRPr lang="ar-IQ" dirty="0"/>
          </a:p>
        </p:txBody>
      </p:sp>
    </p:spTree>
    <p:extLst>
      <p:ext uri="{BB962C8B-B14F-4D97-AF65-F5344CB8AC3E}">
        <p14:creationId xmlns:p14="http://schemas.microsoft.com/office/powerpoint/2010/main" val="38808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1460501"/>
            <a:ext cx="8682566" cy="4580862"/>
          </a:xfrm>
        </p:spPr>
        <p:txBody>
          <a:bodyPr>
            <a:normAutofit/>
          </a:bodyPr>
          <a:lstStyle/>
          <a:p>
            <a:pPr algn="ctr"/>
            <a:endParaRPr lang="ar-IQ" sz="5400" b="1" dirty="0" smtClean="0"/>
          </a:p>
          <a:p>
            <a:pPr algn="ctr"/>
            <a:endParaRPr lang="ar-IQ" sz="5400" b="1"/>
          </a:p>
          <a:p>
            <a:pPr algn="ctr"/>
            <a:r>
              <a:rPr lang="ar-IQ" sz="5400" b="1" smtClean="0"/>
              <a:t>شكرا </a:t>
            </a:r>
            <a:r>
              <a:rPr lang="ar-IQ" sz="5400" b="1" dirty="0" smtClean="0"/>
              <a:t>لحسن الاستماع </a:t>
            </a:r>
            <a:endParaRPr lang="ar-IQ" sz="5400" b="1" dirty="0"/>
          </a:p>
        </p:txBody>
      </p:sp>
    </p:spTree>
    <p:extLst>
      <p:ext uri="{BB962C8B-B14F-4D97-AF65-F5344CB8AC3E}">
        <p14:creationId xmlns:p14="http://schemas.microsoft.com/office/powerpoint/2010/main" val="42859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0" y="24384"/>
            <a:ext cx="12192000" cy="6833616"/>
          </a:xfrm>
          <a:prstGeom prst="rect">
            <a:avLst/>
          </a:prstGeom>
        </p:spPr>
      </p:pic>
    </p:spTree>
    <p:extLst>
      <p:ext uri="{BB962C8B-B14F-4D97-AF65-F5344CB8AC3E}">
        <p14:creationId xmlns:p14="http://schemas.microsoft.com/office/powerpoint/2010/main" val="131337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533400" y="177801"/>
            <a:ext cx="8966200" cy="6680199"/>
          </a:xfrm>
        </p:spPr>
        <p:txBody>
          <a:bodyPr>
            <a:normAutofit/>
          </a:bodyPr>
          <a:lstStyle/>
          <a:p>
            <a:r>
              <a:rPr lang="ar-IQ" altLang="ar-IQ" sz="36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الطاقة النووية</a:t>
            </a:r>
            <a:r>
              <a:rPr lang="ar-IQ" altLang="ar-IQ"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p>
          <a:p>
            <a:pPr algn="just"/>
            <a:r>
              <a:rPr lang="ar-IQ" altLang="ar-IQ" sz="32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استثمرت </a:t>
            </a:r>
            <a:r>
              <a:rPr lang="ar-IQ" altLang="ar-IQ"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الطاقة النووية </a:t>
            </a:r>
            <a:r>
              <a:rPr lang="en-US" altLang="ar-IQ"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Nuclear</a:t>
            </a:r>
            <a:r>
              <a:rPr lang="ar-IQ" altLang="ar-IQ"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بعد عام 1940 بعد اكتشاف التفاعل الانشطاري من خلال انقسام نواة اليورانيوم مما يسبب انطلاق قوه هائلة </a:t>
            </a:r>
            <a:r>
              <a:rPr lang="ar-IQ" altLang="ar-IQ"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كان أول تطبيق عملي للنظائر المشعة من جورج دي </a:t>
            </a:r>
            <a:r>
              <a:rPr lang="ar-IQ" altLang="ar-IQ" sz="3200" dirty="0" err="1">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هيفيسي</a:t>
            </a:r>
            <a:r>
              <a:rPr lang="ar-IQ" altLang="ar-IQ"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في عام 1911 ، وللنظائر المشعة العديد </a:t>
            </a:r>
            <a:r>
              <a:rPr lang="ar-IQ" altLang="ar-IQ"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من التطبيقات التي تؤدي دوراً هاماً في التكنولوجيا التي توفر للإنسان الاحتياجات الأساسية سواء في الزراعة والطب والصناعة والبحوث وغيرها.</a:t>
            </a:r>
            <a:r>
              <a:rPr lang="en-US" altLang="ar-IQ" sz="2800" dirty="0">
                <a:solidFill>
                  <a:schemeClr val="tx1"/>
                </a:solidFill>
              </a:rPr>
              <a:t> </a:t>
            </a:r>
            <a:endParaRPr lang="ar-IQ" sz="3200" dirty="0"/>
          </a:p>
        </p:txBody>
      </p:sp>
    </p:spTree>
    <p:extLst>
      <p:ext uri="{BB962C8B-B14F-4D97-AF65-F5344CB8AC3E}">
        <p14:creationId xmlns:p14="http://schemas.microsoft.com/office/powerpoint/2010/main" val="414162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0414000" cy="6858000"/>
          </a:xfrm>
        </p:spPr>
        <p:txBody>
          <a:bodyPr>
            <a:noAutofit/>
          </a:bodyPr>
          <a:lstStyle/>
          <a:p>
            <a:pPr marL="0" lvl="0" indent="0" defTabSz="914400" eaLnBrk="0" fontAlgn="base" hangingPunct="0">
              <a:spcBef>
                <a:spcPct val="0"/>
              </a:spcBef>
              <a:spcAft>
                <a:spcPct val="0"/>
              </a:spcAft>
              <a:buClrTx/>
              <a:buSzTx/>
              <a:buNone/>
              <a:tabLst>
                <a:tab pos="6391275" algn="l"/>
                <a:tab pos="6980238" algn="l"/>
              </a:tabLst>
            </a:pPr>
            <a:r>
              <a:rPr lang="ar-IQ" altLang="ar-IQ" sz="32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أولاً </a:t>
            </a:r>
            <a:r>
              <a:rPr lang="ar-IQ" altLang="ar-IQ" sz="32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مميزات الطاقة النووية</a:t>
            </a:r>
            <a:r>
              <a:rPr lang="ar-IQ" altLang="ar-IQ" sz="3200" b="1" baseline="300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altLang="ar-IQ" sz="32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a:t>
            </a:r>
          </a:p>
          <a:p>
            <a:pPr marL="0" lvl="0" indent="0" algn="just" defTabSz="914400" eaLnBrk="0" fontAlgn="base" hangingPunct="0">
              <a:lnSpc>
                <a:spcPct val="150000"/>
              </a:lnSpc>
              <a:spcBef>
                <a:spcPct val="0"/>
              </a:spcBef>
              <a:spcAft>
                <a:spcPct val="0"/>
              </a:spcAft>
              <a:buClrTx/>
              <a:buSzTx/>
              <a:buNone/>
              <a:tabLst>
                <a:tab pos="6391275" algn="l"/>
                <a:tab pos="6980238" algn="l"/>
              </a:tabLst>
            </a:pPr>
            <a:r>
              <a:rPr lang="ar-IQ" altLang="ar-IQ" sz="24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1</a:t>
            </a:r>
            <a:r>
              <a:rPr lang="ar-IQ" altLang="ar-IQ" sz="2800"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تحسين </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الاستدامة الغذائية بمساعدة التكنولوجيات الحيوية النووية </a:t>
            </a:r>
            <a:r>
              <a:rPr lang="en-US"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nuclear</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en-US"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biotechnologies </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اذ استعمل الإشعاع المؤين للحث على الطفرات الجينية في تربية النباتات  اذ تم تطوير واستنباط 1800 نوع من المحاصيل بهذه الطريقة</a:t>
            </a: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a:t>
            </a:r>
          </a:p>
          <a:p>
            <a:pPr marL="0" lvl="0" indent="0" algn="just" defTabSz="914400" eaLnBrk="0" fontAlgn="base" hangingPunct="0">
              <a:spcBef>
                <a:spcPct val="0"/>
              </a:spcBef>
              <a:spcAft>
                <a:spcPct val="0"/>
              </a:spcAft>
              <a:buClrTx/>
              <a:buSzTx/>
              <a:buNone/>
              <a:tabLst>
                <a:tab pos="6391275" algn="l"/>
                <a:tab pos="6980238" algn="l"/>
              </a:tabLst>
            </a:pP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2- لأجل الحد من خسائر المحاصيل الزراعية الناجمة عن الحشرات التي تصل إلى أكثر من 10% من مجموع الحصاد في جميع أنحاء العالم. </a:t>
            </a:r>
            <a:endPar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 defTabSz="914400" eaLnBrk="0" fontAlgn="base" hangingPunct="0">
              <a:spcBef>
                <a:spcPct val="0"/>
              </a:spcBef>
              <a:spcAft>
                <a:spcPct val="0"/>
              </a:spcAft>
              <a:buClrTx/>
              <a:buSzTx/>
              <a:buNone/>
              <a:tabLst>
                <a:tab pos="6391275" algn="l"/>
                <a:tab pos="6980238" algn="l"/>
              </a:tabLst>
            </a:pP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3- </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استعمال النظائر المشعة </a:t>
            </a:r>
            <a:r>
              <a:rPr lang="ar-IQ" altLang="ar-IQ" sz="2800" b="1" dirty="0" err="1">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كأحدى</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التقنيات النووية في مجال الطب كالتشخيص الطبي وخلال العمليات الحيوية التي تجرى في أجزاء مختلفة من الجسم أو استعمال الاشعة السينية لتصوير العظام والانسجة الرخوة بدقة عالية </a:t>
            </a: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a:t>
            </a:r>
          </a:p>
          <a:p>
            <a:pPr marL="0" lvl="0" indent="0" algn="just" defTabSz="914400" eaLnBrk="0" fontAlgn="base" hangingPunct="0">
              <a:spcBef>
                <a:spcPct val="0"/>
              </a:spcBef>
              <a:spcAft>
                <a:spcPct val="0"/>
              </a:spcAft>
              <a:buClrTx/>
              <a:buSzTx/>
              <a:buNone/>
              <a:tabLst>
                <a:tab pos="6391275" algn="l"/>
                <a:tab pos="6980238" algn="l"/>
              </a:tabLst>
            </a:pP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altLang="ar-IQ"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4- تستعمل النظائر المشعة في الكشف عن الملوثات وتحليلها ، اذ طبقت تقنيات نووية على مجموعة من مشاكل التلوث، بما في ذلك تشكيل الضباب الدخاني، وتلوث الغلاف الجوي في عنصر أكسيد الكبريت، وتصريف مياه المجاري المحيطات وتسرب النفط </a:t>
            </a:r>
            <a:r>
              <a:rPr lang="ar-IQ" altLang="ar-IQ" sz="28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بالبحار</a:t>
            </a:r>
            <a:endParaRPr lang="en-US" altLang="ar-IQ" sz="2000" b="1" dirty="0">
              <a:solidFill>
                <a:schemeClr val="tx1"/>
              </a:solidFill>
            </a:endParaRPr>
          </a:p>
        </p:txBody>
      </p:sp>
    </p:spTree>
    <p:extLst>
      <p:ext uri="{BB962C8B-B14F-4D97-AF65-F5344CB8AC3E}">
        <p14:creationId xmlns:p14="http://schemas.microsoft.com/office/powerpoint/2010/main" val="1566756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6400" y="1"/>
            <a:ext cx="9169400" cy="6858000"/>
          </a:xfrm>
        </p:spPr>
        <p:txBody>
          <a:bodyPr>
            <a:noAutofit/>
          </a:bodyPr>
          <a:lstStyle/>
          <a:p>
            <a:pPr marL="0" lvl="0" indent="0" defTabSz="914400" eaLnBrk="0" fontAlgn="base" hangingPunct="0">
              <a:lnSpc>
                <a:spcPct val="150000"/>
              </a:lnSpc>
              <a:spcBef>
                <a:spcPct val="0"/>
              </a:spcBef>
              <a:spcAft>
                <a:spcPct val="0"/>
              </a:spcAft>
              <a:buClrTx/>
              <a:buSzTx/>
              <a:buNone/>
              <a:tabLst>
                <a:tab pos="6391275" algn="l"/>
                <a:tab pos="6980238" algn="l"/>
              </a:tabLst>
            </a:pPr>
            <a:r>
              <a:rPr lang="ar-IQ" altLang="ar-IQ" sz="24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5- استعمال النظائر المشعة في الجانب الصناعي مثل التحقق من دقة اللحام بأنظمة أنابيب الغاز والنفط ، ويمكن استعمال أشكال أخرى من التصوير الشعاعي (التصوير الإشعاعي </a:t>
            </a:r>
            <a:r>
              <a:rPr lang="ar-IQ" altLang="ar-IQ" sz="2400" b="1" dirty="0" err="1">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النيوتروني</a:t>
            </a:r>
            <a:r>
              <a:rPr lang="ar-IQ" altLang="ar-IQ" sz="24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 التصوير الإشعاعي الذاتي) لقياس سمك وكثافة المواد أو تحديد مكوناتها </a:t>
            </a:r>
            <a:r>
              <a:rPr lang="ar-IQ" altLang="ar-IQ" sz="24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a:t>
            </a:r>
          </a:p>
          <a:p>
            <a:pPr marL="0" lvl="0" indent="0" defTabSz="914400" eaLnBrk="0" fontAlgn="base" hangingPunct="0">
              <a:lnSpc>
                <a:spcPct val="150000"/>
              </a:lnSpc>
              <a:spcBef>
                <a:spcPct val="0"/>
              </a:spcBef>
              <a:spcAft>
                <a:spcPct val="0"/>
              </a:spcAft>
              <a:buClrTx/>
              <a:buSzTx/>
              <a:buNone/>
              <a:tabLst>
                <a:tab pos="6391275" algn="l"/>
                <a:tab pos="6980238" algn="l"/>
              </a:tabLst>
            </a:pPr>
            <a:r>
              <a:rPr lang="ar-IQ" altLang="ar-IQ" sz="24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6- </a:t>
            </a:r>
            <a:r>
              <a:rPr lang="ar-IQ" altLang="ar-IQ" sz="24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تسخير الطاقة والحرارة المنبعثة من النظائر المشعة في أجهزة تنظيم ضربات القلب ومنارات الملاحة والأقمار الصناعية وتشغيل العديد من المركبات الفضائية في أثناء الرحلات الاستكشافية مثل مسبار الفضاء كاسيني في الكشف عن كواكب زحل  </a:t>
            </a:r>
            <a:r>
              <a:rPr lang="ar-IQ" altLang="ar-IQ" sz="24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والمريخ .</a:t>
            </a:r>
          </a:p>
          <a:p>
            <a:pPr marL="0" lvl="0" indent="0" defTabSz="914400" eaLnBrk="0" fontAlgn="base" hangingPunct="0">
              <a:lnSpc>
                <a:spcPct val="150000"/>
              </a:lnSpc>
              <a:spcBef>
                <a:spcPct val="0"/>
              </a:spcBef>
              <a:spcAft>
                <a:spcPct val="0"/>
              </a:spcAft>
              <a:buClrTx/>
              <a:buSzTx/>
              <a:buNone/>
              <a:tabLst>
                <a:tab pos="6391275" algn="l"/>
                <a:tab pos="6980238" algn="l"/>
              </a:tabLst>
            </a:pPr>
            <a:r>
              <a:rPr lang="ar-IQ" altLang="ar-IQ" sz="2400" b="1" dirty="0" smtClean="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7- </a:t>
            </a:r>
            <a:r>
              <a:rPr lang="ar-IQ" altLang="ar-IQ" sz="24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أهمية النظائر المشعة في تحديد عمر الصخور والمواد الأخرى التي تهم الجيولوجيين وعلماء الأنثروبولوجيا وعلماء الآثار.</a:t>
            </a:r>
            <a:r>
              <a:rPr lang="en-US" altLang="ar-IQ" sz="2000" b="1" dirty="0">
                <a:solidFill>
                  <a:schemeClr val="tx1"/>
                </a:solidFill>
              </a:rPr>
              <a:t> </a:t>
            </a:r>
            <a:endParaRPr lang="en-US" altLang="ar-IQ" sz="3200" b="1" dirty="0">
              <a:solidFill>
                <a:schemeClr val="tx1"/>
              </a:solidFill>
              <a:latin typeface="Arial" panose="020B0604020202020204" pitchFamily="34" charset="0"/>
              <a:cs typeface="Arial" panose="020B0604020202020204" pitchFamily="34" charset="0"/>
            </a:endParaRPr>
          </a:p>
          <a:p>
            <a:pPr marL="0" lvl="0" indent="0" defTabSz="914400" eaLnBrk="0" fontAlgn="base" hangingPunct="0">
              <a:lnSpc>
                <a:spcPct val="150000"/>
              </a:lnSpc>
              <a:spcBef>
                <a:spcPct val="0"/>
              </a:spcBef>
              <a:spcAft>
                <a:spcPct val="0"/>
              </a:spcAft>
              <a:buClrTx/>
              <a:buSzTx/>
              <a:buNone/>
              <a:tabLst>
                <a:tab pos="6391275" algn="l"/>
                <a:tab pos="6980238" algn="l"/>
              </a:tabLst>
            </a:pPr>
            <a:r>
              <a:rPr lang="ar-IQ"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8- تستعمل الطاقة النووية على نطاق واسع في توليد الطاقة الكهربائية .</a:t>
            </a:r>
            <a:endParaRPr lang="en-US" altLang="ar-IQ" sz="2000" b="1" dirty="0">
              <a:solidFill>
                <a:schemeClr val="tx1"/>
              </a:solidFill>
            </a:endParaRPr>
          </a:p>
          <a:p>
            <a:pPr>
              <a:lnSpc>
                <a:spcPct val="150000"/>
              </a:lnSpc>
            </a:pPr>
            <a:endParaRPr lang="ar-IQ" sz="2400" dirty="0"/>
          </a:p>
        </p:txBody>
      </p:sp>
    </p:spTree>
    <p:extLst>
      <p:ext uri="{BB962C8B-B14F-4D97-AF65-F5344CB8AC3E}">
        <p14:creationId xmlns:p14="http://schemas.microsoft.com/office/powerpoint/2010/main" val="194011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444500" y="609600"/>
            <a:ext cx="9067800" cy="6001643"/>
          </a:xfrm>
          <a:prstGeom prst="rect">
            <a:avLst/>
          </a:prstGeom>
        </p:spPr>
        <p:txBody>
          <a:bodyPr wrap="square">
            <a:spAutoFit/>
          </a:bodyPr>
          <a:lstStyle/>
          <a:p>
            <a:pPr lvl="0" algn="justLow" eaLnBrk="0" fontAlgn="base" hangingPunct="0">
              <a:spcBef>
                <a:spcPct val="0"/>
              </a:spcBef>
              <a:spcAft>
                <a:spcPct val="0"/>
              </a:spcAft>
              <a:tabLst>
                <a:tab pos="6391275" algn="l"/>
                <a:tab pos="6980238" algn="l"/>
              </a:tabLst>
            </a:pPr>
            <a:r>
              <a:rPr kumimoji="0" lang="ar-IQ" altLang="ar-IQ" sz="3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ثانياً : مساوئ الطاقة النووية</a:t>
            </a:r>
            <a:r>
              <a:rPr kumimoji="0" lang="ar-IQ" altLang="ar-IQ" sz="3200" b="1" i="0" u="none" strike="noStrike" cap="none" normalizeH="0" baseline="3000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kumimoji="0" lang="ar-IQ" altLang="ar-IQ" sz="3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a:t>
            </a:r>
            <a:endParaRPr kumimoji="0" lang="en-US" altLang="ar-IQ" sz="2800" b="0" i="0" u="none" strike="noStrike" cap="none" normalizeH="0" baseline="0" dirty="0" smtClean="0">
              <a:ln>
                <a:noFill/>
              </a:ln>
              <a:solidFill>
                <a:schemeClr val="tx1"/>
              </a:solidFill>
              <a:effectLst/>
            </a:endParaRPr>
          </a:p>
          <a:p>
            <a:pPr lvl="0" algn="justLow" eaLnBrk="0" fontAlgn="base" hangingPunct="0">
              <a:spcBef>
                <a:spcPct val="0"/>
              </a:spcBef>
              <a:spcAft>
                <a:spcPct val="0"/>
              </a:spcAft>
              <a:tabLst>
                <a:tab pos="6391275" algn="l"/>
                <a:tab pos="6980238" algn="l"/>
              </a:tabLst>
            </a:pPr>
            <a:r>
              <a:rPr kumimoji="0" lang="ar-IQ" altLang="ar-IQ" sz="3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1- مخاطر التلوث البيئي الناتج من نفايات محطات الطاقة النووية والمتمثل بالوقود النووي المتبقي من المفاعل بعد عملية التفاعل مما يتطلب مواقع ومخازن آمنة ومستمرة لمدة قرون .</a:t>
            </a:r>
            <a:endParaRPr kumimoji="0" lang="ar-IQ" altLang="ar-IQ" sz="32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lvl="0" algn="justLow" eaLnBrk="0" fontAlgn="base" hangingPunct="0">
              <a:spcBef>
                <a:spcPct val="0"/>
              </a:spcBef>
              <a:spcAft>
                <a:spcPct val="0"/>
              </a:spcAft>
              <a:tabLst>
                <a:tab pos="6391275" algn="l"/>
                <a:tab pos="6980238" algn="l"/>
              </a:tabLst>
            </a:pPr>
            <a:r>
              <a:rPr kumimoji="0" lang="ar-IQ" altLang="ar-IQ" sz="32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2- الاطلاقات العارضة لتسرب الإشعاع في نظام المياه المستعمل في المحطات النووية لتوليد الكهرباء ، اذ يمكن للصمام الخاطئ أن يطلق الماء المشع أو البخار للبيئة .</a:t>
            </a:r>
          </a:p>
          <a:p>
            <a:pPr lvl="0" algn="justLow" eaLnBrk="0" fontAlgn="base" hangingPunct="0">
              <a:spcBef>
                <a:spcPct val="0"/>
              </a:spcBef>
              <a:spcAft>
                <a:spcPct val="0"/>
              </a:spcAft>
              <a:tabLst>
                <a:tab pos="6391275" algn="l"/>
                <a:tab pos="6980238" algn="l"/>
              </a:tabLst>
            </a:pPr>
            <a:r>
              <a:rPr kumimoji="0" lang="ar-IQ" altLang="ar-IQ" sz="3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3- مشاكل حدوث أخطاء كارثية ومدمرة ، كما حدث وفي عام 1986عندما بدأ مشغلو مفاعل تشيرنوبيل النووي بالقرب من </a:t>
            </a:r>
            <a:r>
              <a:rPr kumimoji="0" lang="ar-IQ" altLang="ar-IQ" sz="3200" b="0" i="0" u="none" strike="noStrike" cap="none" normalizeH="0" baseline="0" dirty="0" err="1"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بريبيات</a:t>
            </a:r>
            <a:r>
              <a:rPr kumimoji="0" lang="ar-IQ" altLang="ar-IQ" sz="3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بأوكرانيا اختباراً للسلامة في ظل ظروف خطيرة، أدى إلى ارتفاع درجة حرارة المفاعل وتسبب في انفجار بخار هائل وإطلاق النار، مما أسفر عن مقتل العديد من العاملين بالمفاعل . </a:t>
            </a:r>
            <a:endParaRPr kumimoji="0" lang="ar-IQ" altLang="ar-IQ"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442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461511"/>
            <a:ext cx="9652000" cy="607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708" tIns="45720" rIns="630039" bIns="0" numCol="1" anchor="ctr" anchorCtr="0" compatLnSpc="1">
            <a:prstTxWarp prst="textNoShape">
              <a:avLst/>
            </a:prstTxWarp>
            <a:spAutoFit/>
          </a:bodyPr>
          <a:lstStyle>
            <a:lvl1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6391275" algn="l"/>
                <a:tab pos="6980238" algn="l"/>
              </a:tabLst>
              <a:defRPr>
                <a:solidFill>
                  <a:schemeClr val="tx1"/>
                </a:solidFill>
                <a:latin typeface="Arial" panose="020B0604020202020204" pitchFamily="34" charset="0"/>
              </a:defRPr>
            </a:lvl9pPr>
          </a:lstStyle>
          <a:p>
            <a:pPr marL="0" marR="0" lvl="0" indent="0" algn="just" defTabSz="914400" rtl="1" eaLnBrk="0" fontAlgn="base" latinLnBrk="0" hangingPunct="0">
              <a:lnSpc>
                <a:spcPct val="100000"/>
              </a:lnSpc>
              <a:spcBef>
                <a:spcPct val="0"/>
              </a:spcBef>
              <a:spcAft>
                <a:spcPct val="0"/>
              </a:spcAft>
              <a:buClrTx/>
              <a:buSzTx/>
              <a:buFontTx/>
              <a:buNone/>
              <a:tabLst>
                <a:tab pos="6391275" algn="l"/>
                <a:tab pos="6980238" algn="l"/>
              </a:tabLst>
            </a:pPr>
            <a:r>
              <a:rPr kumimoji="0" lang="ar-IQ" altLang="ar-IQ" sz="24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ثالثاً : انتاج الطاقة النووية :</a:t>
            </a:r>
            <a:r>
              <a:rPr kumimoji="0" lang="en-US" altLang="ar-IQ" sz="2000" b="0" i="0" u="none" strike="noStrike" cap="none" normalizeH="0" baseline="0" dirty="0" smtClean="0">
                <a:ln>
                  <a:noFill/>
                </a:ln>
                <a:solidFill>
                  <a:schemeClr val="tx1"/>
                </a:solidFill>
                <a:effectLst/>
              </a:rPr>
              <a:t> </a:t>
            </a:r>
            <a:endParaRPr kumimoji="0" lang="en-US" altLang="ar-IQ"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391275" algn="l"/>
                <a:tab pos="6980238" algn="l"/>
              </a:tabLst>
            </a:pPr>
            <a:r>
              <a:rPr kumimoji="0" lang="ar-IQ" altLang="ar-IQ" sz="2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لقد تطورت مساهمة الطاقة النووية في هيكل استهلاك الطاقة من(5.8) مليون طن مكافئ نفط وبنسبة  0.15% في عام 1965لتبلغ اقصاها في عام 2005 بواقع (626.4) مليون طن مكافئ نفط وبنسبة 5.7% ، لكنَ الطاقة النووية تواجه مشكلة التخلص من النفايات المشعة أولاً ومن مخاطر الأمن والسلامة والتلوث البيئي ثانياً ، ونتيجة مخاطر حوادث المفاعل النووي كما حدث في مفاعل ثري ميل </a:t>
            </a:r>
            <a:r>
              <a:rPr kumimoji="0" lang="ar-IQ" altLang="ar-IQ" sz="2400" b="0" i="0" u="none" strike="noStrike" cap="none" normalizeH="0" baseline="0" dirty="0" err="1"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ايلاند</a:t>
            </a:r>
            <a:r>
              <a:rPr kumimoji="0" lang="ar-IQ" altLang="ar-IQ" sz="2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في الولايات المتحدة عام 1971 والمفاعل النووي تشرنوبل عام 1986 والمفاعل النووي فوكوشيما عام 2011 مما ادى الى تراجع انتاج الطاقة النووية في اليابان من (293) </a:t>
            </a:r>
            <a:r>
              <a:rPr kumimoji="0" lang="ar-IQ" altLang="ar-IQ" sz="2400" b="0" i="0" u="none" strike="noStrike" cap="none" normalizeH="0" baseline="0" dirty="0" err="1"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تيراواط</a:t>
            </a:r>
            <a:r>
              <a:rPr kumimoji="0" lang="ar-IQ" altLang="ar-IQ" sz="2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/ساعة في عام 2005 الى (4.5) </a:t>
            </a:r>
            <a:r>
              <a:rPr kumimoji="0" lang="ar-IQ" altLang="ar-IQ" sz="2400" b="0" i="0" u="none" strike="noStrike" cap="none" normalizeH="0" baseline="0" dirty="0" err="1"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تيراواط</a:t>
            </a:r>
            <a:r>
              <a:rPr kumimoji="0" lang="ar-IQ" altLang="ar-IQ" sz="2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/ساعة عام 2015، أدت تلك الحوادث بالعديد من الدول التي أقبلت على استثمار الطاقة النووية بالتراجع عن خططها التوسعية فاخذ بعضها يتباطأ في تنفيذها وقام بعضها الآخر بتجميد أو إلغاء برامجها النووية ، مما انعكس سلباً في تراجع مساهمة الطاقة النووية في عام 2015 لتبلغ (583.1) مليون طن مكافئ نفط وبنسبة 4.4% من اجمالي استهلاك الطاقة . ويتركز نسبة 86% من انتاج الطاقة النووية في عام 2015 في عشرة دول وهي الولايات المتحدة الامريكية وفرنسا وروسيا الاتحادية والصين وكوريا الجنوبية وكندا والمانيا واوكرانيا والمملكة المتحدة والسويد .</a:t>
            </a:r>
            <a:endParaRPr kumimoji="0" lang="en-US" altLang="ar-IQ"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6391275" algn="l"/>
                <a:tab pos="6980238" algn="l"/>
              </a:tabLst>
            </a:pPr>
            <a:endParaRPr kumimoji="0" lang="en-US" altLang="ar-IQ"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483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086195787"/>
              </p:ext>
            </p:extLst>
          </p:nvPr>
        </p:nvGraphicFramePr>
        <p:xfrm>
          <a:off x="2266123" y="0"/>
          <a:ext cx="6930885" cy="6844745"/>
        </p:xfrm>
        <a:graphic>
          <a:graphicData uri="http://schemas.openxmlformats.org/drawingml/2006/table">
            <a:tbl>
              <a:tblPr rtl="1" firstRow="1" firstCol="1" bandRow="1">
                <a:tableStyleId>{5C22544A-7EE6-4342-B048-85BDC9FD1C3A}</a:tableStyleId>
              </a:tblPr>
              <a:tblGrid>
                <a:gridCol w="2808147"/>
                <a:gridCol w="2184527"/>
                <a:gridCol w="1938211"/>
              </a:tblGrid>
              <a:tr h="335883">
                <a:tc>
                  <a:txBody>
                    <a:bodyPr/>
                    <a:lstStyle/>
                    <a:p>
                      <a:pPr marL="449580" marR="450215" algn="ctr" rtl="1">
                        <a:lnSpc>
                          <a:spcPct val="107000"/>
                        </a:lnSpc>
                        <a:spcAft>
                          <a:spcPts val="0"/>
                        </a:spcAft>
                      </a:pPr>
                      <a:r>
                        <a:rPr lang="ar-SA" sz="1200" b="1" dirty="0">
                          <a:effectLst/>
                        </a:rPr>
                        <a:t>الدولة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400" b="1" dirty="0">
                          <a:effectLst/>
                        </a:rPr>
                        <a:t>2015</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66FF"/>
                    </a:solidFill>
                  </a:tcPr>
                </a:tc>
                <a:tc>
                  <a:txBody>
                    <a:bodyPr/>
                    <a:lstStyle/>
                    <a:p>
                      <a:pPr marL="449580" marR="450215" algn="ctr" rtl="0">
                        <a:lnSpc>
                          <a:spcPct val="107000"/>
                        </a:lnSpc>
                        <a:spcAft>
                          <a:spcPts val="0"/>
                        </a:spcAft>
                      </a:pPr>
                      <a:r>
                        <a:rPr lang="en-US" sz="1400" b="1" dirty="0">
                          <a:effectLst/>
                        </a:rPr>
                        <a: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66FF"/>
                    </a:solidFill>
                  </a:tcPr>
                </a:tc>
              </a:tr>
              <a:tr h="199714">
                <a:tc>
                  <a:txBody>
                    <a:bodyPr/>
                    <a:lstStyle/>
                    <a:p>
                      <a:pPr marL="449580" marR="450215" algn="ctr" rtl="1">
                        <a:lnSpc>
                          <a:spcPct val="107000"/>
                        </a:lnSpc>
                        <a:spcAft>
                          <a:spcPts val="0"/>
                        </a:spcAft>
                      </a:pPr>
                      <a:r>
                        <a:rPr lang="ar-SA" sz="1200" b="1" dirty="0">
                          <a:effectLst/>
                        </a:rPr>
                        <a:t>الولايات المتحدة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839.1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32.5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فرنسا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437.4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a:effectLst/>
                        </a:rPr>
                        <a:t>17</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روسيا الاتحادية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195.2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7.5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الصين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170.7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6.6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كوريا الجنوبية</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164.7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6.3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كندا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104.2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المانيا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91.5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3.5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اوكرانيا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87.6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3.3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المملكة المتحدة</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70.3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2.7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السويد</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57.2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2.2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اسبانيا</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57.1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2.2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الهند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37.9</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1.4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تايوان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36.4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1.4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جمهورية التشيك</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26.8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بلجيكا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26.1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فنلندا</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23.4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0.9</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سويسرا</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23.2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0.9</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هنغاريا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15.8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بلغاريا</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15.4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سلوفاكيا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15.1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البرازيل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14.7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a:effectLst/>
                        </a:rPr>
                        <a:t>جنوب افريقيا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10.7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الارجنتين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7.1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باكستان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4.7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اليابان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4.5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ايران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3.5</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ايطاليا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كازاخستان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ليتوانيا</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هولندا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199714">
                <a:tc>
                  <a:txBody>
                    <a:bodyPr/>
                    <a:lstStyle/>
                    <a:p>
                      <a:pPr marL="449580" marR="450215" algn="ctr" rtl="1">
                        <a:lnSpc>
                          <a:spcPct val="107000"/>
                        </a:lnSpc>
                        <a:spcAft>
                          <a:spcPts val="0"/>
                        </a:spcAft>
                      </a:pPr>
                      <a:r>
                        <a:rPr lang="ar-SA" sz="1200" b="1" dirty="0">
                          <a:effectLst/>
                        </a:rPr>
                        <a:t>اخرى لم تذكر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6600FF"/>
                    </a:solidFill>
                  </a:tcPr>
                </a:tc>
                <a:tc>
                  <a:txBody>
                    <a:bodyPr/>
                    <a:lstStyle/>
                    <a:p>
                      <a:pPr marL="449580" marR="450215" algn="ctr" rtl="0">
                        <a:lnSpc>
                          <a:spcPct val="107000"/>
                        </a:lnSpc>
                        <a:spcAft>
                          <a:spcPts val="0"/>
                        </a:spcAft>
                      </a:pPr>
                      <a:r>
                        <a:rPr lang="en-US" sz="1200" b="1" dirty="0">
                          <a:effectLst/>
                        </a:rPr>
                        <a:t>8.4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tc>
                <a:tc>
                  <a:txBody>
                    <a:bodyPr/>
                    <a:lstStyle/>
                    <a:p>
                      <a:pPr marL="449580" marR="450215" algn="ctr" rtl="0">
                        <a:lnSpc>
                          <a:spcPct val="107000"/>
                        </a:lnSpc>
                        <a:spcAft>
                          <a:spcPts val="0"/>
                        </a:spcAft>
                      </a:pPr>
                      <a:r>
                        <a:rPr lang="en-US" sz="1200" b="1" dirty="0">
                          <a:effectLst/>
                        </a:rPr>
                        <a:t>0.3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C000"/>
                    </a:solidFill>
                  </a:tcPr>
                </a:tc>
              </a:tr>
              <a:tr h="317728">
                <a:tc>
                  <a:txBody>
                    <a:bodyPr/>
                    <a:lstStyle/>
                    <a:p>
                      <a:pPr marL="449580" marR="450215" algn="ctr" rtl="1">
                        <a:lnSpc>
                          <a:spcPct val="107000"/>
                        </a:lnSpc>
                        <a:spcAft>
                          <a:spcPts val="0"/>
                        </a:spcAft>
                      </a:pPr>
                      <a:r>
                        <a:rPr lang="ar-SA" sz="1200" b="1" dirty="0">
                          <a:effectLst/>
                        </a:rPr>
                        <a:t>المجموع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0000"/>
                    </a:solidFill>
                  </a:tcPr>
                </a:tc>
                <a:tc>
                  <a:txBody>
                    <a:bodyPr/>
                    <a:lstStyle/>
                    <a:p>
                      <a:pPr marL="449580" marR="450215" algn="ctr" rtl="0">
                        <a:lnSpc>
                          <a:spcPct val="107000"/>
                        </a:lnSpc>
                        <a:spcAft>
                          <a:spcPts val="0"/>
                        </a:spcAft>
                      </a:pPr>
                      <a:r>
                        <a:rPr lang="en-US" sz="1200" b="1" dirty="0">
                          <a:effectLst/>
                        </a:rPr>
                        <a:t>2577.1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0000"/>
                    </a:solidFill>
                  </a:tcPr>
                </a:tc>
                <a:tc>
                  <a:txBody>
                    <a:bodyPr/>
                    <a:lstStyle/>
                    <a:p>
                      <a:pPr marL="449580" marR="450215" algn="ctr" rtl="0">
                        <a:lnSpc>
                          <a:spcPct val="107000"/>
                        </a:lnSpc>
                        <a:spcAft>
                          <a:spcPts val="0"/>
                        </a:spcAft>
                      </a:pPr>
                      <a:r>
                        <a:rPr lang="en-US" sz="1200" b="1" dirty="0">
                          <a:effectLst/>
                        </a:rPr>
                        <a:t>100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7064" marR="37064" marT="0" marB="0" anchor="ctr">
                    <a:solidFill>
                      <a:srgbClr val="FF0000"/>
                    </a:solidFill>
                  </a:tcPr>
                </a:tc>
              </a:tr>
            </a:tbl>
          </a:graphicData>
        </a:graphic>
      </p:graphicFrame>
      <p:sp>
        <p:nvSpPr>
          <p:cNvPr id="5" name="Rectangle 1"/>
          <p:cNvSpPr>
            <a:spLocks noChangeArrowheads="1"/>
          </p:cNvSpPr>
          <p:nvPr/>
        </p:nvSpPr>
        <p:spPr bwMode="auto">
          <a:xfrm>
            <a:off x="3686175" y="-3873500"/>
            <a:ext cx="3670823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ar-IQ"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(23) تطور انتاج الطاقة النووية (تيراواط/ساعة) في العالم للمدة 1965-2015 </a:t>
            </a:r>
            <a:endParaRPr kumimoji="0" lang="en-US" altLang="ar-IQ" sz="1200" b="0" i="0" u="none" strike="noStrike" cap="none" normalizeH="0" baseline="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ar-IQ"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Source:BP Statistical Review of World Energy June 2016</a:t>
            </a:r>
            <a:endParaRPr kumimoji="0" lang="en-U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95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50262005"/>
              </p:ext>
            </p:extLst>
          </p:nvPr>
        </p:nvGraphicFramePr>
        <p:xfrm>
          <a:off x="393700" y="508000"/>
          <a:ext cx="9296400" cy="635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3225518"/>
      </p:ext>
    </p:extLst>
  </p:cSld>
  <p:clrMapOvr>
    <a:masterClrMapping/>
  </p:clrMapOvr>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805</Words>
  <Application>Microsoft Office PowerPoint</Application>
  <PresentationFormat>ملء الشاشة</PresentationFormat>
  <Paragraphs>139</Paragraphs>
  <Slides>11</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11</vt:i4>
      </vt:variant>
    </vt:vector>
  </HeadingPairs>
  <TitlesOfParts>
    <vt:vector size="20" baseType="lpstr">
      <vt:lpstr>Arial</vt:lpstr>
      <vt:lpstr>Calibri</vt:lpstr>
      <vt:lpstr>Monotype Koufi</vt:lpstr>
      <vt:lpstr>Simplified Arabic</vt:lpstr>
      <vt:lpstr>Tahoma</vt:lpstr>
      <vt:lpstr>Times New Roman</vt:lpstr>
      <vt:lpstr>Trebuchet MS</vt:lpstr>
      <vt:lpstr>Wingdings 3</vt:lpstr>
      <vt:lpstr>واجهة</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X201</dc:creator>
  <cp:lastModifiedBy>X201</cp:lastModifiedBy>
  <cp:revision>12</cp:revision>
  <dcterms:created xsi:type="dcterms:W3CDTF">2021-02-21T14:05:50Z</dcterms:created>
  <dcterms:modified xsi:type="dcterms:W3CDTF">2021-05-01T20:06:21Z</dcterms:modified>
</cp:coreProperties>
</file>