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08" r:id="rId2"/>
    <p:sldMasterId id="2147483720" r:id="rId3"/>
    <p:sldMasterId id="2147483732" r:id="rId4"/>
  </p:sldMasterIdLst>
  <p:sldIdLst>
    <p:sldId id="271" r:id="rId5"/>
    <p:sldId id="273" r:id="rId6"/>
    <p:sldId id="267" r:id="rId7"/>
    <p:sldId id="268" r:id="rId8"/>
    <p:sldId id="257" r:id="rId9"/>
    <p:sldId id="269" r:id="rId10"/>
    <p:sldId id="261" r:id="rId11"/>
    <p:sldId id="263" r:id="rId12"/>
    <p:sldId id="265" r:id="rId13"/>
    <p:sldId id="274" r:id="rId14"/>
    <p:sldId id="275" r:id="rId15"/>
    <p:sldId id="276"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59582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86191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160701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5325D54-3958-48DE-915C-59DEF60048A2}" type="datetimeFigureOut">
              <a:rPr lang="ar-IQ" smtClean="0"/>
              <a:pPr/>
              <a:t>07/05/1444</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4A881E1A-F589-487D-A930-B41224B88303}" type="slidenum">
              <a:rPr lang="ar-IQ" smtClean="0"/>
              <a:pPr/>
              <a:t>‹#›</a:t>
            </a:fld>
            <a:endParaRPr lang="ar-IQ"/>
          </a:p>
        </p:txBody>
      </p:sp>
    </p:spTree>
    <p:extLst>
      <p:ext uri="{BB962C8B-B14F-4D97-AF65-F5344CB8AC3E}">
        <p14:creationId xmlns:p14="http://schemas.microsoft.com/office/powerpoint/2010/main" val="373315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25328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4211276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63504885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0189454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34390983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754293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4840640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70430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4A881E1A-F589-487D-A930-B41224B88303}"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5427973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03336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924908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0925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564243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27636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93993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1209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73678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40104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38661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2610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65355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28256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326431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0811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1599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8020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774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7035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675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E74EE6-6F40-4177-BE37-ADBDE270EB4F}"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1132723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741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7170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0535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3006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874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E74EE6-6F40-4177-BE37-ADBDE270EB4F}"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79460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E74EE6-6F40-4177-BE37-ADBDE270EB4F}"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98813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E74EE6-6F40-4177-BE37-ADBDE270EB4F}"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85881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410694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75638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74EE6-6F40-4177-BE37-ADBDE270EB4F}"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611034-316B-4C75-BCFB-83D8D41E9319}" type="slidenum">
              <a:rPr lang="ar-IQ" smtClean="0"/>
              <a:t>‹#›</a:t>
            </a:fld>
            <a:endParaRPr lang="ar-IQ"/>
          </a:p>
        </p:txBody>
      </p:sp>
    </p:spTree>
    <p:extLst>
      <p:ext uri="{BB962C8B-B14F-4D97-AF65-F5344CB8AC3E}">
        <p14:creationId xmlns:p14="http://schemas.microsoft.com/office/powerpoint/2010/main" val="102277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B76AC5-7570-44F1-9A21-004AA26D85A5}" type="datetimeFigureOut">
              <a:rPr lang="ar-IQ" smtClean="0">
                <a:solidFill>
                  <a:prstClr val="black">
                    <a:tint val="75000"/>
                  </a:prstClr>
                </a:solidFill>
              </a:rPr>
              <a:pPr/>
              <a:t>07/05/1444</a:t>
            </a:fld>
            <a:endParaRPr lang="ar-IQ">
              <a:solidFill>
                <a:prstClr val="black">
                  <a:tint val="75000"/>
                </a:prstClr>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tint val="75000"/>
                </a:prstClr>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12464F-1491-40AC-AB78-A3CE2E566441}"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54933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2182936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74EE6-6F40-4177-BE37-ADBDE270EB4F}" type="datetimeFigureOut">
              <a:rPr lang="ar-IQ">
                <a:solidFill>
                  <a:prstClr val="black">
                    <a:tint val="75000"/>
                  </a:prstClr>
                </a:solidFill>
              </a:rPr>
              <a:pPr/>
              <a:t>07/05/1444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80626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149080"/>
            <a:ext cx="7408333" cy="2160240"/>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a:t>
            </a:r>
            <a:r>
              <a:rPr lang="ar-IQ" sz="3200" dirty="0">
                <a:solidFill>
                  <a:srgbClr val="073E87"/>
                </a:solidFill>
              </a:rPr>
              <a:t>مصادر </a:t>
            </a:r>
            <a:r>
              <a:rPr lang="ar-IQ" sz="3200" dirty="0" smtClean="0">
                <a:solidFill>
                  <a:srgbClr val="073E87"/>
                </a:solidFill>
              </a:rPr>
              <a:t>البيانات السكانية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3522720"/>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1264550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700809"/>
            <a:ext cx="8229600" cy="3240360"/>
          </a:xfrm>
        </p:spPr>
        <p:txBody>
          <a:bodyPr/>
          <a:lstStyle/>
          <a:p>
            <a:r>
              <a:rPr lang="ar-IQ" dirty="0" smtClean="0"/>
              <a:t>وهو عد السكان حسب اماكن وجودهم فعلا يوم التعداد بغض النظر عن اماكن اقامتهم المعتاد حتى وان كانوا زائرين او مقيمين في الفنادق لهذا يتميز بالبساطة  اذ يتفادى عملية اعادة توزيع الافراد الغائبين مؤقتا عن اماكن اقامتهم المعتاد ومع ذلك يعيبه ان بياناته لا يمكن الاعتماد عليها في التخطيط لأنها لا تعبر عن الصورة الحقيقية لتوزيع السكان حسب اقامتهم المعتادة.</a:t>
            </a:r>
            <a:endParaRPr lang="ar-IQ" dirty="0"/>
          </a:p>
        </p:txBody>
      </p:sp>
      <p:sp>
        <p:nvSpPr>
          <p:cNvPr id="3" name="عنوان 2"/>
          <p:cNvSpPr>
            <a:spLocks noGrp="1"/>
          </p:cNvSpPr>
          <p:nvPr>
            <p:ph type="title"/>
          </p:nvPr>
        </p:nvSpPr>
        <p:spPr>
          <a:xfrm>
            <a:off x="457200" y="260648"/>
            <a:ext cx="8229600" cy="1080120"/>
          </a:xfrm>
        </p:spPr>
        <p:txBody>
          <a:bodyPr>
            <a:normAutofit fontScale="90000"/>
          </a:bodyPr>
          <a:lstStyle/>
          <a:p>
            <a:pPr marL="274320" lvl="0" indent="-274320" algn="ctr">
              <a:spcBef>
                <a:spcPts val="600"/>
              </a:spcBef>
            </a:pPr>
            <a:r>
              <a:rPr lang="ar-IQ" sz="3600" dirty="0" smtClean="0">
                <a:solidFill>
                  <a:srgbClr val="C00000"/>
                </a:solidFill>
                <a:effectLst/>
                <a:ea typeface="+mn-ea"/>
              </a:rPr>
              <a:t>1- التعداد </a:t>
            </a:r>
            <a:r>
              <a:rPr lang="ar-IQ" sz="3600" dirty="0">
                <a:solidFill>
                  <a:srgbClr val="C00000"/>
                </a:solidFill>
                <a:effectLst/>
                <a:ea typeface="+mn-ea"/>
              </a:rPr>
              <a:t>الفعلي او الواقعي</a:t>
            </a:r>
            <a:r>
              <a:rPr lang="ar-IQ" sz="2800" b="0" dirty="0">
                <a:solidFill>
                  <a:srgbClr val="C00000"/>
                </a:solidFill>
                <a:effectLst/>
                <a:ea typeface="+mn-ea"/>
              </a:rPr>
              <a:t/>
            </a:r>
            <a:br>
              <a:rPr lang="ar-IQ" sz="2800" b="0" dirty="0">
                <a:solidFill>
                  <a:srgbClr val="C00000"/>
                </a:solidFill>
                <a:effectLst/>
                <a:ea typeface="+mn-ea"/>
              </a:rPr>
            </a:br>
            <a:endParaRPr lang="ar-IQ" dirty="0"/>
          </a:p>
        </p:txBody>
      </p:sp>
    </p:spTree>
    <p:extLst>
      <p:ext uri="{BB962C8B-B14F-4D97-AF65-F5344CB8AC3E}">
        <p14:creationId xmlns:p14="http://schemas.microsoft.com/office/powerpoint/2010/main" val="268070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32856"/>
            <a:ext cx="8229600" cy="3874435"/>
          </a:xfrm>
        </p:spPr>
        <p:txBody>
          <a:bodyPr/>
          <a:lstStyle/>
          <a:p>
            <a:pPr algn="just"/>
            <a:r>
              <a:rPr lang="ar-IQ" dirty="0" smtClean="0"/>
              <a:t>ويتم بمقتضاه حصر الاشخاص حسب اماكن اقامتهم المعتادة واذا صادف احد افراد الاسرة غائبا فانه يسجل مع اسرته في محل اقامته الدائم, وعلى الرغم من ان هذا التعداد يعبر عن واقع توزيع السكان بتوفير نتائج غير متأثرة بالحركة المكانية الموسمية للسكان اذ تساعد المخططين في وضع الخطط التنموية الاقتصادية والاجتماعية على النطاق القومي والاقليمي, لكن يعيبه العمل المكتبي الذي يلي عملية جمع البيانات لإعادة توزيع المنتقلين .</a:t>
            </a:r>
            <a:endParaRPr lang="ar-IQ" dirty="0"/>
          </a:p>
        </p:txBody>
      </p:sp>
      <p:sp>
        <p:nvSpPr>
          <p:cNvPr id="3" name="عنوان 2"/>
          <p:cNvSpPr>
            <a:spLocks noGrp="1"/>
          </p:cNvSpPr>
          <p:nvPr>
            <p:ph type="title"/>
          </p:nvPr>
        </p:nvSpPr>
        <p:spPr/>
        <p:txBody>
          <a:bodyPr>
            <a:normAutofit/>
          </a:bodyPr>
          <a:lstStyle/>
          <a:p>
            <a:pPr marL="274320" lvl="0" indent="-274320" algn="ctr">
              <a:spcBef>
                <a:spcPts val="600"/>
              </a:spcBef>
            </a:pPr>
            <a:r>
              <a:rPr lang="ar-IQ" sz="3600" dirty="0">
                <a:solidFill>
                  <a:srgbClr val="C00000"/>
                </a:solidFill>
                <a:effectLst/>
                <a:ea typeface="+mn-ea"/>
              </a:rPr>
              <a:t>2-  التعداد النظري او </a:t>
            </a:r>
            <a:r>
              <a:rPr lang="ar-IQ" sz="3600" dirty="0" smtClean="0">
                <a:solidFill>
                  <a:srgbClr val="C00000"/>
                </a:solidFill>
                <a:effectLst/>
                <a:ea typeface="+mn-ea"/>
              </a:rPr>
              <a:t>القانوني</a:t>
            </a:r>
            <a:endParaRPr lang="ar-IQ" sz="4800" dirty="0"/>
          </a:p>
        </p:txBody>
      </p:sp>
    </p:spTree>
    <p:extLst>
      <p:ext uri="{BB962C8B-B14F-4D97-AF65-F5344CB8AC3E}">
        <p14:creationId xmlns:p14="http://schemas.microsoft.com/office/powerpoint/2010/main" val="335530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IQ" dirty="0" smtClean="0"/>
              <a:t>هذه الطريقة تجمع بين الطريقتين السابقتين, اي بتسجيل السكان حسب اماكن اقامتهم المعتادة والموجودين في ان واحد, وهذا يعني ان تكون استمارة التعداد مقسمة الى ثلاث اقسام, يسجل في </a:t>
            </a:r>
            <a:r>
              <a:rPr lang="ar-IQ" dirty="0" smtClean="0">
                <a:solidFill>
                  <a:srgbClr val="FF0000"/>
                </a:solidFill>
              </a:rPr>
              <a:t>القسم الاول </a:t>
            </a:r>
            <a:r>
              <a:rPr lang="ar-IQ" dirty="0" smtClean="0"/>
              <a:t>الاشخاص الموجودين وقت التعداد( التعداد الفعلي) وفي </a:t>
            </a:r>
            <a:r>
              <a:rPr lang="ar-IQ" dirty="0">
                <a:solidFill>
                  <a:srgbClr val="00B0F0"/>
                </a:solidFill>
              </a:rPr>
              <a:t>القسم الثاني </a:t>
            </a:r>
            <a:r>
              <a:rPr lang="ar-IQ" dirty="0" smtClean="0"/>
              <a:t>يسجل الاشخاص الغائبون مؤقتا من افراد الاسرة ( التعداد النظري), </a:t>
            </a:r>
            <a:r>
              <a:rPr lang="ar-IQ" dirty="0">
                <a:solidFill>
                  <a:srgbClr val="FF0000"/>
                </a:solidFill>
              </a:rPr>
              <a:t>والقسم الثالث </a:t>
            </a:r>
            <a:r>
              <a:rPr lang="ar-IQ" dirty="0" smtClean="0"/>
              <a:t>يسجل الاشخاص الموجودين مؤقتا مع الاسرة ممن سجلوا في القسم الاول وبعملية حسابية بسيطة يجريها القائمون بالتعداد بإضافة الاشخاص الغائبون مؤقتا وطرح الاشخاص الموجودين مؤقتا لحظة التعداد وهكذا تم تعداد فعلي ونظري في ان واحد.</a:t>
            </a:r>
          </a:p>
          <a:p>
            <a:r>
              <a:rPr lang="ar-IQ" dirty="0" smtClean="0"/>
              <a:t>وقد اتبع العراق هذه الطريقة في تعداد 1977</a:t>
            </a:r>
            <a:endParaRPr lang="ar-IQ" dirty="0"/>
          </a:p>
        </p:txBody>
      </p:sp>
      <p:sp>
        <p:nvSpPr>
          <p:cNvPr id="3" name="عنوان 2"/>
          <p:cNvSpPr>
            <a:spLocks noGrp="1"/>
          </p:cNvSpPr>
          <p:nvPr>
            <p:ph type="title"/>
          </p:nvPr>
        </p:nvSpPr>
        <p:spPr/>
        <p:txBody>
          <a:bodyPr>
            <a:normAutofit/>
          </a:bodyPr>
          <a:lstStyle/>
          <a:p>
            <a:pPr lvl="0" indent="-274320" algn="ctr">
              <a:spcBef>
                <a:spcPts val="600"/>
              </a:spcBef>
            </a:pPr>
            <a:r>
              <a:rPr lang="ar-IQ" sz="3200" dirty="0">
                <a:solidFill>
                  <a:srgbClr val="C00000"/>
                </a:solidFill>
                <a:effectLst/>
                <a:ea typeface="+mn-ea"/>
              </a:rPr>
              <a:t>3-  التعداد الفعلي - </a:t>
            </a:r>
            <a:r>
              <a:rPr lang="ar-IQ" sz="3200" dirty="0" smtClean="0">
                <a:solidFill>
                  <a:srgbClr val="C00000"/>
                </a:solidFill>
                <a:effectLst/>
                <a:ea typeface="+mn-ea"/>
              </a:rPr>
              <a:t>النظري</a:t>
            </a:r>
            <a:endParaRPr lang="ar-IQ" sz="4400" dirty="0"/>
          </a:p>
        </p:txBody>
      </p:sp>
    </p:spTree>
    <p:extLst>
      <p:ext uri="{BB962C8B-B14F-4D97-AF65-F5344CB8AC3E}">
        <p14:creationId xmlns:p14="http://schemas.microsoft.com/office/powerpoint/2010/main" val="155259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ar-IQ" dirty="0" smtClean="0">
                <a:solidFill>
                  <a:srgbClr val="FF0000"/>
                </a:solidFill>
              </a:rPr>
              <a:t>مصادر بيانات السكان</a:t>
            </a:r>
            <a:endParaRPr lang="ar-IQ" dirty="0">
              <a:solidFill>
                <a:srgbClr val="FF0000"/>
              </a:solidFill>
            </a:endParaRPr>
          </a:p>
        </p:txBody>
      </p:sp>
      <p:sp>
        <p:nvSpPr>
          <p:cNvPr id="5" name="عنصر نائب للمحتوى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r>
              <a:rPr lang="ar-IQ" dirty="0" smtClean="0"/>
              <a:t>تعتمد جغرافية السكان على البيانات السكانية في تحليل الاختلافات المكانية للخصائص السكانية من حيث حجم السكان توزيعهم وحركتهم الطبيعية والمكانية والتنبؤ عنها مستقبلا وتشخيص المشكلات السكانية وايجاد الحلول لتلافيها, وكلما توافرت البيانات السكانية وبدقة وانتظام كلما سنحت الفرصة للباحثين والمخططين من التخطيط لواقع السكان ومستقبلهم الاقتصادي والاجتماعي, لذلك تسعى الدول الى تحسين مستوى بياناتها السكانية والاحصائية وذلك لأهمية تلك البيانات في مجال التنمية والتخطيط.</a:t>
            </a:r>
            <a:endParaRPr lang="ar-IQ" dirty="0"/>
          </a:p>
        </p:txBody>
      </p:sp>
    </p:spTree>
    <p:extLst>
      <p:ext uri="{BB962C8B-B14F-4D97-AF65-F5344CB8AC3E}">
        <p14:creationId xmlns:p14="http://schemas.microsoft.com/office/powerpoint/2010/main" val="292616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467544" y="260648"/>
            <a:ext cx="8173913" cy="6477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ar-IQ" sz="3600" dirty="0" smtClean="0">
                <a:solidFill>
                  <a:srgbClr val="FF0000"/>
                </a:solidFill>
                <a:effectLst/>
              </a:rPr>
              <a:t>اهمية البيانات السكانية اذ تساعد في ثلاثة مجالات رئيسة وهي</a:t>
            </a:r>
            <a:endParaRPr lang="ar-IQ" sz="3600" dirty="0">
              <a:solidFill>
                <a:srgbClr val="FF0000"/>
              </a:solidFill>
              <a:effectLst/>
            </a:endParaRPr>
          </a:p>
        </p:txBody>
      </p:sp>
      <p:sp>
        <p:nvSpPr>
          <p:cNvPr id="3" name="عنوان فرعي 2"/>
          <p:cNvSpPr>
            <a:spLocks noGrp="1"/>
          </p:cNvSpPr>
          <p:nvPr>
            <p:ph type="subTitle" idx="4294967295"/>
          </p:nvPr>
        </p:nvSpPr>
        <p:spPr>
          <a:xfrm>
            <a:off x="395537" y="1196752"/>
            <a:ext cx="8280920" cy="5328592"/>
          </a:xfrm>
        </p:spPr>
        <p:style>
          <a:lnRef idx="2">
            <a:schemeClr val="accent1"/>
          </a:lnRef>
          <a:fillRef idx="1">
            <a:schemeClr val="lt1"/>
          </a:fillRef>
          <a:effectRef idx="0">
            <a:schemeClr val="accent1"/>
          </a:effectRef>
          <a:fontRef idx="minor">
            <a:schemeClr val="dk1"/>
          </a:fontRef>
        </p:style>
        <p:txBody>
          <a:bodyPr>
            <a:noAutofit/>
          </a:bodyPr>
          <a:lstStyle/>
          <a:p>
            <a:pPr marL="624078" indent="-514350">
              <a:buFont typeface="+mj-lt"/>
              <a:buAutoNum type="arabicPeriod"/>
            </a:pPr>
            <a:r>
              <a:rPr lang="ar-IQ" sz="2400" dirty="0" smtClean="0"/>
              <a:t>توجيه السياسة والتخطيط والاسقاط.</a:t>
            </a:r>
          </a:p>
          <a:p>
            <a:pPr marL="624078" indent="-514350">
              <a:buFont typeface="+mj-lt"/>
              <a:buAutoNum type="arabicPeriod"/>
            </a:pPr>
            <a:r>
              <a:rPr lang="ar-IQ" sz="2400" dirty="0" smtClean="0"/>
              <a:t>التعرف على الاتجاهات الديموغرافية السائدة وبرامج العمل القائمة عليها.</a:t>
            </a:r>
          </a:p>
          <a:p>
            <a:pPr marL="624078" indent="-514350">
              <a:buFont typeface="+mj-lt"/>
              <a:buAutoNum type="arabicPeriod"/>
            </a:pPr>
            <a:r>
              <a:rPr lang="ar-IQ" sz="2400" dirty="0" smtClean="0"/>
              <a:t>الدراسة العملية للعلاقات المتداخلة للظواهر الديموغرافية ومقومات التنمية الاقتصادية والاجتماعية </a:t>
            </a:r>
            <a:r>
              <a:rPr lang="ar-IQ" sz="2400" dirty="0"/>
              <a:t> </a:t>
            </a:r>
            <a:r>
              <a:rPr lang="ar-IQ" sz="2400" dirty="0" smtClean="0"/>
              <a:t>سواء على المستوى الدقيق او العام وهذه الاستعمالات تتطلب مواصفات ترتبط بدرجة الدقة والغرض الجغرافي التفصيلي ومحتوى الموضوع.</a:t>
            </a:r>
          </a:p>
          <a:p>
            <a:pPr>
              <a:buFont typeface="Arial" pitchFamily="34" charset="0"/>
              <a:buChar char="•"/>
            </a:pPr>
            <a:r>
              <a:rPr lang="ar-IQ" sz="2400" b="1" dirty="0" smtClean="0">
                <a:solidFill>
                  <a:schemeClr val="tx2"/>
                </a:solidFill>
              </a:rPr>
              <a:t>ويتطلب تحقيق هذه المجالات ووصف العمليات الديموغرافية وصفا دقيقا توافر نوعين من البيانات هما:- </a:t>
            </a:r>
          </a:p>
          <a:p>
            <a:pPr>
              <a:buFont typeface="Arial" pitchFamily="34" charset="0"/>
              <a:buChar char="•"/>
            </a:pPr>
            <a:r>
              <a:rPr lang="ar-IQ" sz="2400" dirty="0" smtClean="0">
                <a:solidFill>
                  <a:srgbClr val="FF0000"/>
                </a:solidFill>
              </a:rPr>
              <a:t>بيانات عن المخزون</a:t>
            </a:r>
            <a:r>
              <a:rPr lang="ar-IQ" sz="2400" dirty="0" smtClean="0"/>
              <a:t>: وهي جرد للسكان من حيث العدد والخصائص المهمة نحو الجنس والعمر والحالة الزواجية والتوزيع الجغرافي والحالة الاقتصادية وغيرها من المعلومات في مدة زمنية معينة.</a:t>
            </a:r>
          </a:p>
          <a:p>
            <a:r>
              <a:rPr lang="ar-IQ" sz="2400" dirty="0">
                <a:solidFill>
                  <a:srgbClr val="FF0000"/>
                </a:solidFill>
              </a:rPr>
              <a:t>بيانات عن </a:t>
            </a:r>
            <a:r>
              <a:rPr lang="ar-IQ" sz="2400" dirty="0" smtClean="0">
                <a:solidFill>
                  <a:srgbClr val="FF0000"/>
                </a:solidFill>
              </a:rPr>
              <a:t>الحركة: </a:t>
            </a:r>
            <a:r>
              <a:rPr lang="ar-IQ" sz="2400" dirty="0" smtClean="0"/>
              <a:t>اي التغيرات التي تطرأ على المخزون من حيث الزيادة او النقصان والخصائص التركيبية.</a:t>
            </a:r>
          </a:p>
        </p:txBody>
      </p:sp>
    </p:spTree>
    <p:extLst>
      <p:ext uri="{BB962C8B-B14F-4D97-AF65-F5344CB8AC3E}">
        <p14:creationId xmlns:p14="http://schemas.microsoft.com/office/powerpoint/2010/main" val="73111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solidFill>
                  <a:srgbClr val="FF0000"/>
                </a:solidFill>
              </a:rPr>
              <a:t>يعد التعداد العام والتسجيل الحيوي مصدرين تقليدين يمكن عن طريقهما توفير المعلومات الديموغرافية الخاصة بالمخزون والحركة </a:t>
            </a:r>
            <a:endParaRPr lang="ar-IQ" sz="2800" b="1" dirty="0">
              <a:solidFill>
                <a:srgbClr val="FF0000"/>
              </a:solidFill>
            </a:endParaRPr>
          </a:p>
        </p:txBody>
      </p:sp>
      <p:sp>
        <p:nvSpPr>
          <p:cNvPr id="3" name="عنصر نائب للمحتوى 2"/>
          <p:cNvSpPr>
            <a:spLocks noGrp="1"/>
          </p:cNvSpPr>
          <p:nvPr>
            <p:ph idx="1"/>
          </p:nvPr>
        </p:nvSpPr>
        <p:spPr>
          <a:xfrm>
            <a:off x="457200" y="1700808"/>
            <a:ext cx="8229600" cy="4425355"/>
          </a:xfrm>
        </p:spPr>
        <p:txBody>
          <a:bodyPr>
            <a:normAutofit fontScale="92500" lnSpcReduction="20000"/>
          </a:bodyPr>
          <a:lstStyle/>
          <a:p>
            <a:r>
              <a:rPr lang="ar-IQ" dirty="0" smtClean="0"/>
              <a:t>ويمكن تقسيم الدول الى مستويات من حيث توافر هذين المصدرين:- </a:t>
            </a:r>
          </a:p>
          <a:p>
            <a:pPr marL="514350" indent="-514350">
              <a:buFont typeface="+mj-lt"/>
              <a:buAutoNum type="arabicPeriod"/>
            </a:pPr>
            <a:r>
              <a:rPr lang="ar-IQ" dirty="0" smtClean="0"/>
              <a:t>تحظى الدول الصناعية المتقدمة بتوافر التعداد العام للسكان والتسجيل الحيوي ويمكن الاعتماد عليها لما بلغته من الدقة في وصف العمليات الديموغرافية.</a:t>
            </a:r>
          </a:p>
          <a:p>
            <a:pPr marL="514350" indent="-514350">
              <a:buFont typeface="+mj-lt"/>
              <a:buAutoNum type="arabicPeriod"/>
            </a:pPr>
            <a:r>
              <a:rPr lang="ar-IQ" dirty="0" smtClean="0"/>
              <a:t>قلما توجد في العصر الحديث دول لديها تسجيل حيوي تعول عليه دون تعداد او اكثر للسكان وذلك لان التسجيل الحيوي هو نتاج خبرة ووعي الشعوب.</a:t>
            </a:r>
          </a:p>
          <a:p>
            <a:pPr marL="514350" indent="-514350">
              <a:buFont typeface="+mj-lt"/>
              <a:buAutoNum type="arabicPeriod"/>
            </a:pPr>
            <a:r>
              <a:rPr lang="ar-IQ" dirty="0" smtClean="0"/>
              <a:t>تبدأ الدول النامية في الغالب بعملية التعداد من غير تطوير لنظام التسجيل الحيوي لأنه يمثل عملية صعبة ومعقدة.</a:t>
            </a:r>
          </a:p>
          <a:p>
            <a:pPr marL="514350" indent="-514350">
              <a:buFont typeface="+mj-lt"/>
              <a:buAutoNum type="arabicPeriod"/>
            </a:pPr>
            <a:endParaRPr lang="ar-IQ" dirty="0" smtClean="0"/>
          </a:p>
        </p:txBody>
      </p:sp>
    </p:spTree>
    <p:extLst>
      <p:ext uri="{BB962C8B-B14F-4D97-AF65-F5344CB8AC3E}">
        <p14:creationId xmlns:p14="http://schemas.microsoft.com/office/powerpoint/2010/main" val="388232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20688"/>
            <a:ext cx="7924800" cy="79695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ar-IQ" dirty="0" smtClean="0"/>
              <a:t>مصادر بيانات السكان</a:t>
            </a:r>
            <a:endParaRPr lang="ar-IQ" dirty="0"/>
          </a:p>
        </p:txBody>
      </p:sp>
      <p:sp>
        <p:nvSpPr>
          <p:cNvPr id="8" name="عنصر نائب للمحتوى 7"/>
          <p:cNvSpPr>
            <a:spLocks noGrp="1"/>
          </p:cNvSpPr>
          <p:nvPr>
            <p:ph idx="1"/>
          </p:nvPr>
        </p:nvSpPr>
        <p:spPr/>
        <p:txBody>
          <a:bodyPr/>
          <a:lstStyle/>
          <a:p>
            <a:r>
              <a:rPr lang="ar-IQ" dirty="0" smtClean="0"/>
              <a:t>اولا- التعداد العام للسكان</a:t>
            </a:r>
          </a:p>
          <a:p>
            <a:r>
              <a:rPr lang="ar-IQ" dirty="0" smtClean="0"/>
              <a:t>ثانيا- التسجيل الحيوي</a:t>
            </a:r>
          </a:p>
          <a:p>
            <a:r>
              <a:rPr lang="ar-IQ" dirty="0" smtClean="0"/>
              <a:t>ثالثا- سجلات الهجرة</a:t>
            </a:r>
          </a:p>
          <a:p>
            <a:r>
              <a:rPr lang="ar-IQ" dirty="0" smtClean="0"/>
              <a:t>رابعا- المسح بالعينة</a:t>
            </a:r>
          </a:p>
          <a:p>
            <a:r>
              <a:rPr lang="ar-IQ" dirty="0" smtClean="0"/>
              <a:t>* وفي العراق يوجد مصدر خامس متمثل بالبطاقة التموينية الصادرة عن وزارة التجارة العراقية اذ تحتوي على بيانات للسكان نحو عدد الاسر وعدد الافراد.</a:t>
            </a:r>
            <a:endParaRPr lang="ar-IQ" dirty="0"/>
          </a:p>
        </p:txBody>
      </p:sp>
    </p:spTree>
    <p:extLst>
      <p:ext uri="{BB962C8B-B14F-4D97-AF65-F5344CB8AC3E}">
        <p14:creationId xmlns:p14="http://schemas.microsoft.com/office/powerpoint/2010/main" val="386006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ar-IQ" u="sng" dirty="0">
                <a:solidFill>
                  <a:srgbClr val="FF0000"/>
                </a:solidFill>
              </a:rPr>
              <a:t>اولا: التعداد العام للسكان</a:t>
            </a:r>
            <a:endParaRPr lang="ar-IQ" dirty="0"/>
          </a:p>
        </p:txBody>
      </p:sp>
      <p:sp>
        <p:nvSpPr>
          <p:cNvPr id="3" name="عنصر نائب للمحتوى 2"/>
          <p:cNvSpPr>
            <a:spLocks noGrp="1"/>
          </p:cNvSpPr>
          <p:nvPr>
            <p:ph idx="1"/>
          </p:nvPr>
        </p:nvSpPr>
        <p:spPr>
          <a:xfrm>
            <a:off x="395536" y="1340768"/>
            <a:ext cx="8424936" cy="5184576"/>
          </a:xfrm>
        </p:spPr>
        <p:txBody>
          <a:bodyPr>
            <a:normAutofit fontScale="92500" lnSpcReduction="20000"/>
          </a:bodyPr>
          <a:lstStyle/>
          <a:p>
            <a:pPr lvl="0"/>
            <a:r>
              <a:rPr lang="ar-IQ" dirty="0" smtClean="0">
                <a:solidFill>
                  <a:prstClr val="black"/>
                </a:solidFill>
              </a:rPr>
              <a:t>بدأ </a:t>
            </a:r>
            <a:r>
              <a:rPr lang="ar-IQ" dirty="0">
                <a:solidFill>
                  <a:prstClr val="black"/>
                </a:solidFill>
              </a:rPr>
              <a:t>عد السكان منذ </a:t>
            </a:r>
            <a:r>
              <a:rPr lang="ar-IQ" dirty="0" smtClean="0">
                <a:solidFill>
                  <a:prstClr val="black"/>
                </a:solidFill>
              </a:rPr>
              <a:t>الحضارات </a:t>
            </a:r>
            <a:r>
              <a:rPr lang="ar-IQ" dirty="0">
                <a:solidFill>
                  <a:prstClr val="black"/>
                </a:solidFill>
              </a:rPr>
              <a:t>القديمة في بابل ومصر والصين وفلسطين </a:t>
            </a:r>
            <a:r>
              <a:rPr lang="ar-IQ" dirty="0" smtClean="0">
                <a:solidFill>
                  <a:prstClr val="black"/>
                </a:solidFill>
              </a:rPr>
              <a:t>وروما وذلك لتحديد الاهداف المالية والعمالة والعسكرية وكان يقتصر على رؤساء الاسر والذكور في سن الخدمة العسكرية ودافعي الضراب ويندر تسجيل الاطفال والنساء, اما هدف التعداد العام للسكان في الوقت الحاضر فأنه يختلف عما سبق فهو يمثل عملية احصائية ذات فائدة كبرى للدولة في عمليات التخطيط والتنمية بأبعادها الاقتصادية والاجتماعية والسياسية,  </a:t>
            </a:r>
            <a:r>
              <a:rPr lang="ar-IQ" dirty="0" smtClean="0">
                <a:solidFill>
                  <a:srgbClr val="FF0000"/>
                </a:solidFill>
              </a:rPr>
              <a:t>وللتعداد هدفان هما:-</a:t>
            </a:r>
          </a:p>
          <a:p>
            <a:pPr lvl="0"/>
            <a:r>
              <a:rPr lang="ar-IQ" dirty="0" smtClean="0">
                <a:solidFill>
                  <a:srgbClr val="FF0000"/>
                </a:solidFill>
              </a:rPr>
              <a:t>هدف ساكن: </a:t>
            </a:r>
            <a:r>
              <a:rPr lang="ar-IQ" dirty="0"/>
              <a:t>كل تعداد يعطي صورة انية لسكان الدولة او الاقليم في زمن معين</a:t>
            </a:r>
            <a:r>
              <a:rPr lang="ar-IQ" dirty="0" smtClean="0"/>
              <a:t>.</a:t>
            </a:r>
          </a:p>
          <a:p>
            <a:pPr lvl="0"/>
            <a:r>
              <a:rPr lang="ar-IQ" dirty="0" smtClean="0">
                <a:solidFill>
                  <a:srgbClr val="FF0000"/>
                </a:solidFill>
              </a:rPr>
              <a:t>هدف متحرك او ديناميكي: </a:t>
            </a:r>
            <a:r>
              <a:rPr lang="ar-IQ" dirty="0" smtClean="0"/>
              <a:t>يعد كل تعداد نقطة في سلسلة زمنية لمعرفة اتجاهات المتغيرات الديموغرافية زمنيا وللمقارنة بين تعداد واخر. </a:t>
            </a:r>
            <a:endParaRPr lang="ar-IQ" dirty="0"/>
          </a:p>
          <a:p>
            <a:endParaRPr lang="ar-IQ" dirty="0"/>
          </a:p>
        </p:txBody>
      </p:sp>
    </p:spTree>
    <p:extLst>
      <p:ext uri="{BB962C8B-B14F-4D97-AF65-F5344CB8AC3E}">
        <p14:creationId xmlns:p14="http://schemas.microsoft.com/office/powerpoint/2010/main" val="311161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u="sng" dirty="0" smtClean="0">
                <a:solidFill>
                  <a:srgbClr val="FF0000"/>
                </a:solidFill>
              </a:rPr>
              <a:t>اولا: التعداد العام للسكان</a:t>
            </a:r>
            <a:endParaRPr lang="ar-IQ" u="sng" dirty="0">
              <a:solidFill>
                <a:srgbClr val="FF0000"/>
              </a:solidFill>
            </a:endParaRPr>
          </a:p>
        </p:txBody>
      </p:sp>
      <p:sp>
        <p:nvSpPr>
          <p:cNvPr id="3" name="عنصر نائب للمحتوى 2"/>
          <p:cNvSpPr>
            <a:spLocks noGrp="1"/>
          </p:cNvSpPr>
          <p:nvPr>
            <p:ph idx="1"/>
          </p:nvPr>
        </p:nvSpPr>
        <p:spPr>
          <a:xfrm>
            <a:off x="323528" y="2420888"/>
            <a:ext cx="8363272" cy="3736072"/>
          </a:xfrm>
        </p:spPr>
        <p:txBody>
          <a:bodyPr/>
          <a:lstStyle/>
          <a:p>
            <a:r>
              <a:rPr lang="ar-IQ" dirty="0" smtClean="0"/>
              <a:t>يعرف بانه( العملية الكلية لتجميع وتصنيف ونشر البيانات الديموغرافية والاقتصادية والاجتماعية عن جميع افراد الدولة او في اقليم محدد في الدولة في وقت معين او اوقات معينة).</a:t>
            </a:r>
          </a:p>
          <a:p>
            <a:endParaRPr lang="ar-IQ" dirty="0"/>
          </a:p>
        </p:txBody>
      </p:sp>
    </p:spTree>
    <p:extLst>
      <p:ext uri="{BB962C8B-B14F-4D97-AF65-F5344CB8AC3E}">
        <p14:creationId xmlns:p14="http://schemas.microsoft.com/office/powerpoint/2010/main" val="304868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274320" lvl="0" indent="-274320" algn="ctr">
              <a:spcBef>
                <a:spcPts val="600"/>
              </a:spcBef>
            </a:pPr>
            <a:r>
              <a:rPr lang="ar-IQ" sz="2600" u="sng" dirty="0">
                <a:solidFill>
                  <a:srgbClr val="7030A0"/>
                </a:solidFill>
                <a:latin typeface="Gill Sans MT"/>
                <a:ea typeface="+mn-ea"/>
                <a:cs typeface="Arial"/>
              </a:rPr>
              <a:t>يحتوي ت</a:t>
            </a:r>
            <a:r>
              <a:rPr lang="ar-IQ" sz="2600" u="sng" dirty="0" smtClean="0">
                <a:solidFill>
                  <a:srgbClr val="7030A0"/>
                </a:solidFill>
                <a:latin typeface="Gill Sans MT"/>
                <a:ea typeface="+mn-ea"/>
                <a:cs typeface="Arial"/>
              </a:rPr>
              <a:t>عريف التعداد العام للسكان على </a:t>
            </a:r>
            <a:r>
              <a:rPr lang="ar-IQ" sz="2600" u="sng" dirty="0">
                <a:solidFill>
                  <a:srgbClr val="7030A0"/>
                </a:solidFill>
                <a:latin typeface="Gill Sans MT"/>
                <a:ea typeface="+mn-ea"/>
                <a:cs typeface="Arial"/>
              </a:rPr>
              <a:t>عدد من الخصائص </a:t>
            </a:r>
            <a:r>
              <a:rPr lang="ar-IQ" sz="2600" u="sng" dirty="0" smtClean="0">
                <a:solidFill>
                  <a:srgbClr val="7030A0"/>
                </a:solidFill>
                <a:latin typeface="Gill Sans MT"/>
                <a:ea typeface="+mn-ea"/>
                <a:cs typeface="Arial"/>
              </a:rPr>
              <a:t>المهمة وهي:</a:t>
            </a:r>
            <a:r>
              <a:rPr lang="ar-IQ" sz="2600" dirty="0">
                <a:solidFill>
                  <a:prstClr val="black"/>
                </a:solidFill>
                <a:latin typeface="Gill Sans MT"/>
                <a:ea typeface="+mn-ea"/>
                <a:cs typeface="Arial"/>
              </a:rPr>
              <a:t/>
            </a:r>
            <a:br>
              <a:rPr lang="ar-IQ" sz="2600" dirty="0">
                <a:solidFill>
                  <a:prstClr val="black"/>
                </a:solidFill>
                <a:latin typeface="Gill Sans MT"/>
                <a:ea typeface="+mn-ea"/>
                <a:cs typeface="Arial"/>
              </a:rPr>
            </a:br>
            <a:endParaRPr lang="ar-IQ" dirty="0"/>
          </a:p>
        </p:txBody>
      </p:sp>
      <p:sp>
        <p:nvSpPr>
          <p:cNvPr id="3" name="عنصر نائب للمحتوى 2"/>
          <p:cNvSpPr>
            <a:spLocks noGrp="1"/>
          </p:cNvSpPr>
          <p:nvPr>
            <p:ph idx="1"/>
          </p:nvPr>
        </p:nvSpPr>
        <p:spPr>
          <a:xfrm>
            <a:off x="251520" y="1052736"/>
            <a:ext cx="8568952" cy="5104224"/>
          </a:xfrm>
        </p:spPr>
        <p:txBody>
          <a:bodyPr>
            <a:normAutofit fontScale="77500" lnSpcReduction="20000"/>
          </a:bodyPr>
          <a:lstStyle/>
          <a:p>
            <a:pPr marL="514350" lvl="0" indent="-514350">
              <a:buClr>
                <a:srgbClr val="727CA3"/>
              </a:buClr>
              <a:buFont typeface="+mj-lt"/>
              <a:buAutoNum type="arabicPeriod"/>
            </a:pPr>
            <a:r>
              <a:rPr lang="ar-IQ" dirty="0" smtClean="0">
                <a:solidFill>
                  <a:prstClr val="black"/>
                </a:solidFill>
              </a:rPr>
              <a:t>ينبغي </a:t>
            </a:r>
            <a:r>
              <a:rPr lang="ar-IQ" dirty="0">
                <a:solidFill>
                  <a:prstClr val="black"/>
                </a:solidFill>
              </a:rPr>
              <a:t>اجراء التعداد تحت اشراف الدولة ووفق تشريعات </a:t>
            </a:r>
            <a:r>
              <a:rPr lang="ar-IQ" dirty="0" smtClean="0">
                <a:solidFill>
                  <a:prstClr val="black"/>
                </a:solidFill>
              </a:rPr>
              <a:t>معينة فالتعداد ليس عملية سهلة تقوم بها مؤسسة ليس لها الصبغة الحكومية وانما هو عملية احصائية ضخمة تتطلب تخطيط وتنظيم وتكاليف.</a:t>
            </a:r>
            <a:endParaRPr lang="ar-IQ" dirty="0">
              <a:solidFill>
                <a:prstClr val="black"/>
              </a:solidFill>
            </a:endParaRPr>
          </a:p>
          <a:p>
            <a:pPr marL="514350" lvl="0" indent="-514350">
              <a:buClr>
                <a:srgbClr val="727CA3"/>
              </a:buClr>
              <a:buFont typeface="+mj-lt"/>
              <a:buAutoNum type="arabicPeriod"/>
            </a:pPr>
            <a:r>
              <a:rPr lang="ar-IQ" dirty="0" smtClean="0">
                <a:solidFill>
                  <a:prstClr val="black"/>
                </a:solidFill>
              </a:rPr>
              <a:t>الشمولية: </a:t>
            </a:r>
            <a:r>
              <a:rPr lang="ar-IQ" dirty="0">
                <a:solidFill>
                  <a:prstClr val="black"/>
                </a:solidFill>
              </a:rPr>
              <a:t>وذلك بشمول كل فرد في المنطقة المحددة ( الدولة</a:t>
            </a:r>
            <a:r>
              <a:rPr lang="ar-IQ" dirty="0" smtClean="0">
                <a:solidFill>
                  <a:prstClr val="black"/>
                </a:solidFill>
              </a:rPr>
              <a:t>, او </a:t>
            </a:r>
            <a:r>
              <a:rPr lang="ar-IQ" dirty="0">
                <a:solidFill>
                  <a:prstClr val="black"/>
                </a:solidFill>
              </a:rPr>
              <a:t>اقليم منها )عند اجراء التعداد سواء كان مواطنا ام اجنبيا من غير حذف او </a:t>
            </a:r>
            <a:r>
              <a:rPr lang="ar-IQ" dirty="0" smtClean="0">
                <a:solidFill>
                  <a:prstClr val="black"/>
                </a:solidFill>
              </a:rPr>
              <a:t>تكرار.</a:t>
            </a:r>
          </a:p>
          <a:p>
            <a:pPr marL="514350" lvl="0" indent="-514350">
              <a:buClr>
                <a:srgbClr val="727CA3"/>
              </a:buClr>
              <a:buFont typeface="+mj-lt"/>
              <a:buAutoNum type="arabicPeriod"/>
            </a:pPr>
            <a:r>
              <a:rPr lang="ar-IQ" dirty="0" smtClean="0">
                <a:solidFill>
                  <a:prstClr val="black"/>
                </a:solidFill>
              </a:rPr>
              <a:t>الانية </a:t>
            </a:r>
            <a:r>
              <a:rPr lang="ar-IQ" dirty="0">
                <a:solidFill>
                  <a:prstClr val="black"/>
                </a:solidFill>
              </a:rPr>
              <a:t>في جمع البيانات وذلك بإكمال حصر السكان في كل الاقاليم الادارية للدولة في ان </a:t>
            </a:r>
            <a:r>
              <a:rPr lang="ar-IQ" dirty="0" smtClean="0">
                <a:solidFill>
                  <a:prstClr val="black"/>
                </a:solidFill>
              </a:rPr>
              <a:t>واحد والقاعدة العامة هو تخصيص يوم لهذا الغرض وتكون فيه الحياة طبيعية لان في كل </a:t>
            </a:r>
            <a:r>
              <a:rPr lang="ar-IQ" dirty="0" err="1" smtClean="0">
                <a:solidFill>
                  <a:prstClr val="black"/>
                </a:solidFill>
              </a:rPr>
              <a:t>لجظة</a:t>
            </a:r>
            <a:r>
              <a:rPr lang="ar-IQ" dirty="0" smtClean="0">
                <a:solidFill>
                  <a:prstClr val="black"/>
                </a:solidFill>
              </a:rPr>
              <a:t> تطرأ تغيرات في السكان بولادة شخص او فات اخر .</a:t>
            </a:r>
          </a:p>
          <a:p>
            <a:pPr marL="514350" lvl="0" indent="-514350">
              <a:buClr>
                <a:srgbClr val="727CA3"/>
              </a:buClr>
              <a:buFont typeface="+mj-lt"/>
              <a:buAutoNum type="arabicPeriod"/>
            </a:pPr>
            <a:r>
              <a:rPr lang="ar-IQ" dirty="0" smtClean="0">
                <a:solidFill>
                  <a:prstClr val="black"/>
                </a:solidFill>
              </a:rPr>
              <a:t>الدورية </a:t>
            </a:r>
            <a:r>
              <a:rPr lang="ar-IQ" dirty="0">
                <a:solidFill>
                  <a:prstClr val="black"/>
                </a:solidFill>
              </a:rPr>
              <a:t>وتعني اجراء التعداد في اوقات منتظمة كل (خمس او عشر </a:t>
            </a:r>
            <a:r>
              <a:rPr lang="ar-IQ" dirty="0" smtClean="0">
                <a:solidFill>
                  <a:prstClr val="black"/>
                </a:solidFill>
              </a:rPr>
              <a:t>سنوات) لكي تسهل المقارنة الزمنية والمكانية سواء بين الدول او بين الاقاليم.</a:t>
            </a:r>
          </a:p>
          <a:p>
            <a:pPr marL="514350" lvl="0" indent="-514350">
              <a:buClr>
                <a:srgbClr val="727CA3"/>
              </a:buClr>
              <a:buFont typeface="+mj-lt"/>
              <a:buAutoNum type="arabicPeriod"/>
            </a:pPr>
            <a:r>
              <a:rPr lang="ar-IQ" dirty="0" smtClean="0">
                <a:solidFill>
                  <a:prstClr val="black"/>
                </a:solidFill>
              </a:rPr>
              <a:t>الحصر الفردي وذلك بأدلاء كل فرد عن المعلومات الشخصية المطلوبة في استمارة التعداد.</a:t>
            </a:r>
          </a:p>
          <a:p>
            <a:pPr marL="514350" lvl="0" indent="-514350">
              <a:buClr>
                <a:srgbClr val="727CA3"/>
              </a:buClr>
              <a:buFont typeface="+mj-lt"/>
              <a:buAutoNum type="arabicPeriod"/>
            </a:pPr>
            <a:r>
              <a:rPr lang="ar-IQ" dirty="0" smtClean="0">
                <a:solidFill>
                  <a:prstClr val="black"/>
                </a:solidFill>
              </a:rPr>
              <a:t>تحديد حدود المنطقة الجغرافية المشمولة بالتعداد.</a:t>
            </a:r>
            <a:endParaRPr lang="ar-IQ" dirty="0">
              <a:solidFill>
                <a:prstClr val="black"/>
              </a:solidFill>
            </a:endParaRPr>
          </a:p>
          <a:p>
            <a:endParaRPr lang="ar-IQ" dirty="0"/>
          </a:p>
        </p:txBody>
      </p:sp>
    </p:spTree>
    <p:extLst>
      <p:ext uri="{BB962C8B-B14F-4D97-AF65-F5344CB8AC3E}">
        <p14:creationId xmlns:p14="http://schemas.microsoft.com/office/powerpoint/2010/main" val="416682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56792"/>
            <a:ext cx="8229600" cy="4450499"/>
          </a:xfrm>
        </p:spPr>
        <p:txBody>
          <a:bodyPr>
            <a:normAutofit/>
          </a:bodyPr>
          <a:lstStyle/>
          <a:p>
            <a:pPr marL="0" indent="0">
              <a:buNone/>
            </a:pPr>
            <a:r>
              <a:rPr lang="ar-IQ" sz="1800" dirty="0" smtClean="0"/>
              <a:t>.</a:t>
            </a:r>
          </a:p>
        </p:txBody>
      </p:sp>
      <p:sp>
        <p:nvSpPr>
          <p:cNvPr id="2" name="عنوان 1"/>
          <p:cNvSpPr>
            <a:spLocks noGrp="1"/>
          </p:cNvSpPr>
          <p:nvPr>
            <p:ph type="title"/>
          </p:nvPr>
        </p:nvSpPr>
        <p:spPr>
          <a:xfrm>
            <a:off x="467544" y="206152"/>
            <a:ext cx="8229600" cy="990600"/>
          </a:xfrm>
        </p:spPr>
        <p:txBody>
          <a:bodyPr>
            <a:normAutofit/>
          </a:bodyPr>
          <a:lstStyle/>
          <a:p>
            <a:pPr algn="ctr"/>
            <a:r>
              <a:rPr lang="ar-IQ" dirty="0" smtClean="0">
                <a:solidFill>
                  <a:schemeClr val="accent2"/>
                </a:solidFill>
                <a:effectLst>
                  <a:outerShdw blurRad="38100" dist="38100" dir="2700000" algn="tl">
                    <a:srgbClr val="000000">
                      <a:alpha val="43137"/>
                    </a:srgbClr>
                  </a:outerShdw>
                </a:effectLst>
              </a:rPr>
              <a:t>يجري التعداد باتباع ثلاثة طرائق هي:-</a:t>
            </a:r>
            <a:endParaRPr lang="ar-IQ" dirty="0">
              <a:solidFill>
                <a:schemeClr val="accent2"/>
              </a:solidFill>
              <a:effectLst>
                <a:outerShdw blurRad="38100" dist="38100" dir="2700000" algn="tl">
                  <a:srgbClr val="000000">
                    <a:alpha val="43137"/>
                  </a:srgbClr>
                </a:outerShdw>
              </a:effectLst>
            </a:endParaRPr>
          </a:p>
        </p:txBody>
      </p:sp>
      <p:sp>
        <p:nvSpPr>
          <p:cNvPr id="4" name="مستطيل مستدير الزوايا 3"/>
          <p:cNvSpPr/>
          <p:nvPr/>
        </p:nvSpPr>
        <p:spPr>
          <a:xfrm>
            <a:off x="4572000" y="1556792"/>
            <a:ext cx="3960440" cy="79208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marL="274320" indent="-274320">
              <a:spcBef>
                <a:spcPts val="600"/>
              </a:spcBef>
              <a:buClr>
                <a:srgbClr val="727CA3"/>
              </a:buClr>
              <a:buSzPct val="76000"/>
              <a:buFont typeface="Wingdings 3"/>
              <a:buChar char=""/>
            </a:pPr>
            <a:r>
              <a:rPr lang="ar-IQ" sz="2800" dirty="0">
                <a:solidFill>
                  <a:srgbClr val="C00000"/>
                </a:solidFill>
              </a:rPr>
              <a:t>1-   التعداد الفعلي او الواقعي</a:t>
            </a:r>
          </a:p>
        </p:txBody>
      </p:sp>
      <p:sp>
        <p:nvSpPr>
          <p:cNvPr id="5" name="مستطيل مستدير الزوايا 4"/>
          <p:cNvSpPr/>
          <p:nvPr/>
        </p:nvSpPr>
        <p:spPr>
          <a:xfrm>
            <a:off x="2483768" y="2708920"/>
            <a:ext cx="4032448" cy="79208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marL="274320" indent="-274320">
              <a:spcBef>
                <a:spcPts val="600"/>
              </a:spcBef>
              <a:buClr>
                <a:srgbClr val="727CA3"/>
              </a:buClr>
              <a:buSzPct val="76000"/>
              <a:buFont typeface="Wingdings 3"/>
              <a:buChar char=""/>
            </a:pPr>
            <a:r>
              <a:rPr lang="ar-IQ" sz="2800" dirty="0">
                <a:solidFill>
                  <a:srgbClr val="C00000"/>
                </a:solidFill>
              </a:rPr>
              <a:t>2-  التعداد النظري او القانوني</a:t>
            </a:r>
          </a:p>
        </p:txBody>
      </p:sp>
      <p:sp>
        <p:nvSpPr>
          <p:cNvPr id="6" name="مستطيل مستدير الزوايا 5"/>
          <p:cNvSpPr/>
          <p:nvPr/>
        </p:nvSpPr>
        <p:spPr>
          <a:xfrm>
            <a:off x="700198" y="4149080"/>
            <a:ext cx="3871802" cy="864096"/>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indent="-274320" algn="ctr">
              <a:spcBef>
                <a:spcPts val="600"/>
              </a:spcBef>
              <a:buClr>
                <a:srgbClr val="727CA3"/>
              </a:buClr>
              <a:buSzPct val="76000"/>
              <a:buFont typeface="Wingdings 3"/>
              <a:buChar char=""/>
            </a:pPr>
            <a:r>
              <a:rPr lang="ar-IQ" sz="2800" dirty="0">
                <a:solidFill>
                  <a:srgbClr val="C00000"/>
                </a:solidFill>
              </a:rPr>
              <a:t>3-  التعداد الفعلي - النظري</a:t>
            </a:r>
          </a:p>
        </p:txBody>
      </p:sp>
    </p:spTree>
    <p:extLst>
      <p:ext uri="{BB962C8B-B14F-4D97-AF65-F5344CB8AC3E}">
        <p14:creationId xmlns:p14="http://schemas.microsoft.com/office/powerpoint/2010/main" val="6532947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916</Words>
  <Application>Microsoft Office PowerPoint</Application>
  <PresentationFormat>عرض على الشاشة (3:4)‏</PresentationFormat>
  <Paragraphs>49</Paragraphs>
  <Slides>12</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4</vt:i4>
      </vt:variant>
      <vt:variant>
        <vt:lpstr>عناوين الشرائح</vt:lpstr>
      </vt:variant>
      <vt:variant>
        <vt:i4>12</vt:i4>
      </vt:variant>
    </vt:vector>
  </HeadingPairs>
  <TitlesOfParts>
    <vt:vector size="26" baseType="lpstr">
      <vt:lpstr>Arial</vt:lpstr>
      <vt:lpstr>Calibri</vt:lpstr>
      <vt:lpstr>Candara</vt:lpstr>
      <vt:lpstr>Gill Sans MT</vt:lpstr>
      <vt:lpstr>Lucida Sans Unicode</vt:lpstr>
      <vt:lpstr>Symbol</vt:lpstr>
      <vt:lpstr>Times New Roman</vt:lpstr>
      <vt:lpstr>Verdana</vt:lpstr>
      <vt:lpstr>Wingdings 2</vt:lpstr>
      <vt:lpstr>Wingdings 3</vt:lpstr>
      <vt:lpstr>نسق Office</vt:lpstr>
      <vt:lpstr>4_ملتقى</vt:lpstr>
      <vt:lpstr>شكل موجة</vt:lpstr>
      <vt:lpstr>1_نسق Office</vt:lpstr>
      <vt:lpstr>وزارة التعليم العالي والبحث العلمي جامعة ديالى  كلية التربية للعلوم الانسانية قسم الجغرافية   العام 2022 -2023</vt:lpstr>
      <vt:lpstr>مصادر بيانات السكان</vt:lpstr>
      <vt:lpstr>اهمية البيانات السكانية اذ تساعد في ثلاثة مجالات رئيسة وهي</vt:lpstr>
      <vt:lpstr>يعد التعداد العام والتسجيل الحيوي مصدرين تقليدين يمكن عن طريقهما توفير المعلومات الديموغرافية الخاصة بالمخزون والحركة </vt:lpstr>
      <vt:lpstr>مصادر بيانات السكان</vt:lpstr>
      <vt:lpstr>اولا: التعداد العام للسكان</vt:lpstr>
      <vt:lpstr>اولا: التعداد العام للسكان</vt:lpstr>
      <vt:lpstr>يحتوي تعريف التعداد العام للسكان على عدد من الخصائص المهمة وهي: </vt:lpstr>
      <vt:lpstr>يجري التعداد باتباع ثلاثة طرائق هي:-</vt:lpstr>
      <vt:lpstr>1- التعداد الفعلي او الواقعي </vt:lpstr>
      <vt:lpstr>2-  التعداد النظري او القانوني</vt:lpstr>
      <vt:lpstr>3-  التعداد الفعلي - النظري</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مصادر بيانات السكان</dc:title>
  <dc:creator>assal</dc:creator>
  <cp:lastModifiedBy>المرايا للحاسبات</cp:lastModifiedBy>
  <cp:revision>15</cp:revision>
  <dcterms:created xsi:type="dcterms:W3CDTF">2020-12-28T12:42:10Z</dcterms:created>
  <dcterms:modified xsi:type="dcterms:W3CDTF">2022-11-30T09:32:49Z</dcterms:modified>
</cp:coreProperties>
</file>