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61" r:id="rId4"/>
    <p:sldId id="258" r:id="rId5"/>
    <p:sldId id="259" r:id="rId6"/>
    <p:sldId id="262" r:id="rId7"/>
    <p:sldId id="260" r:id="rId8"/>
    <p:sldId id="263" r:id="rId9"/>
    <p:sldId id="264"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D16E9BBB-4FAE-4DF9-BC69-CD69749109F9}" type="datetimeFigureOut">
              <a:rPr lang="ar-IQ" smtClean="0"/>
              <a:t>28/07/1441</a:t>
            </a:fld>
            <a:endParaRPr lang="ar-IQ"/>
          </a:p>
        </p:txBody>
      </p:sp>
      <p:sp>
        <p:nvSpPr>
          <p:cNvPr id="20" name="عنصر نائب للتذييل 19"/>
          <p:cNvSpPr>
            <a:spLocks noGrp="1"/>
          </p:cNvSpPr>
          <p:nvPr>
            <p:ph type="ftr" sz="quarter" idx="11"/>
          </p:nvPr>
        </p:nvSpPr>
        <p:spPr/>
        <p:txBody>
          <a:bodyPr/>
          <a:lstStyle>
            <a:extLst/>
          </a:lstStyle>
          <a:p>
            <a:endParaRPr lang="ar-IQ"/>
          </a:p>
        </p:txBody>
      </p:sp>
      <p:sp>
        <p:nvSpPr>
          <p:cNvPr id="10" name="عنصر نائب لرقم الشريحة 9"/>
          <p:cNvSpPr>
            <a:spLocks noGrp="1"/>
          </p:cNvSpPr>
          <p:nvPr>
            <p:ph type="sldNum" sz="quarter" idx="12"/>
          </p:nvPr>
        </p:nvSpPr>
        <p:spPr/>
        <p:txBody>
          <a:bodyPr/>
          <a:lstStyle>
            <a:extLst/>
          </a:lstStyle>
          <a:p>
            <a:fld id="{6053E9C8-CC17-4F8F-A0C7-23C3016D55DA}" type="slidenum">
              <a:rPr lang="ar-IQ" smtClean="0"/>
              <a:t>‹#›</a:t>
            </a:fld>
            <a:endParaRPr lang="ar-IQ"/>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16E9BBB-4FAE-4DF9-BC69-CD69749109F9}" type="datetimeFigureOut">
              <a:rPr lang="ar-IQ" smtClean="0"/>
              <a:t>28/07/1441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6053E9C8-CC17-4F8F-A0C7-23C3016D55DA}" type="slidenum">
              <a:rPr lang="ar-IQ" smtClean="0"/>
              <a:t>‹#›</a:t>
            </a:fld>
            <a:endParaRPr lang="ar-IQ"/>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16E9BBB-4FAE-4DF9-BC69-CD69749109F9}" type="datetimeFigureOut">
              <a:rPr lang="ar-IQ" smtClean="0"/>
              <a:t>28/07/1441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6053E9C8-CC17-4F8F-A0C7-23C3016D55DA}" type="slidenum">
              <a:rPr lang="ar-IQ" smtClean="0"/>
              <a:t>‹#›</a:t>
            </a:fld>
            <a:endParaRPr lang="ar-IQ"/>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16E9BBB-4FAE-4DF9-BC69-CD69749109F9}" type="datetimeFigureOut">
              <a:rPr lang="ar-IQ" smtClean="0"/>
              <a:t>28/07/1441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6053E9C8-CC17-4F8F-A0C7-23C3016D55DA}" type="slidenum">
              <a:rPr lang="ar-IQ" smtClean="0"/>
              <a:t>‹#›</a:t>
            </a:fld>
            <a:endParaRPr lang="ar-IQ"/>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D16E9BBB-4FAE-4DF9-BC69-CD69749109F9}" type="datetimeFigureOut">
              <a:rPr lang="ar-IQ" smtClean="0"/>
              <a:t>28/07/1441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6053E9C8-CC17-4F8F-A0C7-23C3016D55DA}" type="slidenum">
              <a:rPr lang="ar-IQ" smtClean="0"/>
              <a:t>‹#›</a:t>
            </a:fld>
            <a:endParaRPr lang="ar-IQ"/>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D16E9BBB-4FAE-4DF9-BC69-CD69749109F9}" type="datetimeFigureOut">
              <a:rPr lang="ar-IQ" smtClean="0"/>
              <a:t>28/07/1441</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6053E9C8-CC17-4F8F-A0C7-23C3016D55DA}" type="slidenum">
              <a:rPr lang="ar-IQ" smtClean="0"/>
              <a:t>‹#›</a:t>
            </a:fld>
            <a:endParaRPr lang="ar-IQ"/>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D16E9BBB-4FAE-4DF9-BC69-CD69749109F9}" type="datetimeFigureOut">
              <a:rPr lang="ar-IQ" smtClean="0"/>
              <a:t>28/07/1441</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p:txBody>
          <a:bodyPr/>
          <a:lstStyle>
            <a:extLst/>
          </a:lstStyle>
          <a:p>
            <a:fld id="{6053E9C8-CC17-4F8F-A0C7-23C3016D55DA}" type="slidenum">
              <a:rPr lang="ar-IQ" smtClean="0"/>
              <a:t>‹#›</a:t>
            </a:fld>
            <a:endParaRPr lang="ar-IQ"/>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D16E9BBB-4FAE-4DF9-BC69-CD69749109F9}" type="datetimeFigureOut">
              <a:rPr lang="ar-IQ" smtClean="0"/>
              <a:t>28/07/1441</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6053E9C8-CC17-4F8F-A0C7-23C3016D55DA}" type="slidenum">
              <a:rPr lang="ar-IQ" smtClean="0"/>
              <a:t>‹#›</a:t>
            </a:fld>
            <a:endParaRPr lang="ar-IQ"/>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D16E9BBB-4FAE-4DF9-BC69-CD69749109F9}" type="datetimeFigureOut">
              <a:rPr lang="ar-IQ" smtClean="0"/>
              <a:t>28/07/1441</a:t>
            </a:fld>
            <a:endParaRPr lang="ar-IQ"/>
          </a:p>
        </p:txBody>
      </p:sp>
      <p:sp>
        <p:nvSpPr>
          <p:cNvPr id="3" name="عنصر نائب للتذييل 2"/>
          <p:cNvSpPr>
            <a:spLocks noGrp="1"/>
          </p:cNvSpPr>
          <p:nvPr>
            <p:ph type="ftr" sz="quarter" idx="11"/>
          </p:nvPr>
        </p:nvSpPr>
        <p:spPr/>
        <p:txBody>
          <a:bodyPr/>
          <a:lstStyle>
            <a:extLst/>
          </a:lstStyle>
          <a:p>
            <a:endParaRPr lang="ar-IQ"/>
          </a:p>
        </p:txBody>
      </p:sp>
      <p:sp>
        <p:nvSpPr>
          <p:cNvPr id="4" name="عنصر نائب لرقم الشريحة 3"/>
          <p:cNvSpPr>
            <a:spLocks noGrp="1"/>
          </p:cNvSpPr>
          <p:nvPr>
            <p:ph type="sldNum" sz="quarter" idx="12"/>
          </p:nvPr>
        </p:nvSpPr>
        <p:spPr/>
        <p:txBody>
          <a:bodyPr/>
          <a:lstStyle>
            <a:extLst/>
          </a:lstStyle>
          <a:p>
            <a:fld id="{6053E9C8-CC17-4F8F-A0C7-23C3016D55DA}" type="slidenum">
              <a:rPr lang="ar-IQ" smtClean="0"/>
              <a:t>‹#›</a:t>
            </a:fld>
            <a:endParaRPr lang="ar-IQ"/>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D16E9BBB-4FAE-4DF9-BC69-CD69749109F9}" type="datetimeFigureOut">
              <a:rPr lang="ar-IQ" smtClean="0"/>
              <a:t>28/07/1441</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6053E9C8-CC17-4F8F-A0C7-23C3016D55DA}" type="slidenum">
              <a:rPr lang="ar-IQ" smtClean="0"/>
              <a:t>‹#›</a:t>
            </a:fld>
            <a:endParaRPr lang="ar-IQ"/>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D16E9BBB-4FAE-4DF9-BC69-CD69749109F9}" type="datetimeFigureOut">
              <a:rPr lang="ar-IQ" smtClean="0"/>
              <a:t>28/07/1441</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6053E9C8-CC17-4F8F-A0C7-23C3016D55DA}" type="slidenum">
              <a:rPr lang="ar-IQ" smtClean="0"/>
              <a:t>‹#›</a:t>
            </a:fld>
            <a:endParaRPr lang="ar-IQ"/>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16E9BBB-4FAE-4DF9-BC69-CD69749109F9}" type="datetimeFigureOut">
              <a:rPr lang="ar-IQ" smtClean="0"/>
              <a:t>28/07/1441</a:t>
            </a:fld>
            <a:endParaRPr lang="ar-IQ"/>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053E9C8-CC17-4F8F-A0C7-23C3016D55DA}" type="slidenum">
              <a:rPr lang="ar-IQ" smtClean="0"/>
              <a:t>‹#›</a:t>
            </a:fld>
            <a:endParaRPr lang="ar-IQ"/>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IQ" sz="8800" dirty="0" smtClean="0"/>
              <a:t>الجيولوجيا</a:t>
            </a:r>
            <a:endParaRPr lang="ar-IQ" sz="8800" dirty="0"/>
          </a:p>
        </p:txBody>
      </p:sp>
      <p:sp>
        <p:nvSpPr>
          <p:cNvPr id="3" name="عنوان فرعي 2"/>
          <p:cNvSpPr>
            <a:spLocks noGrp="1"/>
          </p:cNvSpPr>
          <p:nvPr>
            <p:ph type="subTitle" idx="1"/>
          </p:nvPr>
        </p:nvSpPr>
        <p:spPr/>
        <p:txBody>
          <a:bodyPr>
            <a:normAutofit/>
          </a:bodyPr>
          <a:lstStyle/>
          <a:p>
            <a:r>
              <a:rPr lang="ar-IQ" sz="6000" dirty="0" smtClean="0">
                <a:solidFill>
                  <a:srgbClr val="FF0000"/>
                </a:solidFill>
              </a:rPr>
              <a:t>الصدوع </a:t>
            </a:r>
            <a:r>
              <a:rPr lang="en-US" sz="6000" dirty="0" smtClean="0">
                <a:solidFill>
                  <a:srgbClr val="FF0000"/>
                </a:solidFill>
              </a:rPr>
              <a:t>Fault</a:t>
            </a:r>
            <a:endParaRPr lang="ar-IQ" sz="6000" dirty="0">
              <a:solidFill>
                <a:srgbClr val="FF0000"/>
              </a:solidFill>
            </a:endParaRPr>
          </a:p>
        </p:txBody>
      </p:sp>
    </p:spTree>
    <p:extLst>
      <p:ext uri="{BB962C8B-B14F-4D97-AF65-F5344CB8AC3E}">
        <p14:creationId xmlns:p14="http://schemas.microsoft.com/office/powerpoint/2010/main" val="130702515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331640" y="332656"/>
            <a:ext cx="5832648" cy="5012141"/>
          </a:xfrm>
          <a:prstGeom prst="rect">
            <a:avLst/>
          </a:prstGeom>
        </p:spPr>
        <p:txBody>
          <a:bodyPr wrap="square">
            <a:spAutoFit/>
          </a:bodyPr>
          <a:lstStyle/>
          <a:p>
            <a:pPr marL="0" marR="0" lvl="0" indent="0" algn="just" defTabSz="457200" eaLnBrk="1" fontAlgn="auto" latinLnBrk="0" hangingPunct="1">
              <a:lnSpc>
                <a:spcPct val="115000"/>
              </a:lnSpc>
              <a:spcBef>
                <a:spcPts val="0"/>
              </a:spcBef>
              <a:spcAft>
                <a:spcPts val="0"/>
              </a:spcAft>
              <a:buClrTx/>
              <a:buSzTx/>
              <a:buFontTx/>
              <a:buNone/>
              <a:tabLst>
                <a:tab pos="57150" algn="r"/>
              </a:tabLst>
              <a:defRPr/>
            </a:pPr>
            <a:r>
              <a:rPr kumimoji="0" lang="ar-AE" sz="3600" b="1" i="0" u="none" strike="noStrike" kern="0" cap="none" spc="0" normalizeH="0" baseline="0" noProof="0" dirty="0" smtClean="0">
                <a:ln>
                  <a:noFill/>
                </a:ln>
                <a:solidFill>
                  <a:srgbClr val="C00000"/>
                </a:solidFill>
                <a:effectLst/>
                <a:uLnTx/>
                <a:uFillTx/>
                <a:latin typeface="Calibri" panose="020F0502020204030204" pitchFamily="34" charset="0"/>
                <a:ea typeface="Calibri" panose="020F0502020204030204" pitchFamily="34" charset="0"/>
                <a:cs typeface="Simplified Arabic" panose="02020603050405020304" pitchFamily="18" charset="-78"/>
              </a:rPr>
              <a:t>الصدوع </a:t>
            </a:r>
            <a:r>
              <a:rPr kumimoji="0" lang="ar-AE" sz="3600" b="0" i="0" u="none" strike="noStrike" kern="0" cap="none" spc="0" normalizeH="0" baseline="0" noProof="0" dirty="0" smtClean="0">
                <a:ln>
                  <a:noFill/>
                </a:ln>
                <a:solidFill>
                  <a:srgbClr val="C00000"/>
                </a:solidFill>
                <a:effectLst/>
                <a:uLnTx/>
                <a:uFillTx/>
                <a:latin typeface="Calibri" panose="020F0502020204030204" pitchFamily="34" charset="0"/>
                <a:ea typeface="Calibri" panose="020F0502020204030204" pitchFamily="34" charset="0"/>
                <a:cs typeface="Simplified Arabic" panose="02020603050405020304" pitchFamily="18" charset="-78"/>
              </a:rPr>
              <a:t> </a:t>
            </a:r>
            <a:r>
              <a:rPr kumimoji="0" lang="ru-RU" sz="3600" b="1" i="0" u="none" strike="noStrike" kern="0" cap="none" spc="0" normalizeH="0" baseline="0" noProof="0" dirty="0" smtClean="0">
                <a:ln>
                  <a:noFill/>
                </a:ln>
                <a:solidFill>
                  <a:srgbClr val="FF0000"/>
                </a:solidFill>
                <a:effectLst/>
                <a:uLnTx/>
                <a:uFillTx/>
                <a:latin typeface="Simplified Arabic" panose="02020603050405020304" pitchFamily="18" charset="-78"/>
                <a:ea typeface="Calibri" panose="020F0502020204030204" pitchFamily="34" charset="0"/>
                <a:cs typeface="Arial" panose="020B0604020202020204" pitchFamily="34" charset="0"/>
              </a:rPr>
              <a:t>Fault</a:t>
            </a:r>
            <a:r>
              <a:rPr kumimoji="0" lang="ar-AE" sz="3600" b="1" i="0" u="none" strike="noStrike" kern="0" cap="none" spc="0" normalizeH="0" baseline="0" noProof="0" dirty="0" smtClean="0">
                <a:ln>
                  <a:noFill/>
                </a:ln>
                <a:solidFill>
                  <a:srgbClr val="C00000"/>
                </a:solidFill>
                <a:effectLst/>
                <a:uLnTx/>
                <a:uFillTx/>
                <a:latin typeface="Calibri" panose="020F0502020204030204" pitchFamily="34" charset="0"/>
                <a:ea typeface="Calibri" panose="020F0502020204030204" pitchFamily="34" charset="0"/>
                <a:cs typeface="Simplified Arabic" panose="02020603050405020304" pitchFamily="18" charset="-78"/>
              </a:rPr>
              <a:t>:</a:t>
            </a:r>
            <a:endParaRPr kumimoji="0" lang="en-US" sz="3600" b="0" i="0" u="none" strike="noStrike" kern="0" cap="none" spc="0" normalizeH="0" baseline="0" noProof="0" dirty="0" smtClean="0">
              <a:ln>
                <a:noFill/>
              </a:ln>
              <a:solidFill>
                <a:srgbClr val="C00000"/>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just" defTabSz="457200" eaLnBrk="1" fontAlgn="auto" latinLnBrk="0" hangingPunct="1">
              <a:lnSpc>
                <a:spcPct val="115000"/>
              </a:lnSpc>
              <a:spcBef>
                <a:spcPts val="0"/>
              </a:spcBef>
              <a:spcAft>
                <a:spcPts val="0"/>
              </a:spcAft>
              <a:buClrTx/>
              <a:buSzTx/>
              <a:buFontTx/>
              <a:buNone/>
              <a:tabLst>
                <a:tab pos="57150" algn="r"/>
              </a:tabLst>
              <a:defRPr/>
            </a:pPr>
            <a:r>
              <a:rPr kumimoji="0" lang="ar-AE" sz="2800" b="0" i="0" u="none" strike="noStrike" kern="0" cap="none" spc="0" normalizeH="0" baseline="0" noProof="0" dirty="0" smtClean="0">
                <a:ln>
                  <a:noFill/>
                </a:ln>
                <a:solidFill>
                  <a:srgbClr val="002060"/>
                </a:solidFill>
                <a:effectLst/>
                <a:uLnTx/>
                <a:uFillTx/>
                <a:latin typeface="Calibri" panose="020F0502020204030204" pitchFamily="34" charset="0"/>
                <a:ea typeface="Calibri" panose="020F0502020204030204" pitchFamily="34" charset="0"/>
                <a:cs typeface="Simplified Arabic" panose="02020603050405020304" pitchFamily="18" charset="-78"/>
              </a:rPr>
              <a:t>		الفالق أو الصدع هو كسر في صخور القشرة الأرضية مصحوبة بحركة انزلاق للكتل المتاخمة من طبقات الصخور الموجودة على جانبيه سواء كان في الاتجاه الرأسي أو الأفقي، ويحدث هذا نتيجة للضغط الشديد أو الشد الذي تسببه حركات القشرة الأرضية سواء كان تأثير هذه القوى رأسيًا أم أفقيًا وقد تكون صغيرة جدا او كبيرة تصل الى عدة كيلومترات.</a:t>
            </a:r>
            <a:endParaRPr kumimoji="0" lang="en-US" sz="2800" b="0" i="0" u="none" strike="noStrike" kern="0" cap="none" spc="0" normalizeH="0" baseline="0" noProof="0" dirty="0" smtClean="0">
              <a:ln>
                <a:noFill/>
              </a:ln>
              <a:solidFill>
                <a:srgbClr val="002060"/>
              </a:solidFill>
              <a:effectLst/>
              <a:uLnTx/>
              <a:uFillTx/>
              <a:latin typeface="Calibri" panose="020F0502020204030204" pitchFamily="34" charset="0"/>
              <a:ea typeface="Calibri" panose="020F0502020204030204" pitchFamily="34" charset="0"/>
              <a:cs typeface="Simplified Arabic" panose="02020603050405020304" pitchFamily="18" charset="-78"/>
            </a:endParaRPr>
          </a:p>
          <a:p>
            <a:pPr marR="0" lvl="0" algn="just" defTabSz="457200" eaLnBrk="1" fontAlgn="auto" latinLnBrk="0" hangingPunct="1">
              <a:lnSpc>
                <a:spcPct val="115000"/>
              </a:lnSpc>
              <a:spcBef>
                <a:spcPts val="0"/>
              </a:spcBef>
              <a:spcAft>
                <a:spcPts val="0"/>
              </a:spcAft>
              <a:buClrTx/>
              <a:buSzTx/>
              <a:tabLst>
                <a:tab pos="57150" algn="r"/>
              </a:tabLst>
              <a:defRPr/>
            </a:pPr>
            <a:endParaRPr kumimoji="0" lang="ar-IQ" sz="1800" b="0" i="0" u="none" strike="noStrike" kern="0" cap="none" spc="0" normalizeH="0" baseline="0" noProof="0" dirty="0" smtClean="0">
              <a:ln>
                <a:noFill/>
              </a:ln>
              <a:solidFill>
                <a:sysClr val="windowText" lastClr="000000"/>
              </a:solidFill>
              <a:effectLst/>
              <a:uLnTx/>
              <a:uFillTx/>
            </a:endParaRPr>
          </a:p>
        </p:txBody>
      </p:sp>
    </p:spTree>
    <p:extLst>
      <p:ext uri="{BB962C8B-B14F-4D97-AF65-F5344CB8AC3E}">
        <p14:creationId xmlns:p14="http://schemas.microsoft.com/office/powerpoint/2010/main" val="220127633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1152993"/>
            <a:ext cx="5022304" cy="4552015"/>
          </a:xfrm>
          <a:prstGeom prst="rect">
            <a:avLst/>
          </a:prstGeom>
        </p:spPr>
        <p:txBody>
          <a:bodyPr wrap="square">
            <a:spAutoFit/>
          </a:bodyPr>
          <a:lstStyle/>
          <a:p>
            <a:pPr lvl="0" algn="just" defTabSz="457200">
              <a:lnSpc>
                <a:spcPct val="115000"/>
              </a:lnSpc>
              <a:tabLst>
                <a:tab pos="57150" algn="r"/>
              </a:tabLst>
              <a:defRPr/>
            </a:pPr>
            <a:r>
              <a:rPr lang="ar-AE" sz="2800" b="1" kern="0" dirty="0">
                <a:solidFill>
                  <a:srgbClr val="C00000"/>
                </a:solidFill>
                <a:latin typeface="Calibri" panose="020F0502020204030204" pitchFamily="34" charset="0"/>
                <a:ea typeface="Calibri" panose="020F0502020204030204" pitchFamily="34" charset="0"/>
                <a:cs typeface="Simplified Arabic" panose="02020603050405020304" pitchFamily="18" charset="-78"/>
              </a:rPr>
              <a:t>انواع الصدوع او الفوالق</a:t>
            </a:r>
            <a:r>
              <a:rPr lang="ar-AE" sz="2800" b="1" kern="0" dirty="0">
                <a:solidFill>
                  <a:srgbClr val="002060"/>
                </a:solidFill>
                <a:latin typeface="Calibri" panose="020F0502020204030204" pitchFamily="34" charset="0"/>
                <a:ea typeface="Calibri" panose="020F0502020204030204" pitchFamily="34" charset="0"/>
                <a:cs typeface="Simplified Arabic" panose="02020603050405020304" pitchFamily="18" charset="-78"/>
              </a:rPr>
              <a:t>:</a:t>
            </a:r>
            <a:endParaRPr lang="en-US" sz="2800" kern="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 defTabSz="457200">
              <a:lnSpc>
                <a:spcPct val="115000"/>
              </a:lnSpc>
              <a:buFont typeface="Arial" pitchFamily="34" charset="0"/>
              <a:buChar char="•"/>
              <a:tabLst>
                <a:tab pos="57150" algn="r"/>
              </a:tabLst>
              <a:defRPr/>
            </a:pPr>
            <a:r>
              <a:rPr lang="ar-AE" sz="2800" b="1" kern="0" dirty="0">
                <a:solidFill>
                  <a:srgbClr val="C00000"/>
                </a:solidFill>
                <a:latin typeface="Calibri" panose="020F0502020204030204" pitchFamily="34" charset="0"/>
                <a:ea typeface="Calibri" panose="020F0502020204030204" pitchFamily="34" charset="0"/>
                <a:cs typeface="Simplified Arabic" panose="02020603050405020304" pitchFamily="18" charset="-78"/>
              </a:rPr>
              <a:t>الفالق الاعتيادي </a:t>
            </a:r>
            <a:r>
              <a:rPr lang="en-US" sz="2800" b="1" kern="0" dirty="0">
                <a:solidFill>
                  <a:srgbClr val="FF0000"/>
                </a:solidFill>
                <a:latin typeface="Simplified Arabic" panose="02020603050405020304" pitchFamily="18" charset="-78"/>
                <a:ea typeface="Calibri" panose="020F0502020204030204" pitchFamily="34" charset="0"/>
                <a:cs typeface="Arial" panose="020B0604020202020204" pitchFamily="34" charset="0"/>
              </a:rPr>
              <a:t>Normal fault</a:t>
            </a:r>
            <a:r>
              <a:rPr lang="ar-AE" sz="2800" b="1" kern="0" dirty="0">
                <a:solidFill>
                  <a:srgbClr val="002060"/>
                </a:solidFill>
                <a:latin typeface="Calibri" panose="020F0502020204030204" pitchFamily="34" charset="0"/>
                <a:ea typeface="Calibri" panose="020F0502020204030204" pitchFamily="34" charset="0"/>
                <a:cs typeface="Simplified Arabic" panose="02020603050405020304" pitchFamily="18" charset="-78"/>
              </a:rPr>
              <a:t>:</a:t>
            </a:r>
            <a:r>
              <a:rPr lang="ar-AE" sz="2800" kern="0" dirty="0">
                <a:solidFill>
                  <a:srgbClr val="002060"/>
                </a:solidFill>
                <a:latin typeface="Calibri" panose="020F0502020204030204" pitchFamily="34" charset="0"/>
                <a:ea typeface="Calibri" panose="020F0502020204030204" pitchFamily="34" charset="0"/>
                <a:cs typeface="Simplified Arabic" panose="02020603050405020304" pitchFamily="18" charset="-78"/>
              </a:rPr>
              <a:t> في هذا النوع يتحرك الحائط العلوي إلى أسفل بالنسبة للحائط السفلي. وينتج الصدع العادي نتيجة تأثير قوى الشد، وفيه يميل سطح الصدع نحو الكتلة التي هبطت من الصخر ويسبب هذا النوع اتساعًا في مساحة القشرة </a:t>
            </a:r>
            <a:r>
              <a:rPr lang="ar-AE" sz="2800" kern="0" dirty="0" smtClean="0">
                <a:solidFill>
                  <a:srgbClr val="002060"/>
                </a:solidFill>
                <a:latin typeface="Calibri" panose="020F0502020204030204" pitchFamily="34" charset="0"/>
                <a:ea typeface="Calibri" panose="020F0502020204030204" pitchFamily="34" charset="0"/>
                <a:cs typeface="Simplified Arabic" panose="02020603050405020304" pitchFamily="18" charset="-78"/>
              </a:rPr>
              <a:t>الأرضية</a:t>
            </a:r>
            <a:r>
              <a:rPr lang="ar-IQ" sz="2800" kern="0" dirty="0" smtClean="0">
                <a:solidFill>
                  <a:srgbClr val="002060"/>
                </a:solidFill>
                <a:latin typeface="Calibri" panose="020F0502020204030204" pitchFamily="34" charset="0"/>
                <a:ea typeface="Calibri" panose="020F0502020204030204" pitchFamily="34" charset="0"/>
                <a:cs typeface="Simplified Arabic" panose="02020603050405020304" pitchFamily="18" charset="-78"/>
              </a:rPr>
              <a:t> </a:t>
            </a:r>
            <a:r>
              <a:rPr lang="ar-IQ" sz="2800" kern="0" dirty="0">
                <a:solidFill>
                  <a:srgbClr val="002060"/>
                </a:solidFill>
                <a:latin typeface="Trebuchet MS"/>
                <a:ea typeface="Calibri" panose="020F0502020204030204" pitchFamily="34" charset="0"/>
                <a:cs typeface="Simplified Arabic" panose="02020603050405020304" pitchFamily="18" charset="-78"/>
              </a:rPr>
              <a:t>كما في الشكل </a:t>
            </a:r>
            <a:r>
              <a:rPr lang="ar-IQ" sz="2800" kern="0" dirty="0" smtClean="0">
                <a:solidFill>
                  <a:srgbClr val="002060"/>
                </a:solidFill>
                <a:latin typeface="Trebuchet MS"/>
                <a:ea typeface="Calibri" panose="020F0502020204030204" pitchFamily="34" charset="0"/>
                <a:cs typeface="Simplified Arabic" panose="02020603050405020304" pitchFamily="18" charset="-78"/>
              </a:rPr>
              <a:t>ادناه</a:t>
            </a:r>
            <a:r>
              <a:rPr lang="ar-IQ" sz="2800" kern="0" dirty="0" smtClean="0">
                <a:solidFill>
                  <a:srgbClr val="002060"/>
                </a:solidFill>
                <a:latin typeface="Calibri" panose="020F0502020204030204" pitchFamily="34" charset="0"/>
                <a:ea typeface="Calibri" panose="020F0502020204030204" pitchFamily="34" charset="0"/>
                <a:cs typeface="Simplified Arabic" panose="02020603050405020304" pitchFamily="18" charset="-78"/>
              </a:rPr>
              <a:t>.</a:t>
            </a:r>
            <a:endParaRPr lang="ar-IQ" dirty="0"/>
          </a:p>
        </p:txBody>
      </p:sp>
    </p:spTree>
    <p:extLst>
      <p:ext uri="{BB962C8B-B14F-4D97-AF65-F5344CB8AC3E}">
        <p14:creationId xmlns:p14="http://schemas.microsoft.com/office/powerpoint/2010/main" val="169655135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ياسر\Desktop\الفالق العتيادي.png"/>
          <p:cNvPicPr>
            <a:picLocks noChangeAspect="1" noChangeArrowheads="1"/>
          </p:cNvPicPr>
          <p:nvPr/>
        </p:nvPicPr>
        <p:blipFill rotWithShape="1">
          <a:blip r:embed="rId2">
            <a:extLst>
              <a:ext uri="{28A0092B-C50C-407E-A947-70E740481C1C}">
                <a14:useLocalDpi xmlns:a14="http://schemas.microsoft.com/office/drawing/2010/main" val="0"/>
              </a:ext>
            </a:extLst>
          </a:blip>
          <a:srcRect r="47001" b="40831"/>
          <a:stretch/>
        </p:blipFill>
        <p:spPr bwMode="auto">
          <a:xfrm>
            <a:off x="539552" y="332656"/>
            <a:ext cx="7681029" cy="53285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754086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91680" y="1882423"/>
            <a:ext cx="6192688" cy="3049296"/>
          </a:xfrm>
          <a:prstGeom prst="rect">
            <a:avLst/>
          </a:prstGeom>
        </p:spPr>
        <p:txBody>
          <a:bodyPr wrap="square">
            <a:spAutoFit/>
          </a:bodyPr>
          <a:lstStyle/>
          <a:p>
            <a:pPr marL="457200" lvl="0" indent="-457200" algn="just" defTabSz="457200">
              <a:lnSpc>
                <a:spcPct val="115000"/>
              </a:lnSpc>
              <a:buFont typeface="Arial" pitchFamily="34" charset="0"/>
              <a:buChar char="•"/>
              <a:tabLst>
                <a:tab pos="57150" algn="r"/>
              </a:tabLst>
              <a:defRPr/>
            </a:pPr>
            <a:r>
              <a:rPr lang="ar-AE" sz="2800" b="1" kern="0" dirty="0">
                <a:solidFill>
                  <a:srgbClr val="C00000"/>
                </a:solidFill>
                <a:latin typeface="Calibri" panose="020F0502020204030204" pitchFamily="34" charset="0"/>
                <a:ea typeface="Calibri" panose="020F0502020204030204" pitchFamily="34" charset="0"/>
                <a:cs typeface="Simplified Arabic" panose="02020603050405020304" pitchFamily="18" charset="-78"/>
              </a:rPr>
              <a:t>الفالق المعكوس </a:t>
            </a:r>
            <a:r>
              <a:rPr lang="ru-RU" sz="2800" b="1" kern="0" dirty="0">
                <a:solidFill>
                  <a:srgbClr val="FF0000"/>
                </a:solidFill>
                <a:latin typeface="Simplified Arabic" panose="02020603050405020304" pitchFamily="18" charset="-78"/>
                <a:ea typeface="Calibri" panose="020F0502020204030204" pitchFamily="34" charset="0"/>
                <a:cs typeface="Arial" panose="020B0604020202020204" pitchFamily="34" charset="0"/>
              </a:rPr>
              <a:t>Reverse fault</a:t>
            </a:r>
            <a:r>
              <a:rPr lang="ar-AE" sz="2800" b="1" kern="0" dirty="0">
                <a:solidFill>
                  <a:srgbClr val="002060"/>
                </a:solidFill>
                <a:latin typeface="Calibri" panose="020F0502020204030204" pitchFamily="34" charset="0"/>
                <a:ea typeface="Calibri" panose="020F0502020204030204" pitchFamily="34" charset="0"/>
                <a:cs typeface="Simplified Arabic" panose="02020603050405020304" pitchFamily="18" charset="-78"/>
              </a:rPr>
              <a:t>: </a:t>
            </a:r>
            <a:r>
              <a:rPr lang="ar-AE" sz="2800" kern="0" dirty="0">
                <a:solidFill>
                  <a:srgbClr val="002060"/>
                </a:solidFill>
                <a:latin typeface="Calibri" panose="020F0502020204030204" pitchFamily="34" charset="0"/>
                <a:ea typeface="Calibri" panose="020F0502020204030204" pitchFamily="34" charset="0"/>
                <a:cs typeface="Simplified Arabic" panose="02020603050405020304" pitchFamily="18" charset="-78"/>
              </a:rPr>
              <a:t>يحدث هذا النوع من الفوالق نتيجة لقوى ضغط شديد تتعرض له الطبقات فتنكسر، ويتحرك الحائط العلوي ظاهريًا إلى أعلى بالنسبة للحائط السفلي</a:t>
            </a:r>
            <a:r>
              <a:rPr lang="ar-AE" sz="2800" kern="0" dirty="0" smtClean="0">
                <a:solidFill>
                  <a:srgbClr val="002060"/>
                </a:solidFill>
                <a:latin typeface="Calibri" panose="020F0502020204030204" pitchFamily="34" charset="0"/>
                <a:ea typeface="Calibri" panose="020F0502020204030204" pitchFamily="34" charset="0"/>
                <a:cs typeface="Simplified Arabic" panose="02020603050405020304" pitchFamily="18" charset="-78"/>
              </a:rPr>
              <a:t>،</a:t>
            </a:r>
            <a:r>
              <a:rPr lang="en-US" sz="2800" kern="0" dirty="0">
                <a:solidFill>
                  <a:srgbClr val="002060"/>
                </a:solidFill>
                <a:latin typeface="Calibri" panose="020F0502020204030204" pitchFamily="34" charset="0"/>
                <a:ea typeface="Calibri" panose="020F0502020204030204" pitchFamily="34" charset="0"/>
                <a:cs typeface="Simplified Arabic" panose="02020603050405020304" pitchFamily="18" charset="-78"/>
              </a:rPr>
              <a:t> </a:t>
            </a:r>
            <a:r>
              <a:rPr lang="ar-IQ" sz="2800" kern="0" dirty="0" smtClean="0">
                <a:solidFill>
                  <a:srgbClr val="002060"/>
                </a:solidFill>
                <a:latin typeface="Calibri" panose="020F0502020204030204" pitchFamily="34" charset="0"/>
                <a:ea typeface="Calibri" panose="020F0502020204030204" pitchFamily="34" charset="0"/>
                <a:cs typeface="Simplified Arabic" panose="02020603050405020304" pitchFamily="18" charset="-78"/>
              </a:rPr>
              <a:t>ويسبب تقلص في المنطقة,</a:t>
            </a:r>
            <a:r>
              <a:rPr lang="ar-AE" sz="2800" kern="0" dirty="0" smtClean="0">
                <a:solidFill>
                  <a:srgbClr val="002060"/>
                </a:solidFill>
                <a:latin typeface="Calibri" panose="020F0502020204030204" pitchFamily="34" charset="0"/>
                <a:ea typeface="Calibri" panose="020F0502020204030204" pitchFamily="34" charset="0"/>
                <a:cs typeface="Simplified Arabic" panose="02020603050405020304" pitchFamily="18" charset="-78"/>
              </a:rPr>
              <a:t> </a:t>
            </a:r>
            <a:r>
              <a:rPr lang="ar-AE" sz="2800" kern="0" dirty="0">
                <a:solidFill>
                  <a:srgbClr val="002060"/>
                </a:solidFill>
                <a:latin typeface="Calibri" panose="020F0502020204030204" pitchFamily="34" charset="0"/>
                <a:ea typeface="Calibri" panose="020F0502020204030204" pitchFamily="34" charset="0"/>
                <a:cs typeface="Simplified Arabic" panose="02020603050405020304" pitchFamily="18" charset="-78"/>
              </a:rPr>
              <a:t>وفيه يميل سطح الفالق إلى </a:t>
            </a:r>
            <a:r>
              <a:rPr lang="ar-AE" sz="2800" kern="0" dirty="0" smtClean="0">
                <a:solidFill>
                  <a:srgbClr val="002060"/>
                </a:solidFill>
                <a:latin typeface="Calibri" panose="020F0502020204030204" pitchFamily="34" charset="0"/>
                <a:ea typeface="Calibri" panose="020F0502020204030204" pitchFamily="34" charset="0"/>
                <a:cs typeface="Simplified Arabic" panose="02020603050405020304" pitchFamily="18" charset="-78"/>
              </a:rPr>
              <a:t>العكس</a:t>
            </a:r>
            <a:r>
              <a:rPr lang="ar-IQ" sz="2800" kern="0" dirty="0" smtClean="0">
                <a:solidFill>
                  <a:srgbClr val="002060"/>
                </a:solidFill>
                <a:latin typeface="Calibri" panose="020F0502020204030204" pitchFamily="34" charset="0"/>
                <a:ea typeface="Calibri" panose="020F0502020204030204" pitchFamily="34" charset="0"/>
                <a:cs typeface="Simplified Arabic" panose="02020603050405020304" pitchFamily="18" charset="-78"/>
              </a:rPr>
              <a:t>,</a:t>
            </a:r>
            <a:r>
              <a:rPr lang="ar-IQ" sz="2800" kern="0" dirty="0" smtClean="0">
                <a:solidFill>
                  <a:srgbClr val="002060"/>
                </a:solidFill>
                <a:latin typeface="Trebuchet MS"/>
                <a:ea typeface="Calibri" panose="020F0502020204030204" pitchFamily="34" charset="0"/>
                <a:cs typeface="Simplified Arabic" panose="02020603050405020304" pitchFamily="18" charset="-78"/>
              </a:rPr>
              <a:t> </a:t>
            </a:r>
            <a:r>
              <a:rPr lang="ar-IQ" sz="2800" kern="0" dirty="0">
                <a:solidFill>
                  <a:srgbClr val="002060"/>
                </a:solidFill>
                <a:latin typeface="Trebuchet MS"/>
                <a:ea typeface="Calibri" panose="020F0502020204030204" pitchFamily="34" charset="0"/>
                <a:cs typeface="Simplified Arabic" panose="02020603050405020304" pitchFamily="18" charset="-78"/>
              </a:rPr>
              <a:t>كما في الشكل ادناه</a:t>
            </a:r>
            <a:r>
              <a:rPr lang="ar-IQ" sz="2800" kern="0">
                <a:solidFill>
                  <a:srgbClr val="002060"/>
                </a:solidFill>
                <a:latin typeface="Trebuchet MS"/>
                <a:ea typeface="Calibri" panose="020F0502020204030204" pitchFamily="34" charset="0"/>
                <a:cs typeface="Simplified Arabic" panose="02020603050405020304" pitchFamily="18" charset="-78"/>
              </a:rPr>
              <a:t>.</a:t>
            </a:r>
            <a:r>
              <a:rPr lang="ar-IQ" sz="2800" kern="0" smtClean="0">
                <a:solidFill>
                  <a:srgbClr val="002060"/>
                </a:solidFill>
                <a:latin typeface="Calibri" panose="020F0502020204030204" pitchFamily="34" charset="0"/>
                <a:ea typeface="Calibri" panose="020F0502020204030204" pitchFamily="34" charset="0"/>
                <a:cs typeface="Simplified Arabic" panose="02020603050405020304" pitchFamily="18" charset="-78"/>
              </a:rPr>
              <a:t> </a:t>
            </a:r>
            <a:endParaRPr lang="en-US" sz="2800" kern="0" dirty="0">
              <a:solidFill>
                <a:srgbClr val="002060"/>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1209289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ياسر\Desktop\المعكوس.png"/>
          <p:cNvPicPr>
            <a:picLocks noChangeAspect="1" noChangeArrowheads="1"/>
          </p:cNvPicPr>
          <p:nvPr/>
        </p:nvPicPr>
        <p:blipFill rotWithShape="1">
          <a:blip r:embed="rId2">
            <a:extLst>
              <a:ext uri="{28A0092B-C50C-407E-A947-70E740481C1C}">
                <a14:useLocalDpi xmlns:a14="http://schemas.microsoft.com/office/drawing/2010/main" val="0"/>
              </a:ext>
            </a:extLst>
          </a:blip>
          <a:srcRect r="50000" b="41362"/>
          <a:stretch/>
        </p:blipFill>
        <p:spPr bwMode="auto">
          <a:xfrm>
            <a:off x="611560" y="188640"/>
            <a:ext cx="7904889" cy="57606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50139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23728" y="1052736"/>
            <a:ext cx="5832648" cy="3970318"/>
          </a:xfrm>
          <a:prstGeom prst="rect">
            <a:avLst/>
          </a:prstGeom>
        </p:spPr>
        <p:txBody>
          <a:bodyPr wrap="square">
            <a:spAutoFit/>
          </a:bodyPr>
          <a:lstStyle/>
          <a:p>
            <a:pPr marL="457200" lvl="0" indent="-457200" defTabSz="457200">
              <a:buFont typeface="Arial" pitchFamily="34" charset="0"/>
              <a:buChar char="•"/>
              <a:defRPr/>
            </a:pPr>
            <a:r>
              <a:rPr lang="ar-AE" sz="2800" b="1" kern="0" dirty="0" smtClean="0">
                <a:solidFill>
                  <a:srgbClr val="C00000"/>
                </a:solidFill>
                <a:latin typeface="Trebuchet MS"/>
                <a:ea typeface="Calibri" panose="020F0502020204030204" pitchFamily="34" charset="0"/>
                <a:cs typeface="Simplified Arabic" panose="02020603050405020304" pitchFamily="18" charset="-78"/>
              </a:rPr>
              <a:t>فالق </a:t>
            </a:r>
            <a:r>
              <a:rPr lang="ar-AE" sz="2800" b="1" kern="0" dirty="0">
                <a:solidFill>
                  <a:srgbClr val="C00000"/>
                </a:solidFill>
                <a:latin typeface="Trebuchet MS"/>
                <a:ea typeface="Calibri" panose="020F0502020204030204" pitchFamily="34" charset="0"/>
                <a:cs typeface="Simplified Arabic" panose="02020603050405020304" pitchFamily="18" charset="-78"/>
              </a:rPr>
              <a:t>الازاحة المضربية </a:t>
            </a:r>
            <a:r>
              <a:rPr lang="ru-RU" sz="2800" b="1" kern="0" dirty="0">
                <a:solidFill>
                  <a:srgbClr val="FF0000"/>
                </a:solidFill>
                <a:latin typeface="Simplified Arabic" panose="02020603050405020304" pitchFamily="18" charset="-78"/>
                <a:ea typeface="Calibri" panose="020F0502020204030204" pitchFamily="34" charset="0"/>
              </a:rPr>
              <a:t>Strike-Slip fault</a:t>
            </a:r>
            <a:r>
              <a:rPr lang="ar-AE" sz="2800" b="1" kern="0" dirty="0" smtClean="0">
                <a:solidFill>
                  <a:srgbClr val="002060"/>
                </a:solidFill>
                <a:latin typeface="Trebuchet MS"/>
                <a:ea typeface="Calibri" panose="020F0502020204030204" pitchFamily="34" charset="0"/>
                <a:cs typeface="Simplified Arabic" panose="02020603050405020304" pitchFamily="18" charset="-78"/>
              </a:rPr>
              <a:t>:</a:t>
            </a:r>
            <a:endParaRPr lang="ar-IQ" sz="2800" b="1" kern="0" dirty="0" smtClean="0">
              <a:solidFill>
                <a:srgbClr val="002060"/>
              </a:solidFill>
              <a:latin typeface="Trebuchet MS"/>
              <a:ea typeface="Calibri" panose="020F0502020204030204" pitchFamily="34" charset="0"/>
              <a:cs typeface="Simplified Arabic" panose="02020603050405020304" pitchFamily="18" charset="-78"/>
            </a:endParaRPr>
          </a:p>
          <a:p>
            <a:pPr lvl="0" defTabSz="457200">
              <a:defRPr/>
            </a:pPr>
            <a:r>
              <a:rPr lang="ar-AE" sz="2800" kern="0" dirty="0" smtClean="0">
                <a:solidFill>
                  <a:srgbClr val="002060"/>
                </a:solidFill>
                <a:latin typeface="Trebuchet MS"/>
                <a:ea typeface="Calibri" panose="020F0502020204030204" pitchFamily="34" charset="0"/>
                <a:cs typeface="Simplified Arabic" panose="02020603050405020304" pitchFamily="18" charset="-78"/>
              </a:rPr>
              <a:t> </a:t>
            </a:r>
            <a:r>
              <a:rPr lang="ar-AE" sz="2800" kern="0" dirty="0">
                <a:solidFill>
                  <a:srgbClr val="002060"/>
                </a:solidFill>
                <a:latin typeface="Trebuchet MS"/>
                <a:ea typeface="Calibri" panose="020F0502020204030204" pitchFamily="34" charset="0"/>
                <a:cs typeface="Simplified Arabic" panose="02020603050405020304" pitchFamily="18" charset="-78"/>
              </a:rPr>
              <a:t>يتحرك بأتجاه متوازي ومختلف الاتجاه بالنسبة لمنطقتي الكسر مما يسبب </a:t>
            </a:r>
            <a:r>
              <a:rPr lang="ar-IQ" sz="2800" kern="0" dirty="0" smtClean="0">
                <a:solidFill>
                  <a:srgbClr val="002060"/>
                </a:solidFill>
                <a:latin typeface="Trebuchet MS"/>
                <a:ea typeface="Calibri" panose="020F0502020204030204" pitchFamily="34" charset="0"/>
                <a:cs typeface="Simplified Arabic" panose="02020603050405020304" pitchFamily="18" charset="-78"/>
              </a:rPr>
              <a:t>نقل الحركة من</a:t>
            </a:r>
            <a:r>
              <a:rPr lang="ar-AE" sz="2800" kern="0" dirty="0" smtClean="0">
                <a:solidFill>
                  <a:srgbClr val="002060"/>
                </a:solidFill>
                <a:latin typeface="Trebuchet MS"/>
                <a:ea typeface="Calibri" panose="020F0502020204030204" pitchFamily="34" charset="0"/>
                <a:cs typeface="Simplified Arabic" panose="02020603050405020304" pitchFamily="18" charset="-78"/>
              </a:rPr>
              <a:t> </a:t>
            </a:r>
            <a:r>
              <a:rPr lang="ar-AE" sz="2800" kern="0" dirty="0">
                <a:solidFill>
                  <a:srgbClr val="002060"/>
                </a:solidFill>
                <a:latin typeface="Trebuchet MS"/>
                <a:ea typeface="Calibri" panose="020F0502020204030204" pitchFamily="34" charset="0"/>
                <a:cs typeface="Simplified Arabic" panose="02020603050405020304" pitchFamily="18" charset="-78"/>
              </a:rPr>
              <a:t>منقطة </a:t>
            </a:r>
            <a:r>
              <a:rPr lang="ar-IQ" sz="2800" kern="0" dirty="0" smtClean="0">
                <a:solidFill>
                  <a:srgbClr val="002060"/>
                </a:solidFill>
                <a:latin typeface="Trebuchet MS"/>
                <a:ea typeface="Calibri" panose="020F0502020204030204" pitchFamily="34" charset="0"/>
                <a:cs typeface="Simplified Arabic" panose="02020603050405020304" pitchFamily="18" charset="-78"/>
              </a:rPr>
              <a:t>الى </a:t>
            </a:r>
            <a:r>
              <a:rPr lang="ar-AE" sz="2800" kern="0" dirty="0" smtClean="0">
                <a:solidFill>
                  <a:srgbClr val="002060"/>
                </a:solidFill>
                <a:latin typeface="Trebuchet MS"/>
                <a:ea typeface="Calibri" panose="020F0502020204030204" pitchFamily="34" charset="0"/>
                <a:cs typeface="Simplified Arabic" panose="02020603050405020304" pitchFamily="18" charset="-78"/>
              </a:rPr>
              <a:t>أخرى</a:t>
            </a:r>
            <a:r>
              <a:rPr lang="ar-IQ" sz="2800" kern="0" dirty="0" smtClean="0">
                <a:solidFill>
                  <a:srgbClr val="002060"/>
                </a:solidFill>
                <a:latin typeface="Trebuchet MS"/>
                <a:ea typeface="Calibri" panose="020F0502020204030204" pitchFamily="34" charset="0"/>
                <a:cs typeface="Simplified Arabic" panose="02020603050405020304" pitchFamily="18" charset="-78"/>
              </a:rPr>
              <a:t> </a:t>
            </a:r>
            <a:r>
              <a:rPr lang="ar-IQ" sz="2800" kern="0" dirty="0">
                <a:solidFill>
                  <a:srgbClr val="002060"/>
                </a:solidFill>
                <a:latin typeface="Trebuchet MS"/>
                <a:ea typeface="Calibri" panose="020F0502020204030204" pitchFamily="34" charset="0"/>
                <a:cs typeface="Simplified Arabic" panose="02020603050405020304" pitchFamily="18" charset="-78"/>
              </a:rPr>
              <a:t>وهو على </a:t>
            </a:r>
            <a:r>
              <a:rPr lang="ar-IQ" sz="2800" kern="0" dirty="0" smtClean="0">
                <a:solidFill>
                  <a:srgbClr val="002060"/>
                </a:solidFill>
                <a:latin typeface="Trebuchet MS"/>
                <a:ea typeface="Calibri" panose="020F0502020204030204" pitchFamily="34" charset="0"/>
                <a:cs typeface="Simplified Arabic" panose="02020603050405020304" pitchFamily="18" charset="-78"/>
              </a:rPr>
              <a:t>نوعين:</a:t>
            </a:r>
          </a:p>
          <a:p>
            <a:pPr lvl="0" defTabSz="457200">
              <a:defRPr/>
            </a:pPr>
            <a:r>
              <a:rPr lang="ar-IQ" sz="2800" kern="0" dirty="0" smtClean="0">
                <a:solidFill>
                  <a:srgbClr val="002060"/>
                </a:solidFill>
                <a:latin typeface="Trebuchet MS"/>
                <a:ea typeface="Calibri" panose="020F0502020204030204" pitchFamily="34" charset="0"/>
                <a:cs typeface="Simplified Arabic" panose="02020603050405020304" pitchFamily="18" charset="-78"/>
              </a:rPr>
              <a:t> </a:t>
            </a:r>
            <a:r>
              <a:rPr lang="en-US" sz="2800" kern="0" dirty="0" smtClean="0">
                <a:solidFill>
                  <a:srgbClr val="002060"/>
                </a:solidFill>
                <a:latin typeface="Trebuchet MS"/>
                <a:ea typeface="Calibri" panose="020F0502020204030204" pitchFamily="34" charset="0"/>
                <a:cs typeface="Simplified Arabic" panose="02020603050405020304" pitchFamily="18" charset="-78"/>
              </a:rPr>
              <a:t>A</a:t>
            </a:r>
            <a:r>
              <a:rPr lang="ar-IQ" sz="2800" kern="0" dirty="0" smtClean="0">
                <a:solidFill>
                  <a:srgbClr val="002060"/>
                </a:solidFill>
                <a:latin typeface="Trebuchet MS"/>
                <a:ea typeface="Calibri" panose="020F0502020204030204" pitchFamily="34" charset="0"/>
                <a:cs typeface="Simplified Arabic" panose="02020603050405020304" pitchFamily="18" charset="-78"/>
              </a:rPr>
              <a:t>ـــ فالق الازاحة المضربية اليميني: وفيه يتحرك الجانب الايمن باتجاه الراصد.</a:t>
            </a:r>
          </a:p>
          <a:p>
            <a:pPr lvl="0" defTabSz="457200">
              <a:defRPr/>
            </a:pPr>
            <a:r>
              <a:rPr lang="ar-IQ" sz="2800" kern="0" dirty="0" smtClean="0">
                <a:solidFill>
                  <a:srgbClr val="002060"/>
                </a:solidFill>
                <a:latin typeface="Trebuchet MS"/>
                <a:ea typeface="Calibri" panose="020F0502020204030204" pitchFamily="34" charset="0"/>
                <a:cs typeface="Simplified Arabic" panose="02020603050405020304" pitchFamily="18" charset="-78"/>
              </a:rPr>
              <a:t> </a:t>
            </a:r>
            <a:r>
              <a:rPr lang="en-US" sz="2800" kern="0" dirty="0" smtClean="0">
                <a:solidFill>
                  <a:srgbClr val="002060"/>
                </a:solidFill>
                <a:latin typeface="Trebuchet MS"/>
                <a:ea typeface="Calibri" panose="020F0502020204030204" pitchFamily="34" charset="0"/>
                <a:cs typeface="Simplified Arabic" panose="02020603050405020304" pitchFamily="18" charset="-78"/>
              </a:rPr>
              <a:t>B</a:t>
            </a:r>
            <a:r>
              <a:rPr lang="ar-IQ" sz="2800" kern="0" dirty="0" smtClean="0">
                <a:solidFill>
                  <a:srgbClr val="002060"/>
                </a:solidFill>
                <a:latin typeface="Trebuchet MS"/>
                <a:ea typeface="Calibri" panose="020F0502020204030204" pitchFamily="34" charset="0"/>
                <a:cs typeface="Simplified Arabic" panose="02020603050405020304" pitchFamily="18" charset="-78"/>
              </a:rPr>
              <a:t>ـــ فالق الازاجة المضربية اليساري: وفيه يتحرك الجانب الايسر باتجاه الراصد</a:t>
            </a:r>
            <a:r>
              <a:rPr lang="ar-IQ" sz="2800" kern="0" dirty="0">
                <a:solidFill>
                  <a:srgbClr val="002060"/>
                </a:solidFill>
                <a:latin typeface="Trebuchet MS"/>
                <a:ea typeface="Calibri" panose="020F0502020204030204" pitchFamily="34" charset="0"/>
                <a:cs typeface="Simplified Arabic" panose="02020603050405020304" pitchFamily="18" charset="-78"/>
              </a:rPr>
              <a:t>,</a:t>
            </a:r>
            <a:r>
              <a:rPr lang="ar-IQ" sz="2800" kern="0" dirty="0" smtClean="0">
                <a:solidFill>
                  <a:srgbClr val="002060"/>
                </a:solidFill>
                <a:latin typeface="Trebuchet MS"/>
                <a:ea typeface="Calibri" panose="020F0502020204030204" pitchFamily="34" charset="0"/>
                <a:cs typeface="Simplified Arabic" panose="02020603050405020304" pitchFamily="18" charset="-78"/>
              </a:rPr>
              <a:t> كما في الشكل ادناه. </a:t>
            </a:r>
            <a:endParaRPr lang="ar-IQ" sz="2800" kern="0" dirty="0">
              <a:solidFill>
                <a:sysClr val="windowText" lastClr="000000"/>
              </a:solidFill>
            </a:endParaRPr>
          </a:p>
        </p:txBody>
      </p:sp>
    </p:spTree>
    <p:extLst>
      <p:ext uri="{BB962C8B-B14F-4D97-AF65-F5344CB8AC3E}">
        <p14:creationId xmlns:p14="http://schemas.microsoft.com/office/powerpoint/2010/main" val="240645354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ياسر\Desktop\STRIK.png"/>
          <p:cNvPicPr>
            <a:picLocks noChangeAspect="1" noChangeArrowheads="1"/>
          </p:cNvPicPr>
          <p:nvPr/>
        </p:nvPicPr>
        <p:blipFill rotWithShape="1">
          <a:blip r:embed="rId2">
            <a:extLst>
              <a:ext uri="{28A0092B-C50C-407E-A947-70E740481C1C}">
                <a14:useLocalDpi xmlns:a14="http://schemas.microsoft.com/office/drawing/2010/main" val="0"/>
              </a:ext>
            </a:extLst>
          </a:blip>
          <a:srcRect l="17975" t="3254" r="47919" b="33116"/>
          <a:stretch/>
        </p:blipFill>
        <p:spPr bwMode="auto">
          <a:xfrm>
            <a:off x="1547664" y="692696"/>
            <a:ext cx="6120680" cy="5676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871777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03648" y="836712"/>
            <a:ext cx="6120680" cy="4056495"/>
          </a:xfrm>
          <a:prstGeom prst="rect">
            <a:avLst/>
          </a:prstGeom>
        </p:spPr>
        <p:txBody>
          <a:bodyPr wrap="square">
            <a:spAutoFit/>
          </a:bodyPr>
          <a:lstStyle/>
          <a:p>
            <a:pPr algn="just">
              <a:lnSpc>
                <a:spcPct val="115000"/>
              </a:lnSpc>
              <a:tabLst>
                <a:tab pos="57150" algn="r"/>
              </a:tabLst>
            </a:pPr>
            <a:r>
              <a:rPr lang="ar-AE" sz="2800" b="1" dirty="0">
                <a:solidFill>
                  <a:srgbClr val="FF0000"/>
                </a:solidFill>
                <a:latin typeface="Calibri"/>
                <a:ea typeface="Calibri"/>
                <a:cs typeface="Simplified Arabic"/>
              </a:rPr>
              <a:t>اهمية الصدوع:</a:t>
            </a:r>
            <a:endParaRPr lang="en-US" sz="2800" dirty="0">
              <a:solidFill>
                <a:srgbClr val="FF0000"/>
              </a:solidFill>
              <a:latin typeface="Calibri"/>
              <a:ea typeface="Calibri"/>
              <a:cs typeface="Arial"/>
            </a:endParaRPr>
          </a:p>
          <a:p>
            <a:pPr marL="342900" lvl="0" indent="-342900" algn="just">
              <a:lnSpc>
                <a:spcPct val="115000"/>
              </a:lnSpc>
              <a:buFont typeface="+mj-lt"/>
              <a:buAutoNum type="arabicPeriod"/>
              <a:tabLst>
                <a:tab pos="57150" algn="r"/>
              </a:tabLst>
            </a:pPr>
            <a:r>
              <a:rPr lang="ar-AE" sz="2800" dirty="0" smtClean="0">
                <a:solidFill>
                  <a:srgbClr val="002060"/>
                </a:solidFill>
                <a:latin typeface="Calibri"/>
                <a:ea typeface="Calibri"/>
                <a:cs typeface="Simplified Arabic"/>
              </a:rPr>
              <a:t>تكون الفوالق أحيانا محابس أو مصائد نفطية. </a:t>
            </a:r>
            <a:endParaRPr lang="en-US" sz="2800" dirty="0" smtClean="0">
              <a:solidFill>
                <a:srgbClr val="002060"/>
              </a:solidFill>
              <a:latin typeface="Calibri"/>
              <a:ea typeface="Calibri"/>
              <a:cs typeface="Arial"/>
            </a:endParaRPr>
          </a:p>
          <a:p>
            <a:pPr marL="342900" lvl="0" indent="-342900" algn="just">
              <a:lnSpc>
                <a:spcPct val="115000"/>
              </a:lnSpc>
              <a:buFont typeface="+mj-lt"/>
              <a:buAutoNum type="arabicPeriod"/>
              <a:tabLst>
                <a:tab pos="57150" algn="r"/>
              </a:tabLst>
            </a:pPr>
            <a:r>
              <a:rPr lang="ar-AE" sz="2800" dirty="0" smtClean="0">
                <a:solidFill>
                  <a:srgbClr val="002060"/>
                </a:solidFill>
                <a:latin typeface="Calibri"/>
                <a:ea typeface="Calibri"/>
                <a:cs typeface="Simplified Arabic"/>
              </a:rPr>
              <a:t>للفوالق أهمية كبيرة في تكوين بعض الخزانات الصخرية للمياه الأرضية</a:t>
            </a:r>
            <a:r>
              <a:rPr lang="ru-RU" sz="2800" dirty="0" smtClean="0">
                <a:solidFill>
                  <a:srgbClr val="002060"/>
                </a:solidFill>
                <a:latin typeface="Simplified Arabic"/>
                <a:ea typeface="Calibri"/>
                <a:cs typeface="Arial"/>
              </a:rPr>
              <a:t>.</a:t>
            </a:r>
            <a:endParaRPr lang="en-US" sz="2800" dirty="0" smtClean="0">
              <a:solidFill>
                <a:srgbClr val="002060"/>
              </a:solidFill>
              <a:latin typeface="Calibri"/>
              <a:ea typeface="Calibri"/>
              <a:cs typeface="Arial"/>
            </a:endParaRPr>
          </a:p>
          <a:p>
            <a:pPr marL="342900" lvl="0" indent="-342900" algn="just">
              <a:lnSpc>
                <a:spcPct val="115000"/>
              </a:lnSpc>
              <a:buFont typeface="+mj-lt"/>
              <a:buAutoNum type="arabicPeriod"/>
              <a:tabLst>
                <a:tab pos="57150" algn="r"/>
              </a:tabLst>
            </a:pPr>
            <a:r>
              <a:rPr lang="ar-AE" sz="2800" dirty="0" smtClean="0">
                <a:solidFill>
                  <a:srgbClr val="002060"/>
                </a:solidFill>
                <a:latin typeface="Calibri"/>
                <a:ea typeface="Calibri"/>
                <a:cs typeface="Simplified Arabic"/>
              </a:rPr>
              <a:t>تعمل </a:t>
            </a:r>
            <a:r>
              <a:rPr lang="ar-AE" sz="2800" dirty="0">
                <a:solidFill>
                  <a:srgbClr val="002060"/>
                </a:solidFill>
                <a:latin typeface="Calibri"/>
                <a:ea typeface="Calibri"/>
                <a:cs typeface="Simplified Arabic"/>
              </a:rPr>
              <a:t>الفوالق كمجرى للمحاليل المعدنية لتصل إلى الأماكن التي تترسب فيها.</a:t>
            </a:r>
            <a:endParaRPr lang="en-US" sz="2800" dirty="0">
              <a:solidFill>
                <a:srgbClr val="002060"/>
              </a:solidFill>
              <a:latin typeface="Calibri"/>
              <a:ea typeface="Calibri"/>
              <a:cs typeface="Arial"/>
            </a:endParaRPr>
          </a:p>
          <a:p>
            <a:pPr marL="342900" lvl="0" indent="-342900" algn="just">
              <a:lnSpc>
                <a:spcPct val="115000"/>
              </a:lnSpc>
              <a:buFont typeface="+mj-lt"/>
              <a:buAutoNum type="arabicPeriod"/>
              <a:tabLst>
                <a:tab pos="57150" algn="r"/>
              </a:tabLst>
            </a:pPr>
            <a:r>
              <a:rPr lang="ar-AE" sz="2800" dirty="0">
                <a:solidFill>
                  <a:srgbClr val="002060"/>
                </a:solidFill>
                <a:latin typeface="Calibri"/>
                <a:ea typeface="Calibri"/>
                <a:cs typeface="Simplified Arabic"/>
              </a:rPr>
              <a:t>تساعد الصدوع او الفوالق في قطع الصخور لانها تمثل مستويات ضعف.</a:t>
            </a:r>
            <a:endParaRPr lang="en-US" sz="2800" dirty="0">
              <a:solidFill>
                <a:srgbClr val="002060"/>
              </a:solidFill>
              <a:effectLst/>
              <a:latin typeface="Calibri"/>
              <a:ea typeface="Calibri"/>
              <a:cs typeface="Arial"/>
            </a:endParaRPr>
          </a:p>
        </p:txBody>
      </p:sp>
    </p:spTree>
    <p:extLst>
      <p:ext uri="{BB962C8B-B14F-4D97-AF65-F5344CB8AC3E}">
        <p14:creationId xmlns:p14="http://schemas.microsoft.com/office/powerpoint/2010/main" val="363140547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81</TotalTime>
  <Words>213</Words>
  <Application>Microsoft Office PowerPoint</Application>
  <PresentationFormat>عرض على الشاشة (3:4)‏</PresentationFormat>
  <Paragraphs>16</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انقلاب</vt:lpstr>
      <vt:lpstr>الجيولوجيا</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الجيولوجيا</dc:title>
  <dc:creator>ياسر</dc:creator>
  <cp:lastModifiedBy>ياسر</cp:lastModifiedBy>
  <cp:revision>11</cp:revision>
  <dcterms:created xsi:type="dcterms:W3CDTF">2020-03-21T14:52:45Z</dcterms:created>
  <dcterms:modified xsi:type="dcterms:W3CDTF">2020-03-22T06:06:11Z</dcterms:modified>
</cp:coreProperties>
</file>