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72" r:id="rId3"/>
    <p:sldId id="263" r:id="rId4"/>
    <p:sldId id="264" r:id="rId5"/>
    <p:sldId id="265" r:id="rId6"/>
    <p:sldId id="266" r:id="rId7"/>
    <p:sldId id="267" r:id="rId8"/>
    <p:sldId id="268" r:id="rId9"/>
    <p:sldId id="269" r:id="rId10"/>
    <p:sldId id="270" r:id="rId11"/>
    <p:sldId id="271" r:id="rId12"/>
    <p:sldId id="257" r:id="rId13"/>
    <p:sldId id="260" r:id="rId14"/>
    <p:sldId id="258" r:id="rId15"/>
    <p:sldId id="259" r:id="rId16"/>
    <p:sldId id="261" r:id="rId1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449" autoAdjust="0"/>
    <p:restoredTop sz="94660"/>
  </p:normalViewPr>
  <p:slideViewPr>
    <p:cSldViewPr>
      <p:cViewPr>
        <p:scale>
          <a:sx n="66" d="100"/>
          <a:sy n="66" d="100"/>
        </p:scale>
        <p:origin x="-1506" y="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EA186863-8D4D-40EB-A3E1-C08B107F5C48}" type="datetimeFigureOut">
              <a:rPr lang="ar-IQ" smtClean="0"/>
              <a:t>18/07/1442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26B56E0-A045-4CED-87D1-845DDB75C45E}" type="slidenum">
              <a:rPr lang="ar-IQ" smtClean="0"/>
              <a:t>‹#›</a:t>
            </a:fld>
            <a:endParaRPr lang="ar-IQ"/>
          </a:p>
        </p:txBody>
      </p:sp>
    </p:spTree>
    <p:extLst>
      <p:ext uri="{BB962C8B-B14F-4D97-AF65-F5344CB8AC3E}">
        <p14:creationId xmlns:p14="http://schemas.microsoft.com/office/powerpoint/2010/main" val="220268446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A186863-8D4D-40EB-A3E1-C08B107F5C48}" type="datetimeFigureOut">
              <a:rPr lang="ar-IQ" smtClean="0"/>
              <a:t>18/07/1442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26B56E0-A045-4CED-87D1-845DDB75C45E}" type="slidenum">
              <a:rPr lang="ar-IQ" smtClean="0"/>
              <a:t>‹#›</a:t>
            </a:fld>
            <a:endParaRPr lang="ar-IQ"/>
          </a:p>
        </p:txBody>
      </p:sp>
    </p:spTree>
    <p:extLst>
      <p:ext uri="{BB962C8B-B14F-4D97-AF65-F5344CB8AC3E}">
        <p14:creationId xmlns:p14="http://schemas.microsoft.com/office/powerpoint/2010/main" val="308356980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A186863-8D4D-40EB-A3E1-C08B107F5C48}" type="datetimeFigureOut">
              <a:rPr lang="ar-IQ" smtClean="0"/>
              <a:t>18/07/1442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26B56E0-A045-4CED-87D1-845DDB75C45E}" type="slidenum">
              <a:rPr lang="ar-IQ" smtClean="0"/>
              <a:t>‹#›</a:t>
            </a:fld>
            <a:endParaRPr lang="ar-IQ"/>
          </a:p>
        </p:txBody>
      </p:sp>
    </p:spTree>
    <p:extLst>
      <p:ext uri="{BB962C8B-B14F-4D97-AF65-F5344CB8AC3E}">
        <p14:creationId xmlns:p14="http://schemas.microsoft.com/office/powerpoint/2010/main" val="378112417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EA186863-8D4D-40EB-A3E1-C08B107F5C48}" type="datetimeFigureOut">
              <a:rPr lang="ar-IQ" smtClean="0"/>
              <a:t>18/07/1442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26B56E0-A045-4CED-87D1-845DDB75C45E}" type="slidenum">
              <a:rPr lang="ar-IQ" smtClean="0"/>
              <a:t>‹#›</a:t>
            </a:fld>
            <a:endParaRPr lang="ar-IQ"/>
          </a:p>
        </p:txBody>
      </p:sp>
    </p:spTree>
    <p:extLst>
      <p:ext uri="{BB962C8B-B14F-4D97-AF65-F5344CB8AC3E}">
        <p14:creationId xmlns:p14="http://schemas.microsoft.com/office/powerpoint/2010/main" val="296667232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EA186863-8D4D-40EB-A3E1-C08B107F5C48}" type="datetimeFigureOut">
              <a:rPr lang="ar-IQ" smtClean="0"/>
              <a:t>18/07/1442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26B56E0-A045-4CED-87D1-845DDB75C45E}" type="slidenum">
              <a:rPr lang="ar-IQ" smtClean="0"/>
              <a:t>‹#›</a:t>
            </a:fld>
            <a:endParaRPr lang="ar-IQ"/>
          </a:p>
        </p:txBody>
      </p:sp>
    </p:spTree>
    <p:extLst>
      <p:ext uri="{BB962C8B-B14F-4D97-AF65-F5344CB8AC3E}">
        <p14:creationId xmlns:p14="http://schemas.microsoft.com/office/powerpoint/2010/main" val="16038177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EA186863-8D4D-40EB-A3E1-C08B107F5C48}" type="datetimeFigureOut">
              <a:rPr lang="ar-IQ" smtClean="0"/>
              <a:t>18/07/1442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26B56E0-A045-4CED-87D1-845DDB75C45E}" type="slidenum">
              <a:rPr lang="ar-IQ" smtClean="0"/>
              <a:t>‹#›</a:t>
            </a:fld>
            <a:endParaRPr lang="ar-IQ"/>
          </a:p>
        </p:txBody>
      </p:sp>
    </p:spTree>
    <p:extLst>
      <p:ext uri="{BB962C8B-B14F-4D97-AF65-F5344CB8AC3E}">
        <p14:creationId xmlns:p14="http://schemas.microsoft.com/office/powerpoint/2010/main" val="219198857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EA186863-8D4D-40EB-A3E1-C08B107F5C48}" type="datetimeFigureOut">
              <a:rPr lang="ar-IQ" smtClean="0"/>
              <a:t>18/07/1442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526B56E0-A045-4CED-87D1-845DDB75C45E}" type="slidenum">
              <a:rPr lang="ar-IQ" smtClean="0"/>
              <a:t>‹#›</a:t>
            </a:fld>
            <a:endParaRPr lang="ar-IQ"/>
          </a:p>
        </p:txBody>
      </p:sp>
    </p:spTree>
    <p:extLst>
      <p:ext uri="{BB962C8B-B14F-4D97-AF65-F5344CB8AC3E}">
        <p14:creationId xmlns:p14="http://schemas.microsoft.com/office/powerpoint/2010/main" val="158487406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EA186863-8D4D-40EB-A3E1-C08B107F5C48}" type="datetimeFigureOut">
              <a:rPr lang="ar-IQ" smtClean="0"/>
              <a:t>18/07/1442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526B56E0-A045-4CED-87D1-845DDB75C45E}" type="slidenum">
              <a:rPr lang="ar-IQ" smtClean="0"/>
              <a:t>‹#›</a:t>
            </a:fld>
            <a:endParaRPr lang="ar-IQ"/>
          </a:p>
        </p:txBody>
      </p:sp>
    </p:spTree>
    <p:extLst>
      <p:ext uri="{BB962C8B-B14F-4D97-AF65-F5344CB8AC3E}">
        <p14:creationId xmlns:p14="http://schemas.microsoft.com/office/powerpoint/2010/main" val="94047912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EA186863-8D4D-40EB-A3E1-C08B107F5C48}" type="datetimeFigureOut">
              <a:rPr lang="ar-IQ" smtClean="0"/>
              <a:t>18/07/1442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26B56E0-A045-4CED-87D1-845DDB75C45E}" type="slidenum">
              <a:rPr lang="ar-IQ" smtClean="0"/>
              <a:t>‹#›</a:t>
            </a:fld>
            <a:endParaRPr lang="ar-IQ"/>
          </a:p>
        </p:txBody>
      </p:sp>
    </p:spTree>
    <p:extLst>
      <p:ext uri="{BB962C8B-B14F-4D97-AF65-F5344CB8AC3E}">
        <p14:creationId xmlns:p14="http://schemas.microsoft.com/office/powerpoint/2010/main" val="4438700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A186863-8D4D-40EB-A3E1-C08B107F5C48}" type="datetimeFigureOut">
              <a:rPr lang="ar-IQ" smtClean="0"/>
              <a:t>18/07/1442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26B56E0-A045-4CED-87D1-845DDB75C45E}" type="slidenum">
              <a:rPr lang="ar-IQ" smtClean="0"/>
              <a:t>‹#›</a:t>
            </a:fld>
            <a:endParaRPr lang="ar-IQ"/>
          </a:p>
        </p:txBody>
      </p:sp>
    </p:spTree>
    <p:extLst>
      <p:ext uri="{BB962C8B-B14F-4D97-AF65-F5344CB8AC3E}">
        <p14:creationId xmlns:p14="http://schemas.microsoft.com/office/powerpoint/2010/main" val="182832630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EA186863-8D4D-40EB-A3E1-C08B107F5C48}" type="datetimeFigureOut">
              <a:rPr lang="ar-IQ" smtClean="0"/>
              <a:t>18/07/1442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26B56E0-A045-4CED-87D1-845DDB75C45E}" type="slidenum">
              <a:rPr lang="ar-IQ" smtClean="0"/>
              <a:t>‹#›</a:t>
            </a:fld>
            <a:endParaRPr lang="ar-IQ"/>
          </a:p>
        </p:txBody>
      </p:sp>
    </p:spTree>
    <p:extLst>
      <p:ext uri="{BB962C8B-B14F-4D97-AF65-F5344CB8AC3E}">
        <p14:creationId xmlns:p14="http://schemas.microsoft.com/office/powerpoint/2010/main" val="87520178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EA186863-8D4D-40EB-A3E1-C08B107F5C48}" type="datetimeFigureOut">
              <a:rPr lang="ar-IQ" smtClean="0"/>
              <a:t>18/07/1442</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26B56E0-A045-4CED-87D1-845DDB75C45E}" type="slidenum">
              <a:rPr lang="ar-IQ" smtClean="0"/>
              <a:t>‹#›</a:t>
            </a:fld>
            <a:endParaRPr lang="ar-IQ"/>
          </a:p>
        </p:txBody>
      </p:sp>
    </p:spTree>
    <p:extLst>
      <p:ext uri="{BB962C8B-B14F-4D97-AF65-F5344CB8AC3E}">
        <p14:creationId xmlns:p14="http://schemas.microsoft.com/office/powerpoint/2010/main" val="41599855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marefa.org/%D8%A2%D8%B3%D9%8A%D8%A7" TargetMode="External"/><Relationship Id="rId2" Type="http://schemas.openxmlformats.org/officeDocument/2006/relationships/hyperlink" Target="https://marefa.org/%D9%82%D8%A7%D8%B1%D8%A9" TargetMode="External"/><Relationship Id="rId1" Type="http://schemas.openxmlformats.org/officeDocument/2006/relationships/slideLayout" Target="../slideLayouts/slideLayout7.xml"/><Relationship Id="rId6" Type="http://schemas.openxmlformats.org/officeDocument/2006/relationships/hyperlink" Target="https://marefa.org/%D8%A7%D9%84%D9%85%D8%AD%D9%8A%D8%B7_%D8%A7%D9%84%D9%87%D9%86%D8%AF%D9%8A" TargetMode="External"/><Relationship Id="rId5" Type="http://schemas.openxmlformats.org/officeDocument/2006/relationships/hyperlink" Target="https://marefa.org/%D8%A7%D9%84%D9%85%D8%AD%D9%8A%D8%B7_%D8%A7%D9%84%D8%A3%D8%B7%D9%84%D8%B3%D9%8A" TargetMode="External"/><Relationship Id="rId4" Type="http://schemas.openxmlformats.org/officeDocument/2006/relationships/hyperlink" Target="https://marefa.org/%D8%A3%D9%88%D8%B1%D9%88%D8%A8%D8%A7"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normAutofit fontScale="90000"/>
          </a:bodyPr>
          <a:lstStyle/>
          <a:p>
            <a:r>
              <a:rPr lang="ar-IQ" sz="2400" dirty="0">
                <a:solidFill>
                  <a:srgbClr val="00B050"/>
                </a:solidFill>
              </a:rPr>
              <a:t>وزارة التعليم العالي والبحث العلمي</a:t>
            </a:r>
            <a:br>
              <a:rPr lang="ar-IQ" sz="2400" dirty="0">
                <a:solidFill>
                  <a:srgbClr val="00B050"/>
                </a:solidFill>
              </a:rPr>
            </a:br>
            <a:r>
              <a:rPr lang="ar-IQ" sz="2400" dirty="0">
                <a:solidFill>
                  <a:srgbClr val="00B050"/>
                </a:solidFill>
              </a:rPr>
              <a:t>جامعة ديالى /كلية التربية للعلوم الانسانية /قسم الجغرافية</a:t>
            </a:r>
            <a:r>
              <a:rPr lang="ar-IQ" sz="3200" dirty="0">
                <a:solidFill>
                  <a:srgbClr val="00B050"/>
                </a:solidFill>
              </a:rPr>
              <a:t/>
            </a:r>
            <a:br>
              <a:rPr lang="ar-IQ" sz="3200" dirty="0">
                <a:solidFill>
                  <a:srgbClr val="00B050"/>
                </a:solidFill>
              </a:rPr>
            </a:br>
            <a:r>
              <a:rPr lang="ar-IQ" sz="2400" dirty="0">
                <a:solidFill>
                  <a:srgbClr val="FF0000"/>
                </a:solidFill>
                <a:cs typeface="Arial"/>
              </a:rPr>
              <a:t>المرحلىة الاولى/ الدراسة الصباحية /الشعب </a:t>
            </a:r>
            <a:r>
              <a:rPr lang="en-US" sz="2400" dirty="0">
                <a:solidFill>
                  <a:srgbClr val="FF0000"/>
                </a:solidFill>
              </a:rPr>
              <a:t>A+B+C</a:t>
            </a:r>
            <a:r>
              <a:rPr lang="ar-IQ" sz="4000" dirty="0">
                <a:solidFill>
                  <a:prstClr val="black"/>
                </a:solidFill>
              </a:rPr>
              <a:t/>
            </a:r>
            <a:br>
              <a:rPr lang="ar-IQ" sz="4000" dirty="0">
                <a:solidFill>
                  <a:prstClr val="black"/>
                </a:solidFill>
              </a:rPr>
            </a:br>
            <a:r>
              <a:rPr lang="ar-IQ" sz="4000" dirty="0" smtClean="0">
                <a:solidFill>
                  <a:srgbClr val="FF0000"/>
                </a:solidFill>
              </a:rPr>
              <a:t>الجيومورفولوجي</a:t>
            </a:r>
            <a:br>
              <a:rPr lang="ar-IQ" sz="4000" dirty="0" smtClean="0">
                <a:solidFill>
                  <a:srgbClr val="FF0000"/>
                </a:solidFill>
              </a:rPr>
            </a:br>
            <a:r>
              <a:rPr lang="en-US" sz="4000" dirty="0" smtClean="0">
                <a:solidFill>
                  <a:srgbClr val="00B050"/>
                </a:solidFill>
              </a:rPr>
              <a:t>Geomorphology</a:t>
            </a:r>
            <a:endParaRPr lang="ar-IQ" sz="4000" dirty="0">
              <a:solidFill>
                <a:srgbClr val="FF0000"/>
              </a:solidFill>
              <a:latin typeface="+mn-lt"/>
              <a:ea typeface="+mn-ea"/>
              <a:cs typeface="+mn-cs"/>
            </a:endParaRPr>
          </a:p>
        </p:txBody>
      </p:sp>
      <p:sp>
        <p:nvSpPr>
          <p:cNvPr id="3" name="عنوان فرعي 2"/>
          <p:cNvSpPr>
            <a:spLocks noGrp="1"/>
          </p:cNvSpPr>
          <p:nvPr>
            <p:ph type="subTitle" idx="1"/>
          </p:nvPr>
        </p:nvSpPr>
        <p:spPr/>
        <p:txBody>
          <a:bodyPr/>
          <a:lstStyle/>
          <a:p>
            <a:endParaRPr lang="ar-IQ" dirty="0" smtClean="0">
              <a:solidFill>
                <a:srgbClr val="FF0000"/>
              </a:solidFill>
            </a:endParaRPr>
          </a:p>
          <a:p>
            <a:r>
              <a:rPr lang="ar-IQ" dirty="0" smtClean="0">
                <a:solidFill>
                  <a:srgbClr val="FF0000"/>
                </a:solidFill>
              </a:rPr>
              <a:t>النظريات الحديثة </a:t>
            </a:r>
          </a:p>
          <a:p>
            <a:r>
              <a:rPr lang="ar-IQ" dirty="0" smtClean="0">
                <a:solidFill>
                  <a:srgbClr val="FF0000"/>
                </a:solidFill>
              </a:rPr>
              <a:t>التي تفسر توزيع اليابس والماء</a:t>
            </a:r>
            <a:endParaRPr lang="ar-IQ" dirty="0">
              <a:solidFill>
                <a:srgbClr val="FF0000"/>
              </a:solidFill>
            </a:endParaRPr>
          </a:p>
        </p:txBody>
      </p:sp>
      <p:pic>
        <p:nvPicPr>
          <p:cNvPr id="4" name="صورة 3"/>
          <p:cNvPicPr/>
          <p:nvPr/>
        </p:nvPicPr>
        <p:blipFill>
          <a:blip r:embed="rId2">
            <a:extLst>
              <a:ext uri="{28A0092B-C50C-407E-A947-70E740481C1C}">
                <a14:useLocalDpi xmlns:a14="http://schemas.microsoft.com/office/drawing/2010/main" val="0"/>
              </a:ext>
            </a:extLst>
          </a:blip>
          <a:srcRect/>
          <a:stretch>
            <a:fillRect/>
          </a:stretch>
        </p:blipFill>
        <p:spPr bwMode="auto">
          <a:xfrm>
            <a:off x="7013623" y="272078"/>
            <a:ext cx="1160780" cy="1508125"/>
          </a:xfrm>
          <a:prstGeom prst="rect">
            <a:avLst/>
          </a:prstGeom>
          <a:noFill/>
          <a:ln>
            <a:noFill/>
          </a:ln>
        </p:spPr>
      </p:pic>
      <p:pic>
        <p:nvPicPr>
          <p:cNvPr id="5" name="صورة 4"/>
          <p:cNvPicPr/>
          <p:nvPr/>
        </p:nvPicPr>
        <p:blipFill rotWithShape="1">
          <a:blip r:embed="rId3" cstate="print">
            <a:extLst>
              <a:ext uri="{28A0092B-C50C-407E-A947-70E740481C1C}">
                <a14:useLocalDpi xmlns:a14="http://schemas.microsoft.com/office/drawing/2010/main" val="0"/>
              </a:ext>
            </a:extLst>
          </a:blip>
          <a:srcRect l="7761" t="5234" r="7582" b="6880"/>
          <a:stretch/>
        </p:blipFill>
        <p:spPr bwMode="auto">
          <a:xfrm>
            <a:off x="971600" y="260648"/>
            <a:ext cx="1516380" cy="15195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94991609"/>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323528" y="332656"/>
            <a:ext cx="8424936" cy="6092950"/>
          </a:xfrm>
          <a:prstGeom prst="rect">
            <a:avLst/>
          </a:prstGeom>
        </p:spPr>
        <p:txBody>
          <a:bodyPr wrap="square">
            <a:spAutoFit/>
          </a:bodyPr>
          <a:lstStyle/>
          <a:p>
            <a:pPr marL="57150" algn="just">
              <a:tabLst>
                <a:tab pos="57150" algn="r"/>
              </a:tabLst>
            </a:pPr>
            <a:r>
              <a:rPr lang="ar-AE" dirty="0">
                <a:solidFill>
                  <a:srgbClr val="333333"/>
                </a:solidFill>
                <a:ea typeface="Calibri"/>
                <a:cs typeface="Simplified Arabic"/>
              </a:rPr>
              <a:t>تقسم حركة الصفائح الى ثلاثة انواع بالاعتماد على نوع الحافات:</a:t>
            </a:r>
            <a:endParaRPr lang="en-US" dirty="0"/>
          </a:p>
          <a:p>
            <a:pPr marL="342900" lvl="0" indent="-342900" algn="just">
              <a:buFont typeface="Simplified Arabic"/>
              <a:buAutoNum type="arabicPeriod"/>
              <a:tabLst>
                <a:tab pos="57150" algn="r"/>
              </a:tabLst>
            </a:pPr>
            <a:r>
              <a:rPr lang="ar-AE" b="1" dirty="0">
                <a:solidFill>
                  <a:srgbClr val="00B050"/>
                </a:solidFill>
                <a:ea typeface="Calibri"/>
                <a:cs typeface="Simplified Arabic"/>
              </a:rPr>
              <a:t>الحركة التباعدية (البناءة) او الحافات المتباعدة </a:t>
            </a:r>
            <a:r>
              <a:rPr lang="ru-RU" b="1" dirty="0">
                <a:solidFill>
                  <a:srgbClr val="FF0000"/>
                </a:solidFill>
                <a:latin typeface="Simplified Arabic"/>
                <a:ea typeface="Calibri"/>
                <a:cs typeface="Times New Roman"/>
              </a:rPr>
              <a:t>Divergent Movement</a:t>
            </a:r>
            <a:r>
              <a:rPr lang="ar-AE" b="1" dirty="0">
                <a:solidFill>
                  <a:srgbClr val="333333"/>
                </a:solidFill>
                <a:ea typeface="Calibri"/>
                <a:cs typeface="Simplified Arabic"/>
              </a:rPr>
              <a:t>:</a:t>
            </a:r>
            <a:r>
              <a:rPr lang="ar-AE" dirty="0">
                <a:solidFill>
                  <a:srgbClr val="333333"/>
                </a:solidFill>
                <a:ea typeface="Calibri"/>
                <a:cs typeface="Simplified Arabic"/>
              </a:rPr>
              <a:t> و هي التي تتباعد عن بعضها باستمرار بسبب نشاط تيار الحمل الصاعد و انسياب الصهارة باستمرار بينها لتدفعهما بعيدا عن بعضهما. تتميز هذه المناطق بانسياب صهيري ناري بطئ .</a:t>
            </a:r>
            <a:r>
              <a:rPr lang="ar-AE" dirty="0">
                <a:ea typeface="Calibri"/>
              </a:rPr>
              <a:t> </a:t>
            </a:r>
            <a:r>
              <a:rPr lang="ar-AE" dirty="0">
                <a:solidFill>
                  <a:srgbClr val="333333"/>
                </a:solidFill>
                <a:ea typeface="Calibri"/>
                <a:cs typeface="Simplified Arabic"/>
              </a:rPr>
              <a:t>وتحدث هذه الحركة غالبا في قيعان البحار والمحيطات. ومثال على ذلك التباعد بين الصفيحة الأفريقية والأسيوأوروبية من جهة وصفيحيتي أمريكا الجنوبية وأمريكا الشمالية من جهة, وتشكل المحيط الأطلسي بينهما وتكون جبال تحت سطح المحيط (</a:t>
            </a:r>
            <a:r>
              <a:rPr lang="ru-RU" dirty="0">
                <a:solidFill>
                  <a:srgbClr val="FF0000"/>
                </a:solidFill>
                <a:latin typeface="Simplified Arabic"/>
                <a:ea typeface="Calibri"/>
                <a:cs typeface="Times New Roman"/>
              </a:rPr>
              <a:t>Mid-Atlantic Ridge</a:t>
            </a:r>
            <a:r>
              <a:rPr lang="ar-AE" dirty="0">
                <a:solidFill>
                  <a:srgbClr val="333333"/>
                </a:solidFill>
                <a:ea typeface="Calibri"/>
                <a:cs typeface="Simplified Arabic"/>
              </a:rPr>
              <a:t>), كذلك التباعد بين الصفيحة العربية والصفيحة الأفريقية والذي أدى إلى تكوين البحر الأحمر الذي يمكن أن يصبح محيطا بعد ملايين السنين.</a:t>
            </a:r>
            <a:endParaRPr lang="en-US" dirty="0">
              <a:cs typeface="Times New Roman"/>
            </a:endParaRPr>
          </a:p>
          <a:p>
            <a:pPr marL="342900" lvl="0" indent="-342900" algn="just">
              <a:buFont typeface="Simplified Arabic"/>
              <a:buAutoNum type="arabicPeriod"/>
              <a:tabLst>
                <a:tab pos="57150" algn="r"/>
              </a:tabLst>
            </a:pPr>
            <a:r>
              <a:rPr lang="ar-AE" b="1" dirty="0">
                <a:solidFill>
                  <a:srgbClr val="00B050"/>
                </a:solidFill>
                <a:ea typeface="Calibri"/>
                <a:cs typeface="Simplified Arabic"/>
              </a:rPr>
              <a:t>الحركة التقاربية ( الهدامة ) او الحافات المتقاربة </a:t>
            </a:r>
            <a:r>
              <a:rPr lang="ru-RU" b="1" dirty="0">
                <a:solidFill>
                  <a:srgbClr val="FF0000"/>
                </a:solidFill>
                <a:latin typeface="Simplified Arabic"/>
                <a:ea typeface="Calibri"/>
                <a:cs typeface="Times New Roman"/>
              </a:rPr>
              <a:t>Convergent Movement</a:t>
            </a:r>
            <a:r>
              <a:rPr lang="ar-AE" b="1" dirty="0">
                <a:solidFill>
                  <a:srgbClr val="333333"/>
                </a:solidFill>
                <a:ea typeface="Calibri"/>
                <a:cs typeface="Simplified Arabic"/>
              </a:rPr>
              <a:t>:</a:t>
            </a:r>
            <a:r>
              <a:rPr lang="ar-AE" dirty="0">
                <a:solidFill>
                  <a:srgbClr val="333333"/>
                </a:solidFill>
                <a:ea typeface="Calibri"/>
                <a:cs typeface="Simplified Arabic"/>
              </a:rPr>
              <a:t> تنشأ هذه الحركة عن قوى ضغط مما يؤدي إلى تقارب الصفيحتين تدريجيا. وتتوقف طبيعة حركة الصفائح المتقاربة (المتصادمة) على نوعها (قارية كانت أم محيطية), حيث تنزلق الصفيحة المحيطية تحت القارية, وذلك لأن الوزن النوعي لصخور الصفائح المحيطية أكبر من الوزن النوعي لصخور الصفائح القارية ومثال على ذلك</a:t>
            </a:r>
            <a:r>
              <a:rPr lang="ru-RU" dirty="0">
                <a:solidFill>
                  <a:srgbClr val="333333"/>
                </a:solidFill>
                <a:latin typeface="Simplified Arabic"/>
                <a:ea typeface="Calibri"/>
                <a:cs typeface="Times New Roman"/>
              </a:rPr>
              <a:t>:</a:t>
            </a:r>
            <a:endParaRPr lang="en-US" dirty="0">
              <a:cs typeface="Times New Roman"/>
            </a:endParaRPr>
          </a:p>
          <a:p>
            <a:pPr algn="just">
              <a:lnSpc>
                <a:spcPct val="115000"/>
              </a:lnSpc>
              <a:tabLst>
                <a:tab pos="57150" algn="r"/>
              </a:tabLst>
            </a:pPr>
            <a:r>
              <a:rPr lang="ar-AE" dirty="0">
                <a:solidFill>
                  <a:srgbClr val="333333"/>
                </a:solidFill>
                <a:ea typeface="Calibri"/>
                <a:cs typeface="Simplified Arabic"/>
              </a:rPr>
              <a:t>- إذا كانت الصفيحتان أحدهما </a:t>
            </a:r>
            <a:r>
              <a:rPr lang="ar-AE" b="1" dirty="0">
                <a:solidFill>
                  <a:srgbClr val="00B050"/>
                </a:solidFill>
                <a:ea typeface="Calibri"/>
                <a:cs typeface="Simplified Arabic"/>
              </a:rPr>
              <a:t>قارية والآخرى محيطية</a:t>
            </a:r>
            <a:r>
              <a:rPr lang="ar-AE" dirty="0">
                <a:solidFill>
                  <a:srgbClr val="333333"/>
                </a:solidFill>
                <a:ea typeface="Calibri"/>
                <a:cs typeface="Simplified Arabic"/>
              </a:rPr>
              <a:t>, لذا تنزلق المحيطية تحت القارية حيث تنصهر في الوشاح لتذوب, ولذلك تعرف هذه الحركة بالهدامة, مثال على ذلك: أخدود بيرو-شيلي غرب أمريكا. وبعيدا عن منطقة التصادم يخرج هذا الوشاح المنصهر في صورة براكين مكونة جبالا بركانية</a:t>
            </a:r>
            <a:r>
              <a:rPr lang="ru-RU" dirty="0">
                <a:solidFill>
                  <a:srgbClr val="333333"/>
                </a:solidFill>
                <a:latin typeface="Simplified Arabic"/>
                <a:ea typeface="Calibri"/>
                <a:cs typeface="Arial"/>
              </a:rPr>
              <a:t>.</a:t>
            </a:r>
            <a:endParaRPr lang="en-US" sz="1400" dirty="0">
              <a:ea typeface="Calibri"/>
              <a:cs typeface="Arial"/>
            </a:endParaRPr>
          </a:p>
          <a:p>
            <a:pPr algn="just">
              <a:lnSpc>
                <a:spcPct val="115000"/>
              </a:lnSpc>
              <a:tabLst>
                <a:tab pos="57150" algn="r"/>
              </a:tabLst>
            </a:pPr>
            <a:r>
              <a:rPr lang="ar-AE" dirty="0">
                <a:solidFill>
                  <a:srgbClr val="333333"/>
                </a:solidFill>
                <a:ea typeface="Calibri"/>
                <a:cs typeface="Simplified Arabic"/>
              </a:rPr>
              <a:t>- إذا كانت الصفيحتان المتقاربتان</a:t>
            </a:r>
            <a:r>
              <a:rPr lang="ar-AE" b="1" dirty="0">
                <a:solidFill>
                  <a:srgbClr val="333333"/>
                </a:solidFill>
                <a:ea typeface="Calibri"/>
                <a:cs typeface="Simplified Arabic"/>
              </a:rPr>
              <a:t> </a:t>
            </a:r>
            <a:r>
              <a:rPr lang="ar-AE" b="1" dirty="0">
                <a:solidFill>
                  <a:srgbClr val="00B050"/>
                </a:solidFill>
                <a:ea typeface="Calibri"/>
                <a:cs typeface="Simplified Arabic"/>
              </a:rPr>
              <a:t>قاريتيين</a:t>
            </a:r>
            <a:r>
              <a:rPr lang="ar-AE" dirty="0">
                <a:solidFill>
                  <a:srgbClr val="333333"/>
                </a:solidFill>
                <a:ea typeface="Calibri"/>
                <a:cs typeface="Simplified Arabic"/>
              </a:rPr>
              <a:t>, يحدث تصادم بينهما وينشأ عن ذلك سلاسل جبلية, مثل: جبال الهيمالايا وجبال زاجروس</a:t>
            </a:r>
            <a:r>
              <a:rPr lang="ru-RU" dirty="0">
                <a:solidFill>
                  <a:srgbClr val="333333"/>
                </a:solidFill>
                <a:latin typeface="Simplified Arabic"/>
                <a:ea typeface="Calibri"/>
                <a:cs typeface="Arial"/>
              </a:rPr>
              <a:t>.</a:t>
            </a:r>
            <a:endParaRPr lang="en-US" sz="1400" dirty="0">
              <a:ea typeface="Calibri"/>
              <a:cs typeface="Arial"/>
            </a:endParaRPr>
          </a:p>
          <a:p>
            <a:pPr algn="just">
              <a:lnSpc>
                <a:spcPct val="115000"/>
              </a:lnSpc>
              <a:spcAft>
                <a:spcPts val="1000"/>
              </a:spcAft>
              <a:tabLst>
                <a:tab pos="57150" algn="r"/>
              </a:tabLst>
            </a:pPr>
            <a:r>
              <a:rPr lang="ar-AE" dirty="0">
                <a:solidFill>
                  <a:srgbClr val="333333"/>
                </a:solidFill>
                <a:ea typeface="Calibri"/>
                <a:cs typeface="Simplified Arabic"/>
              </a:rPr>
              <a:t>- إذا كانت الصفيحتان المتقاربتان </a:t>
            </a:r>
            <a:r>
              <a:rPr lang="ar-AE" b="1" dirty="0">
                <a:solidFill>
                  <a:srgbClr val="333333"/>
                </a:solidFill>
                <a:ea typeface="Calibri"/>
                <a:cs typeface="Simplified Arabic"/>
              </a:rPr>
              <a:t>محيطتين</a:t>
            </a:r>
            <a:r>
              <a:rPr lang="ar-AE" dirty="0">
                <a:solidFill>
                  <a:srgbClr val="333333"/>
                </a:solidFill>
                <a:ea typeface="Calibri"/>
                <a:cs typeface="Simplified Arabic"/>
              </a:rPr>
              <a:t>, تنزلق أحدهما (ذو الوزن النوعي الأكبر) تحت الآخرى (ذو الوزن النوعي الأصغر) وينتج عن ذلك انبثاق البراكين, مثال على ذلك: ما يعرف بحلقة النار داخل المحيط الهادي.</a:t>
            </a:r>
            <a:endParaRPr lang="en-US" sz="1400" dirty="0">
              <a:ea typeface="Calibri"/>
              <a:cs typeface="Arial"/>
            </a:endParaRPr>
          </a:p>
          <a:p>
            <a:pPr algn="just">
              <a:lnSpc>
                <a:spcPct val="115000"/>
              </a:lnSpc>
              <a:spcAft>
                <a:spcPts val="1000"/>
              </a:spcAft>
              <a:tabLst>
                <a:tab pos="57150" algn="r"/>
              </a:tabLst>
            </a:pPr>
            <a:endParaRPr lang="en-US" sz="1400" dirty="0">
              <a:ea typeface="Calibri"/>
              <a:cs typeface="Arial"/>
            </a:endParaRPr>
          </a:p>
        </p:txBody>
      </p:sp>
    </p:spTree>
    <p:extLst>
      <p:ext uri="{BB962C8B-B14F-4D97-AF65-F5344CB8AC3E}">
        <p14:creationId xmlns:p14="http://schemas.microsoft.com/office/powerpoint/2010/main" val="1400081116"/>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332656"/>
            <a:ext cx="8352928" cy="1754326"/>
          </a:xfrm>
          <a:prstGeom prst="rect">
            <a:avLst/>
          </a:prstGeom>
        </p:spPr>
        <p:txBody>
          <a:bodyPr wrap="square">
            <a:spAutoFit/>
          </a:bodyPr>
          <a:lstStyle/>
          <a:p>
            <a:r>
              <a:rPr lang="ar-IQ" b="1" dirty="0" smtClean="0">
                <a:solidFill>
                  <a:srgbClr val="333333"/>
                </a:solidFill>
                <a:ea typeface="Calibri"/>
                <a:cs typeface="Simplified Arabic"/>
              </a:rPr>
              <a:t>3</a:t>
            </a:r>
            <a:r>
              <a:rPr lang="ar-AE" b="1" dirty="0" smtClean="0">
                <a:solidFill>
                  <a:srgbClr val="333333"/>
                </a:solidFill>
                <a:ea typeface="Calibri"/>
                <a:cs typeface="Simplified Arabic"/>
              </a:rPr>
              <a:t>. </a:t>
            </a:r>
            <a:r>
              <a:rPr lang="ar-AE" b="1" dirty="0">
                <a:solidFill>
                  <a:srgbClr val="333333"/>
                </a:solidFill>
                <a:ea typeface="Calibri"/>
                <a:cs typeface="Simplified Arabic"/>
              </a:rPr>
              <a:t>حافات الفوالق الانتقالية (التحويلية) </a:t>
            </a:r>
            <a:r>
              <a:rPr lang="ar-AE" sz="1400" b="1" dirty="0">
                <a:solidFill>
                  <a:srgbClr val="FF0000"/>
                </a:solidFill>
                <a:ea typeface="Calibri"/>
              </a:rPr>
              <a:t> </a:t>
            </a:r>
            <a:r>
              <a:rPr lang="ru-RU" b="1" dirty="0">
                <a:solidFill>
                  <a:srgbClr val="FF0000"/>
                </a:solidFill>
                <a:latin typeface="Simplified Arabic"/>
                <a:ea typeface="Calibri"/>
                <a:cs typeface="Arial"/>
              </a:rPr>
              <a:t>Transform Movement</a:t>
            </a:r>
            <a:r>
              <a:rPr lang="ar-AE" b="1" dirty="0">
                <a:solidFill>
                  <a:srgbClr val="333333"/>
                </a:solidFill>
                <a:ea typeface="Calibri"/>
                <a:cs typeface="Simplified Arabic"/>
              </a:rPr>
              <a:t>:</a:t>
            </a:r>
            <a:r>
              <a:rPr lang="ar-AE" dirty="0">
                <a:solidFill>
                  <a:srgbClr val="333333"/>
                </a:solidFill>
                <a:ea typeface="Calibri"/>
                <a:cs typeface="Simplified Arabic"/>
              </a:rPr>
              <a:t> </a:t>
            </a:r>
            <a:endParaRPr lang="ar-IQ" dirty="0" smtClean="0">
              <a:solidFill>
                <a:srgbClr val="333333"/>
              </a:solidFill>
              <a:ea typeface="Calibri"/>
              <a:cs typeface="Simplified Arabic"/>
            </a:endParaRPr>
          </a:p>
          <a:p>
            <a:r>
              <a:rPr lang="ar-AE" dirty="0" smtClean="0">
                <a:solidFill>
                  <a:srgbClr val="333333"/>
                </a:solidFill>
                <a:ea typeface="Calibri"/>
                <a:cs typeface="Simplified Arabic"/>
              </a:rPr>
              <a:t>وتنشأ </a:t>
            </a:r>
            <a:r>
              <a:rPr lang="ar-AE" dirty="0">
                <a:solidFill>
                  <a:srgbClr val="333333"/>
                </a:solidFill>
                <a:ea typeface="Calibri"/>
                <a:cs typeface="Simplified Arabic"/>
              </a:rPr>
              <a:t>هذه الحركة عن قوى قص أو احتكاك عبر صدوع انزلاقية ناقلة للحركة نتيجة انزلاق الصفائح أفقيا بمحاذاة بعضها العض, وتسمى حدود هذه الحركة بالحدود المحافظة </a:t>
            </a:r>
            <a:r>
              <a:rPr lang="en-US" dirty="0">
                <a:solidFill>
                  <a:srgbClr val="FF0000"/>
                </a:solidFill>
                <a:latin typeface="Simplified Arabic"/>
                <a:ea typeface="Calibri"/>
                <a:cs typeface="Arial"/>
              </a:rPr>
              <a:t>Conservative Margins </a:t>
            </a:r>
            <a:r>
              <a:rPr lang="ar-AE" dirty="0">
                <a:solidFill>
                  <a:srgbClr val="333333"/>
                </a:solidFill>
                <a:latin typeface="Simplified Arabic"/>
                <a:ea typeface="Calibri"/>
              </a:rPr>
              <a:t>لأنه لا ينتج عنها زيادة ولا نقص في حجم القشرة الأرضية, إنما هي تحركات جانبية أفقية. ومن أشهر الصدوع الناقلة للحركة صدع سان أندرياس في ولاية كاليفورنيا بالولايات المتحدة الأمريكية, وصدوع البحر الميت شمال غرب الجزيرة العربية</a:t>
            </a:r>
            <a:r>
              <a:rPr lang="ar-AE" dirty="0" smtClean="0">
                <a:solidFill>
                  <a:srgbClr val="333333"/>
                </a:solidFill>
                <a:latin typeface="Simplified Arabic"/>
                <a:ea typeface="Calibri"/>
              </a:rPr>
              <a:t>.</a:t>
            </a:r>
            <a:endParaRPr lang="en-US" dirty="0" smtClean="0">
              <a:solidFill>
                <a:srgbClr val="333333"/>
              </a:solidFill>
              <a:latin typeface="Simplified Arabic"/>
              <a:ea typeface="Calibri"/>
            </a:endParaRPr>
          </a:p>
          <a:p>
            <a:endParaRPr lang="ar-IQ"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3873" y="1856371"/>
            <a:ext cx="6484285" cy="4464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296615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113" y="264319"/>
            <a:ext cx="6327775" cy="652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397288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3175" y="1019175"/>
            <a:ext cx="6596063" cy="515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274628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873125"/>
            <a:ext cx="6791325" cy="544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86943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9925" y="1395413"/>
            <a:ext cx="7804150" cy="439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295389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56363" y="908720"/>
            <a:ext cx="6192688" cy="4801314"/>
          </a:xfrm>
          <a:prstGeom prst="rect">
            <a:avLst/>
          </a:prstGeom>
        </p:spPr>
        <p:txBody>
          <a:bodyPr wrap="square">
            <a:spAutoFit/>
          </a:bodyPr>
          <a:lstStyle/>
          <a:p>
            <a:pPr algn="just">
              <a:lnSpc>
                <a:spcPct val="150000"/>
              </a:lnSpc>
              <a:tabLst>
                <a:tab pos="57150" algn="r"/>
              </a:tabLst>
            </a:pPr>
            <a:r>
              <a:rPr lang="ar-AE" sz="2000" b="1" dirty="0">
                <a:solidFill>
                  <a:srgbClr val="333333"/>
                </a:solidFill>
                <a:ea typeface="Calibri"/>
                <a:cs typeface="Simplified Arabic"/>
              </a:rPr>
              <a:t>3. </a:t>
            </a:r>
            <a:r>
              <a:rPr lang="ar-AE" sz="2400" b="1" dirty="0">
                <a:solidFill>
                  <a:srgbClr val="00B050"/>
                </a:solidFill>
                <a:ea typeface="Calibri"/>
                <a:cs typeface="Simplified Arabic"/>
              </a:rPr>
              <a:t>نظرية انتشار قاع المحيطات </a:t>
            </a:r>
            <a:r>
              <a:rPr lang="ru-RU" sz="2400" b="1" dirty="0">
                <a:solidFill>
                  <a:srgbClr val="FF0000"/>
                </a:solidFill>
                <a:latin typeface="Simplified Arabic"/>
                <a:ea typeface="Calibri"/>
                <a:cs typeface="Arial"/>
              </a:rPr>
              <a:t>Sea Floor Spreading</a:t>
            </a:r>
            <a:r>
              <a:rPr lang="ar-AE" sz="2400" b="1" dirty="0">
                <a:solidFill>
                  <a:srgbClr val="333333"/>
                </a:solidFill>
                <a:ea typeface="Calibri"/>
                <a:cs typeface="Simplified Arabic"/>
              </a:rPr>
              <a:t>:</a:t>
            </a:r>
            <a:endParaRPr lang="en-US" sz="2400" dirty="0">
              <a:ea typeface="Calibri"/>
              <a:cs typeface="Arial"/>
            </a:endParaRPr>
          </a:p>
          <a:p>
            <a:pPr algn="just">
              <a:lnSpc>
                <a:spcPct val="150000"/>
              </a:lnSpc>
              <a:tabLst>
                <a:tab pos="57150" algn="r"/>
              </a:tabLst>
            </a:pPr>
            <a:r>
              <a:rPr lang="ar-AE" sz="2000" dirty="0">
                <a:solidFill>
                  <a:srgbClr val="333333"/>
                </a:solidFill>
                <a:ea typeface="Calibri"/>
                <a:cs typeface="Simplified Arabic"/>
              </a:rPr>
              <a:t>	تمدد قاع البحر هي عملية تحدث في سلاسل الجبال وسط المحيط، حيث تتكون القشرة المحيطية من خلال النشاط البركاني وتتحرك تدريجيًا بعيدًا عن الجبال. ويساعد الانتشار القاعي البحري في تفسير الانجراف القاري في نظرية الصفائح التكتونية. عند تباعد الصفائح المحيطية، يتسبب الإجهاد والتوتر في إحداث كسور بالقشرة الأرضية. وتخرج حمم البازلت لتعلو فوق الكسور وتبرد على قاع المحيط لتكون قاعًا جديدًا للبحر، وسنجد الصخور الأقدم بعيدة أكثر عن منطقة الانتشار بينما نجد الصخور الأحدث قريبة من منطقة الانتشار. ان سرعة التوسع متغيرة حسب المنطقة من 1-20سم في السنة.</a:t>
            </a:r>
            <a:endParaRPr lang="en-US" sz="2000" dirty="0">
              <a:ea typeface="Calibri"/>
              <a:cs typeface="Arial"/>
            </a:endParaRPr>
          </a:p>
        </p:txBody>
      </p:sp>
    </p:spTree>
    <p:extLst>
      <p:ext uri="{BB962C8B-B14F-4D97-AF65-F5344CB8AC3E}">
        <p14:creationId xmlns:p14="http://schemas.microsoft.com/office/powerpoint/2010/main" val="1722235780"/>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404664"/>
            <a:ext cx="6919913"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6610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187624" y="260648"/>
            <a:ext cx="7056784" cy="5352747"/>
          </a:xfrm>
          <a:prstGeom prst="rect">
            <a:avLst/>
          </a:prstGeom>
        </p:spPr>
        <p:txBody>
          <a:bodyPr wrap="square">
            <a:spAutoFit/>
          </a:bodyPr>
          <a:lstStyle/>
          <a:p>
            <a:pPr algn="ctr">
              <a:lnSpc>
                <a:spcPct val="115000"/>
              </a:lnSpc>
              <a:spcAft>
                <a:spcPts val="1000"/>
              </a:spcAft>
              <a:tabLst>
                <a:tab pos="57150" algn="r"/>
              </a:tabLst>
            </a:pPr>
            <a:r>
              <a:rPr lang="ar-SA" sz="2400" b="1" dirty="0">
                <a:solidFill>
                  <a:srgbClr val="00B050"/>
                </a:solidFill>
                <a:ea typeface="Calibri"/>
                <a:cs typeface="Simplified Arabic"/>
              </a:rPr>
              <a:t>النظريات الحديثة التي تفسر توزيع اليابس والماء</a:t>
            </a:r>
            <a:endParaRPr lang="en-US" sz="1400" dirty="0">
              <a:solidFill>
                <a:srgbClr val="00B050"/>
              </a:solidFill>
              <a:ea typeface="Calibri"/>
              <a:cs typeface="Arial"/>
            </a:endParaRPr>
          </a:p>
          <a:p>
            <a:pPr indent="457200" algn="just">
              <a:lnSpc>
                <a:spcPct val="115000"/>
              </a:lnSpc>
              <a:tabLst>
                <a:tab pos="57150" algn="r"/>
              </a:tabLst>
            </a:pPr>
            <a:r>
              <a:rPr lang="ar-SA" b="1" dirty="0">
                <a:solidFill>
                  <a:srgbClr val="00B050"/>
                </a:solidFill>
                <a:ea typeface="Calibri"/>
                <a:cs typeface="Simplified Arabic"/>
              </a:rPr>
              <a:t>1.نظرية زحزحة القارات  </a:t>
            </a:r>
            <a:r>
              <a:rPr lang="en-US" b="1" dirty="0">
                <a:solidFill>
                  <a:srgbClr val="FF0000"/>
                </a:solidFill>
                <a:latin typeface="Simplified Arabic"/>
                <a:ea typeface="Calibri"/>
                <a:cs typeface="Arial"/>
              </a:rPr>
              <a:t>:</a:t>
            </a:r>
            <a:r>
              <a:rPr lang="en-US" dirty="0">
                <a:solidFill>
                  <a:srgbClr val="FF0000"/>
                </a:solidFill>
                <a:latin typeface="Simplified Arabic"/>
                <a:ea typeface="Calibri"/>
                <a:cs typeface="Arial"/>
              </a:rPr>
              <a:t> </a:t>
            </a:r>
            <a:r>
              <a:rPr lang="en-US" b="1" dirty="0">
                <a:solidFill>
                  <a:srgbClr val="FF0000"/>
                </a:solidFill>
                <a:latin typeface="Simplified Arabic"/>
                <a:ea typeface="Calibri"/>
                <a:cs typeface="Arial"/>
              </a:rPr>
              <a:t>Continental drift theory</a:t>
            </a:r>
            <a:endParaRPr lang="en-US" sz="1400" dirty="0">
              <a:solidFill>
                <a:srgbClr val="FF0000"/>
              </a:solidFill>
              <a:ea typeface="Calibri"/>
              <a:cs typeface="Arial"/>
            </a:endParaRPr>
          </a:p>
          <a:p>
            <a:pPr indent="457200" algn="just">
              <a:lnSpc>
                <a:spcPct val="115000"/>
              </a:lnSpc>
              <a:tabLst>
                <a:tab pos="57150" algn="r"/>
              </a:tabLst>
            </a:pPr>
            <a:r>
              <a:rPr lang="ar-AE" dirty="0">
                <a:solidFill>
                  <a:srgbClr val="333333"/>
                </a:solidFill>
                <a:ea typeface="Calibri"/>
                <a:cs typeface="Simplified Arabic"/>
              </a:rPr>
              <a:t>تطورت هذه النظرية على يد </a:t>
            </a:r>
            <a:r>
              <a:rPr lang="ar-SA" dirty="0">
                <a:solidFill>
                  <a:srgbClr val="333333"/>
                </a:solidFill>
                <a:ea typeface="Calibri"/>
                <a:cs typeface="Simplified Arabic"/>
              </a:rPr>
              <a:t>العالم الألماني </a:t>
            </a:r>
            <a:r>
              <a:rPr lang="ar-SA" dirty="0">
                <a:solidFill>
                  <a:srgbClr val="00B050"/>
                </a:solidFill>
                <a:ea typeface="Calibri"/>
                <a:cs typeface="Simplified Arabic"/>
              </a:rPr>
              <a:t>ألفريد فيجنر</a:t>
            </a:r>
            <a:r>
              <a:rPr lang="en-US" dirty="0">
                <a:solidFill>
                  <a:srgbClr val="00B050"/>
                </a:solidFill>
                <a:latin typeface="Simplified Arabic"/>
                <a:ea typeface="Calibri"/>
                <a:cs typeface="Arial"/>
              </a:rPr>
              <a:t> </a:t>
            </a:r>
            <a:r>
              <a:rPr lang="en-US" dirty="0">
                <a:solidFill>
                  <a:srgbClr val="333333"/>
                </a:solidFill>
                <a:latin typeface="Simplified Arabic"/>
                <a:ea typeface="Calibri"/>
                <a:cs typeface="Arial"/>
              </a:rPr>
              <a:t>(</a:t>
            </a:r>
            <a:r>
              <a:rPr lang="en-US" dirty="0">
                <a:solidFill>
                  <a:srgbClr val="FF0000"/>
                </a:solidFill>
                <a:latin typeface="Simplified Arabic"/>
                <a:ea typeface="Calibri"/>
                <a:cs typeface="Arial"/>
              </a:rPr>
              <a:t>Alfred Wegener</a:t>
            </a:r>
            <a:r>
              <a:rPr lang="en-US" dirty="0">
                <a:solidFill>
                  <a:srgbClr val="333333"/>
                </a:solidFill>
                <a:latin typeface="Simplified Arabic"/>
                <a:ea typeface="Calibri"/>
                <a:cs typeface="Arial"/>
              </a:rPr>
              <a:t>)</a:t>
            </a:r>
            <a:r>
              <a:rPr lang="ar-SA" dirty="0">
                <a:solidFill>
                  <a:srgbClr val="333333"/>
                </a:solidFill>
                <a:ea typeface="Calibri"/>
                <a:cs typeface="Simplified Arabic"/>
              </a:rPr>
              <a:t>، وفي هذه النظرية يرى العالم ألفريد أن القارات او اليابسة كانت قارة واحداة كبيرة قبل 360 مليون سنة، حيث كانت القارات عبارة عن قارة واحدة سميت </a:t>
            </a:r>
            <a:r>
              <a:rPr lang="ar-SA" b="1" dirty="0">
                <a:solidFill>
                  <a:srgbClr val="00B050"/>
                </a:solidFill>
                <a:ea typeface="Calibri"/>
                <a:cs typeface="Simplified Arabic"/>
              </a:rPr>
              <a:t>بنجايا</a:t>
            </a:r>
            <a:r>
              <a:rPr lang="ar-SA" b="1" dirty="0">
                <a:solidFill>
                  <a:srgbClr val="333333"/>
                </a:solidFill>
                <a:ea typeface="Calibri"/>
                <a:cs typeface="Simplified Arabic"/>
              </a:rPr>
              <a:t> </a:t>
            </a:r>
            <a:r>
              <a:rPr lang="en-US" b="1" dirty="0">
                <a:solidFill>
                  <a:srgbClr val="FF0000"/>
                </a:solidFill>
                <a:latin typeface="Simplified Arabic"/>
                <a:ea typeface="Calibri"/>
                <a:cs typeface="Arial"/>
              </a:rPr>
              <a:t>Pangaea</a:t>
            </a:r>
            <a:r>
              <a:rPr lang="ar-SA" dirty="0">
                <a:solidFill>
                  <a:srgbClr val="333333"/>
                </a:solidFill>
                <a:ea typeface="Calibri"/>
                <a:cs typeface="Simplified Arabic"/>
              </a:rPr>
              <a:t> ومحاطه بالمياه او المحيط والذي سمي </a:t>
            </a:r>
            <a:r>
              <a:rPr lang="ar-SA" b="1" dirty="0">
                <a:solidFill>
                  <a:srgbClr val="00B050"/>
                </a:solidFill>
                <a:ea typeface="Calibri"/>
                <a:cs typeface="Simplified Arabic"/>
              </a:rPr>
              <a:t>ببنتلاسا</a:t>
            </a:r>
            <a:r>
              <a:rPr lang="ar-SA" dirty="0">
                <a:solidFill>
                  <a:srgbClr val="333333"/>
                </a:solidFill>
                <a:ea typeface="Calibri"/>
                <a:cs typeface="Simplified Arabic"/>
              </a:rPr>
              <a:t> ومن ثم وقبل 200 مليون سنة، بدأت بنجايا بالإنقسام إلى قارتين وهما </a:t>
            </a:r>
            <a:r>
              <a:rPr lang="ar-SA" b="1" dirty="0">
                <a:solidFill>
                  <a:srgbClr val="00B050"/>
                </a:solidFill>
                <a:ea typeface="Calibri"/>
                <a:cs typeface="Simplified Arabic"/>
              </a:rPr>
              <a:t>لوراسيا</a:t>
            </a:r>
            <a:r>
              <a:rPr lang="ar-SA" b="1" dirty="0">
                <a:solidFill>
                  <a:srgbClr val="333333"/>
                </a:solidFill>
                <a:ea typeface="Calibri"/>
                <a:cs typeface="Simplified Arabic"/>
              </a:rPr>
              <a:t> </a:t>
            </a:r>
            <a:r>
              <a:rPr lang="en-US" b="1" dirty="0">
                <a:solidFill>
                  <a:srgbClr val="FF0000"/>
                </a:solidFill>
                <a:latin typeface="Simplified Arabic"/>
                <a:ea typeface="Calibri"/>
                <a:cs typeface="Arial"/>
              </a:rPr>
              <a:t>Laurasia</a:t>
            </a:r>
            <a:r>
              <a:rPr lang="en-US" b="1" dirty="0">
                <a:solidFill>
                  <a:srgbClr val="333333"/>
                </a:solidFill>
                <a:latin typeface="Simplified Arabic"/>
                <a:ea typeface="Calibri"/>
                <a:cs typeface="Arial"/>
              </a:rPr>
              <a:t> </a:t>
            </a:r>
            <a:r>
              <a:rPr lang="ar-SA" dirty="0">
                <a:solidFill>
                  <a:srgbClr val="333333"/>
                </a:solidFill>
                <a:ea typeface="Calibri"/>
                <a:cs typeface="Simplified Arabic"/>
              </a:rPr>
              <a:t>شمالاً والتي تشمل ( قارة اسيا، اوربا وامريكا الشمالية) </a:t>
            </a:r>
            <a:r>
              <a:rPr lang="ar-SA" b="1" dirty="0">
                <a:solidFill>
                  <a:srgbClr val="00B050"/>
                </a:solidFill>
                <a:ea typeface="Calibri"/>
                <a:cs typeface="Simplified Arabic"/>
              </a:rPr>
              <a:t>والكوندوانا لاند </a:t>
            </a:r>
            <a:r>
              <a:rPr lang="en-US" b="1" dirty="0">
                <a:solidFill>
                  <a:srgbClr val="FF0000"/>
                </a:solidFill>
                <a:latin typeface="Simplified Arabic"/>
                <a:ea typeface="Calibri"/>
                <a:cs typeface="Arial"/>
              </a:rPr>
              <a:t>Gondwanaland</a:t>
            </a:r>
            <a:r>
              <a:rPr lang="ar-SA" dirty="0">
                <a:solidFill>
                  <a:srgbClr val="333333"/>
                </a:solidFill>
                <a:ea typeface="Calibri"/>
                <a:cs typeface="Simplified Arabic"/>
              </a:rPr>
              <a:t> جنوباً والتي تشمل ( قارة افريقيا، اميريكا الجنوبية، استراليا، القارة القطبية الجنوبية والهند) وبينهما تشكل بحر يسمى تيتس. ثم قبل 60 مليون سنة، بدأت كل من لوراسيا والكوندوانا بالإنقسام لقارت آخرى، حيث انقسمت لوراسيا إلى قارات أوروبا وآسيا (آوراسيا) وأمريكا الشمالية. بينما انقسمت الكوندوانا إلى قارة إفريقيا وأمريكا الجنوبية وشبه القارة الهندية. وبعد ذلك ابتعدت القارات عن بعضها البعض اكثر واكثر الى ان وصلت الى مواقعها الحالية</a:t>
            </a:r>
            <a:r>
              <a:rPr lang="ar-SA" dirty="0" smtClean="0">
                <a:solidFill>
                  <a:srgbClr val="333333"/>
                </a:solidFill>
                <a:ea typeface="Calibri"/>
                <a:cs typeface="Simplified Arabic"/>
              </a:rPr>
              <a:t>.</a:t>
            </a:r>
            <a:endParaRPr lang="ar-IQ" dirty="0" smtClean="0">
              <a:solidFill>
                <a:srgbClr val="333333"/>
              </a:solidFill>
              <a:ea typeface="Calibri"/>
              <a:cs typeface="Simplified Arabic"/>
            </a:endParaRPr>
          </a:p>
          <a:p>
            <a:pPr indent="457200" algn="just">
              <a:lnSpc>
                <a:spcPct val="115000"/>
              </a:lnSpc>
              <a:tabLst>
                <a:tab pos="57150" algn="r"/>
              </a:tabLst>
            </a:pPr>
            <a:r>
              <a:rPr lang="ar-SA" dirty="0">
                <a:ea typeface="Calibri"/>
                <a:cs typeface="Simplified Arabic"/>
              </a:rPr>
              <a:t>اذا </a:t>
            </a:r>
            <a:r>
              <a:rPr lang="ar-SA" b="1" dirty="0">
                <a:solidFill>
                  <a:srgbClr val="00B050"/>
                </a:solidFill>
                <a:ea typeface="Calibri"/>
                <a:cs typeface="Simplified Arabic"/>
              </a:rPr>
              <a:t>الانجراف القاري</a:t>
            </a:r>
            <a:r>
              <a:rPr lang="en-US" dirty="0">
                <a:latin typeface="Simplified Arabic"/>
                <a:ea typeface="Calibri"/>
                <a:cs typeface="Arial"/>
              </a:rPr>
              <a:t> </a:t>
            </a:r>
            <a:r>
              <a:rPr lang="ar-SA" dirty="0">
                <a:ea typeface="Calibri"/>
                <a:cs typeface="Simplified Arabic"/>
              </a:rPr>
              <a:t>أو</a:t>
            </a:r>
            <a:r>
              <a:rPr lang="en-US" dirty="0">
                <a:solidFill>
                  <a:srgbClr val="00B050"/>
                </a:solidFill>
                <a:latin typeface="Simplified Arabic"/>
                <a:ea typeface="Calibri"/>
                <a:cs typeface="Arial"/>
              </a:rPr>
              <a:t> </a:t>
            </a:r>
            <a:r>
              <a:rPr lang="ar-SA" b="1" dirty="0">
                <a:solidFill>
                  <a:srgbClr val="00B050"/>
                </a:solidFill>
                <a:ea typeface="Calibri"/>
                <a:cs typeface="Simplified Arabic"/>
              </a:rPr>
              <a:t>زحزحة القارات</a:t>
            </a:r>
            <a:r>
              <a:rPr lang="en-US" dirty="0">
                <a:latin typeface="Simplified Arabic"/>
                <a:ea typeface="Calibri"/>
                <a:cs typeface="Arial"/>
              </a:rPr>
              <a:t> </a:t>
            </a:r>
            <a:r>
              <a:rPr lang="ar-SA" dirty="0">
                <a:ea typeface="Calibri"/>
                <a:cs typeface="Simplified Arabic"/>
              </a:rPr>
              <a:t>أو</a:t>
            </a:r>
            <a:r>
              <a:rPr lang="en-US" dirty="0">
                <a:latin typeface="Simplified Arabic"/>
                <a:ea typeface="Calibri"/>
                <a:cs typeface="Arial"/>
              </a:rPr>
              <a:t> </a:t>
            </a:r>
            <a:r>
              <a:rPr lang="ar-SA" b="1" dirty="0">
                <a:solidFill>
                  <a:srgbClr val="00B050"/>
                </a:solidFill>
                <a:ea typeface="Calibri"/>
                <a:cs typeface="Simplified Arabic"/>
              </a:rPr>
              <a:t>زحف القارات</a:t>
            </a:r>
            <a:r>
              <a:rPr lang="en-US" dirty="0">
                <a:latin typeface="Simplified Arabic"/>
                <a:ea typeface="Calibri"/>
                <a:cs typeface="Arial"/>
              </a:rPr>
              <a:t> </a:t>
            </a:r>
            <a:r>
              <a:rPr lang="ar-SA" dirty="0">
                <a:ea typeface="Calibri"/>
                <a:cs typeface="Simplified Arabic"/>
              </a:rPr>
              <a:t>هي نشاط جيولوجي تقوم به الصفائح التكتونية للكرة الأرضية وتتمثل في حركات تكتونية إما التباعد أو التقارب أو الاحتكاك ما بين صفيحتين، لتبدو وكأنها تتزحزح </a:t>
            </a:r>
            <a:r>
              <a:rPr lang="ar-SA" dirty="0" smtClean="0">
                <a:ea typeface="Calibri"/>
                <a:cs typeface="Simplified Arabic"/>
              </a:rPr>
              <a:t>عبر</a:t>
            </a:r>
            <a:r>
              <a:rPr lang="en-US" dirty="0" smtClean="0">
                <a:latin typeface="Simplified Arabic"/>
                <a:ea typeface="Calibri"/>
                <a:cs typeface="Arial"/>
              </a:rPr>
              <a:t> </a:t>
            </a:r>
            <a:r>
              <a:rPr lang="ar-IQ" dirty="0" smtClean="0">
                <a:latin typeface="Simplified Arabic"/>
                <a:ea typeface="Calibri"/>
                <a:cs typeface="Arial"/>
              </a:rPr>
              <a:t>قاع البحر</a:t>
            </a:r>
            <a:r>
              <a:rPr lang="en-US" dirty="0" smtClean="0">
                <a:latin typeface="Simplified Arabic"/>
                <a:ea typeface="Calibri"/>
                <a:cs typeface="Arial"/>
              </a:rPr>
              <a:t>.</a:t>
            </a:r>
            <a:endParaRPr lang="en-US" dirty="0">
              <a:ea typeface="Calibri"/>
              <a:cs typeface="Arial"/>
            </a:endParaRPr>
          </a:p>
          <a:p>
            <a:pPr indent="457200" algn="just">
              <a:lnSpc>
                <a:spcPct val="115000"/>
              </a:lnSpc>
              <a:tabLst>
                <a:tab pos="57150" algn="r"/>
              </a:tabLst>
            </a:pPr>
            <a:endParaRPr lang="en-US" sz="1400" dirty="0">
              <a:ea typeface="Calibri"/>
              <a:cs typeface="Arial"/>
            </a:endParaRPr>
          </a:p>
        </p:txBody>
      </p:sp>
    </p:spTree>
    <p:extLst>
      <p:ext uri="{BB962C8B-B14F-4D97-AF65-F5344CB8AC3E}">
        <p14:creationId xmlns:p14="http://schemas.microsoft.com/office/powerpoint/2010/main" val="2487640774"/>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1763688" y="1484784"/>
            <a:ext cx="6048672" cy="2755113"/>
          </a:xfrm>
          <a:prstGeom prst="rect">
            <a:avLst/>
          </a:prstGeom>
        </p:spPr>
        <p:txBody>
          <a:bodyPr wrap="square">
            <a:spAutoFit/>
          </a:bodyPr>
          <a:lstStyle/>
          <a:p>
            <a:pPr algn="just">
              <a:lnSpc>
                <a:spcPct val="115000"/>
              </a:lnSpc>
              <a:spcAft>
                <a:spcPts val="1000"/>
              </a:spcAft>
              <a:tabLst>
                <a:tab pos="57150" algn="r"/>
              </a:tabLst>
            </a:pPr>
            <a:r>
              <a:rPr lang="ar-SA" b="1" dirty="0">
                <a:solidFill>
                  <a:srgbClr val="00B050"/>
                </a:solidFill>
                <a:ea typeface="Calibri"/>
                <a:cs typeface="Simplified Arabic"/>
              </a:rPr>
              <a:t>الادلة التي استندت عليها نظرية الانجراف القاري او زحزحة القارات:</a:t>
            </a:r>
            <a:endParaRPr lang="en-US" sz="1400" dirty="0">
              <a:solidFill>
                <a:srgbClr val="00B050"/>
              </a:solidFill>
              <a:ea typeface="Calibri"/>
              <a:cs typeface="Arial"/>
            </a:endParaRPr>
          </a:p>
          <a:p>
            <a:pPr marL="342900" lvl="0" indent="-342900" algn="just">
              <a:buFont typeface="+mj-lt"/>
              <a:buAutoNum type="arabicPeriod"/>
            </a:pPr>
            <a:r>
              <a:rPr lang="ar-SA" dirty="0">
                <a:solidFill>
                  <a:srgbClr val="333333"/>
                </a:solidFill>
                <a:latin typeface="Simplified Arabic"/>
                <a:ea typeface="Calibri"/>
                <a:cs typeface="Simplified Arabic"/>
              </a:rPr>
              <a:t>التطابق الهندسي لحواف القارات الخارجية المتقابلة اذ يتبين من خريطة العالم امكانية لصق قارة افريقيا مع امريكا الجنوبية.</a:t>
            </a:r>
            <a:endParaRPr lang="en-US" dirty="0">
              <a:latin typeface="Simplified Arabic"/>
              <a:ea typeface="Calibri"/>
              <a:cs typeface="Simplified Arabic"/>
            </a:endParaRPr>
          </a:p>
          <a:p>
            <a:pPr marL="342900" lvl="0" indent="-342900" algn="just">
              <a:buFont typeface="+mj-lt"/>
              <a:buAutoNum type="arabicPeriod"/>
              <a:tabLst>
                <a:tab pos="57150" algn="r"/>
              </a:tabLst>
            </a:pPr>
            <a:r>
              <a:rPr lang="ar-SA" dirty="0">
                <a:solidFill>
                  <a:srgbClr val="333333"/>
                </a:solidFill>
                <a:latin typeface="Simplified Arabic"/>
                <a:ea typeface="Calibri"/>
                <a:cs typeface="Simplified Arabic"/>
              </a:rPr>
              <a:t>تطابق المتحجرات عند حافات القارات الملتصقة سابقا.</a:t>
            </a:r>
            <a:endParaRPr lang="en-US" dirty="0">
              <a:latin typeface="Simplified Arabic"/>
              <a:ea typeface="Calibri"/>
              <a:cs typeface="Simplified Arabic"/>
            </a:endParaRPr>
          </a:p>
          <a:p>
            <a:pPr marL="342900" lvl="0" indent="-342900" algn="just">
              <a:buFont typeface="+mj-lt"/>
              <a:buAutoNum type="arabicPeriod"/>
              <a:tabLst>
                <a:tab pos="57150" algn="r"/>
              </a:tabLst>
            </a:pPr>
            <a:r>
              <a:rPr lang="ar-SA" dirty="0">
                <a:solidFill>
                  <a:srgbClr val="333333"/>
                </a:solidFill>
                <a:latin typeface="Simplified Arabic"/>
                <a:ea typeface="Calibri"/>
                <a:cs typeface="Simplified Arabic"/>
              </a:rPr>
              <a:t>تطابق انواع الصخور و اعمارها و التركيب المعدني للحواف القارية المتقابلة.</a:t>
            </a:r>
            <a:endParaRPr lang="en-US" dirty="0">
              <a:latin typeface="Simplified Arabic"/>
              <a:ea typeface="Calibri"/>
              <a:cs typeface="Simplified Arabic"/>
            </a:endParaRPr>
          </a:p>
          <a:p>
            <a:pPr marL="342900" lvl="0" indent="-342900" algn="just">
              <a:buFont typeface="+mj-lt"/>
              <a:buAutoNum type="arabicPeriod"/>
              <a:tabLst>
                <a:tab pos="57150" algn="r"/>
              </a:tabLst>
            </a:pPr>
            <a:r>
              <a:rPr lang="ar-SA" dirty="0">
                <a:solidFill>
                  <a:srgbClr val="333333"/>
                </a:solidFill>
                <a:latin typeface="Simplified Arabic"/>
                <a:ea typeface="Calibri"/>
                <a:cs typeface="Simplified Arabic"/>
              </a:rPr>
              <a:t>تطابق التراكيب الجيولوجية بين القارات التي يعتقد بانها كانت ملتصقة، فعند وجود قطع لسلسلة جبلية عند حافة احد القارات نشاهد تكملتها في القارة الاخرى المقابلة لها.</a:t>
            </a:r>
            <a:endParaRPr lang="en-US" dirty="0">
              <a:latin typeface="Simplified Arabic"/>
              <a:ea typeface="Calibri"/>
              <a:cs typeface="Simplified Arabic"/>
            </a:endParaRPr>
          </a:p>
          <a:p>
            <a:r>
              <a:rPr lang="ar-SA" dirty="0">
                <a:solidFill>
                  <a:srgbClr val="333333"/>
                </a:solidFill>
                <a:ea typeface="Calibri"/>
                <a:cs typeface="Simplified Arabic"/>
              </a:rPr>
              <a:t>تشابة المناخ القديم في القارات الملتصقة سابقا.</a:t>
            </a:r>
            <a:endParaRPr lang="ar-IQ" dirty="0"/>
          </a:p>
        </p:txBody>
      </p:sp>
    </p:spTree>
    <p:extLst>
      <p:ext uri="{BB962C8B-B14F-4D97-AF65-F5344CB8AC3E}">
        <p14:creationId xmlns:p14="http://schemas.microsoft.com/office/powerpoint/2010/main" val="546624302"/>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764704"/>
            <a:ext cx="3456384" cy="4316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124744"/>
            <a:ext cx="2719189" cy="2719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780903"/>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539552" y="764704"/>
            <a:ext cx="7848872" cy="5078313"/>
          </a:xfrm>
          <a:prstGeom prst="rect">
            <a:avLst/>
          </a:prstGeom>
        </p:spPr>
        <p:txBody>
          <a:bodyPr wrap="square">
            <a:spAutoFit/>
          </a:bodyPr>
          <a:lstStyle/>
          <a:p>
            <a:pPr marL="57150" algn="just">
              <a:tabLst>
                <a:tab pos="57150" algn="r"/>
              </a:tabLst>
            </a:pPr>
            <a:r>
              <a:rPr lang="ar-SA" b="1" dirty="0">
                <a:solidFill>
                  <a:srgbClr val="333333"/>
                </a:solidFill>
                <a:ea typeface="Calibri"/>
                <a:cs typeface="Simplified Arabic"/>
              </a:rPr>
              <a:t>2</a:t>
            </a:r>
            <a:r>
              <a:rPr lang="ar-SA" b="1" dirty="0">
                <a:solidFill>
                  <a:srgbClr val="00B050"/>
                </a:solidFill>
                <a:ea typeface="Calibri"/>
                <a:cs typeface="Simplified Arabic"/>
              </a:rPr>
              <a:t>. نظرية الصفائح التكتونية أو تكتونيات الصفائح </a:t>
            </a:r>
            <a:r>
              <a:rPr lang="en-US" b="1" dirty="0">
                <a:solidFill>
                  <a:srgbClr val="FF0000"/>
                </a:solidFill>
                <a:latin typeface="Simplified Arabic"/>
                <a:ea typeface="Calibri"/>
              </a:rPr>
              <a:t>Plate tectonic theory</a:t>
            </a:r>
            <a:r>
              <a:rPr lang="ar-AE" b="1" dirty="0">
                <a:solidFill>
                  <a:srgbClr val="333333"/>
                </a:solidFill>
                <a:ea typeface="Calibri"/>
                <a:cs typeface="Simplified Arabic"/>
              </a:rPr>
              <a:t>:</a:t>
            </a:r>
            <a:endParaRPr lang="en-US" dirty="0"/>
          </a:p>
          <a:p>
            <a:pPr marL="57150" algn="just">
              <a:tabLst>
                <a:tab pos="57150" algn="r"/>
              </a:tabLst>
            </a:pPr>
            <a:r>
              <a:rPr lang="ar-SA" dirty="0">
                <a:solidFill>
                  <a:srgbClr val="333333"/>
                </a:solidFill>
                <a:ea typeface="Calibri"/>
                <a:cs typeface="Simplified Arabic"/>
              </a:rPr>
              <a:t>	هي النظرية العلمية التي تصف الحركات الكبرى لغلاف الأرض الصخري. اعتمد هذا النموذج النظري على مفهوم نظرية زحزحة القارات او بمعنى اخر توسعت وتطورت نظرية زحزحة القارات الى نظرية تكتونية الالواح اذ لم تقدم نظرية زحزحة القارات  سبب مقنع يفسر الية الانجراف او حركة القارات وانفصالها مما ادى الى انتقاد هذه النظرية.</a:t>
            </a:r>
            <a:endParaRPr lang="en-US" dirty="0"/>
          </a:p>
          <a:p>
            <a:pPr marL="57150" algn="just">
              <a:tabLst>
                <a:tab pos="57150" algn="r"/>
              </a:tabLst>
            </a:pPr>
            <a:r>
              <a:rPr lang="ar-SA" b="1" dirty="0">
                <a:solidFill>
                  <a:srgbClr val="00B050"/>
                </a:solidFill>
                <a:ea typeface="Calibri"/>
                <a:cs typeface="Simplified Arabic"/>
              </a:rPr>
              <a:t>الصفيحة التكتونية </a:t>
            </a:r>
            <a:r>
              <a:rPr lang="en-US" b="1" dirty="0">
                <a:solidFill>
                  <a:srgbClr val="FF0000"/>
                </a:solidFill>
                <a:latin typeface="Simplified Arabic"/>
                <a:ea typeface="Calibri"/>
              </a:rPr>
              <a:t>Plate Tectonics</a:t>
            </a:r>
            <a:r>
              <a:rPr lang="ar-AE" b="1" dirty="0">
                <a:solidFill>
                  <a:srgbClr val="333333"/>
                </a:solidFill>
                <a:ea typeface="Calibri"/>
                <a:cs typeface="Simplified Arabic"/>
              </a:rPr>
              <a:t>:</a:t>
            </a:r>
            <a:r>
              <a:rPr lang="ar-AE" dirty="0">
                <a:solidFill>
                  <a:srgbClr val="333333"/>
                </a:solidFill>
                <a:ea typeface="Calibri"/>
                <a:cs typeface="Simplified Arabic"/>
              </a:rPr>
              <a:t> عبارة عن الغلاف الصخري للارض متكون من قشرة قارية او محيطية او قارية ومحيطة في ان واحد يصل سمك الصفيحة 80-100 كم تحت المحيطات ومن 100- 400 كم تحت القارات، وتعتبر الصفيحة منطقة صلبة وباردة بالمقارنة بما تحتها من منطقة سائلة و حارة جدا.</a:t>
            </a:r>
            <a:endParaRPr lang="en-US" dirty="0"/>
          </a:p>
          <a:p>
            <a:pPr marL="57150">
              <a:tabLst>
                <a:tab pos="57150" algn="r"/>
              </a:tabLst>
            </a:pPr>
            <a:r>
              <a:rPr lang="ar-SA" dirty="0">
                <a:solidFill>
                  <a:srgbClr val="333333"/>
                </a:solidFill>
                <a:ea typeface="Calibri"/>
                <a:cs typeface="Simplified Arabic"/>
              </a:rPr>
              <a:t>	وطبقا لهذه النظرية ينقسم الغلاف الصخرى للارض</a:t>
            </a:r>
            <a:r>
              <a:rPr lang="en-US" dirty="0">
                <a:solidFill>
                  <a:srgbClr val="FF0000"/>
                </a:solidFill>
                <a:latin typeface="Simplified Arabic"/>
                <a:ea typeface="Calibri"/>
              </a:rPr>
              <a:t>Lithosphere </a:t>
            </a:r>
            <a:r>
              <a:rPr lang="ar-SA" dirty="0">
                <a:solidFill>
                  <a:srgbClr val="333333"/>
                </a:solidFill>
                <a:ea typeface="Calibri"/>
                <a:cs typeface="Simplified Arabic"/>
              </a:rPr>
              <a:t> إلى </a:t>
            </a:r>
            <a:r>
              <a:rPr lang="en-US" dirty="0">
                <a:solidFill>
                  <a:srgbClr val="333333"/>
                </a:solidFill>
                <a:latin typeface="Simplified Arabic"/>
                <a:ea typeface="Calibri"/>
              </a:rPr>
              <a:t>7</a:t>
            </a:r>
            <a:r>
              <a:rPr lang="ar-SA" dirty="0">
                <a:solidFill>
                  <a:srgbClr val="333333"/>
                </a:solidFill>
                <a:ea typeface="Calibri"/>
                <a:cs typeface="Simplified Arabic"/>
              </a:rPr>
              <a:t> صفيحة رئيسية والعديد من الصفائح الثانوية. تتحرك الصفائح التكتونية على طول الحدود الفاصلة بينها، كل صفيحة تتحرك حركة مستقلة عن الاخرى ونتيجة هذة الحركة تتعرض الحدود الفاصلة لاجهاد مستمر مما ينتج عنه ظواهر كثيرة مثل:    </a:t>
            </a:r>
            <a:endParaRPr lang="en-US" dirty="0"/>
          </a:p>
          <a:p>
            <a:pPr marL="57150">
              <a:tabLst>
                <a:tab pos="57150" algn="r"/>
              </a:tabLst>
            </a:pPr>
            <a:r>
              <a:rPr lang="ar-SA" dirty="0">
                <a:solidFill>
                  <a:srgbClr val="333333"/>
                </a:solidFill>
                <a:ea typeface="Calibri"/>
                <a:cs typeface="Simplified Arabic"/>
              </a:rPr>
              <a:t>1.الثوران البركاني</a:t>
            </a:r>
            <a:r>
              <a:rPr lang="en-US" dirty="0">
                <a:solidFill>
                  <a:srgbClr val="333333"/>
                </a:solidFill>
                <a:latin typeface="Simplified Arabic"/>
                <a:ea typeface="Calibri"/>
              </a:rPr>
              <a:t/>
            </a:r>
            <a:br>
              <a:rPr lang="en-US" dirty="0">
                <a:solidFill>
                  <a:srgbClr val="333333"/>
                </a:solidFill>
                <a:latin typeface="Simplified Arabic"/>
                <a:ea typeface="Calibri"/>
              </a:rPr>
            </a:br>
            <a:r>
              <a:rPr lang="en-US" dirty="0">
                <a:solidFill>
                  <a:srgbClr val="333333"/>
                </a:solidFill>
                <a:latin typeface="Simplified Arabic"/>
                <a:ea typeface="Calibri"/>
              </a:rPr>
              <a:t> </a:t>
            </a:r>
            <a:r>
              <a:rPr lang="ar-SA" dirty="0">
                <a:solidFill>
                  <a:srgbClr val="333333"/>
                </a:solidFill>
                <a:ea typeface="Calibri"/>
                <a:cs typeface="Simplified Arabic"/>
              </a:rPr>
              <a:t>2.النشاط الزلزالي</a:t>
            </a:r>
            <a:r>
              <a:rPr lang="en-US" dirty="0">
                <a:solidFill>
                  <a:srgbClr val="333333"/>
                </a:solidFill>
                <a:latin typeface="Simplified Arabic"/>
                <a:ea typeface="Calibri"/>
              </a:rPr>
              <a:t/>
            </a:r>
            <a:br>
              <a:rPr lang="en-US" dirty="0">
                <a:solidFill>
                  <a:srgbClr val="333333"/>
                </a:solidFill>
                <a:latin typeface="Simplified Arabic"/>
                <a:ea typeface="Calibri"/>
              </a:rPr>
            </a:br>
            <a:r>
              <a:rPr lang="ar-SA" dirty="0">
                <a:solidFill>
                  <a:srgbClr val="333333"/>
                </a:solidFill>
                <a:ea typeface="Calibri"/>
                <a:cs typeface="Simplified Arabic"/>
              </a:rPr>
              <a:t>3. اتساع قاع المحيط</a:t>
            </a:r>
            <a:endParaRPr lang="en-US" dirty="0"/>
          </a:p>
          <a:p>
            <a:pPr marL="57150">
              <a:tabLst>
                <a:tab pos="57150" algn="r"/>
              </a:tabLst>
            </a:pPr>
            <a:r>
              <a:rPr lang="ar-SA" dirty="0">
                <a:solidFill>
                  <a:srgbClr val="333333"/>
                </a:solidFill>
                <a:ea typeface="Calibri"/>
                <a:cs typeface="Simplified Arabic"/>
              </a:rPr>
              <a:t>4.الانسياب الصهاري</a:t>
            </a:r>
            <a:r>
              <a:rPr lang="en-US" dirty="0">
                <a:solidFill>
                  <a:srgbClr val="333333"/>
                </a:solidFill>
                <a:latin typeface="Simplified Arabic"/>
                <a:ea typeface="Calibri"/>
              </a:rPr>
              <a:t/>
            </a:r>
            <a:br>
              <a:rPr lang="en-US" dirty="0">
                <a:solidFill>
                  <a:srgbClr val="333333"/>
                </a:solidFill>
                <a:latin typeface="Simplified Arabic"/>
                <a:ea typeface="Calibri"/>
              </a:rPr>
            </a:br>
            <a:r>
              <a:rPr lang="ar-SA" dirty="0">
                <a:solidFill>
                  <a:srgbClr val="333333"/>
                </a:solidFill>
                <a:ea typeface="Calibri"/>
                <a:cs typeface="Simplified Arabic"/>
              </a:rPr>
              <a:t>5.بناءالجبال</a:t>
            </a:r>
            <a:endParaRPr lang="en-US" dirty="0">
              <a:effectLst/>
            </a:endParaRPr>
          </a:p>
        </p:txBody>
      </p:sp>
    </p:spTree>
    <p:extLst>
      <p:ext uri="{BB962C8B-B14F-4D97-AF65-F5344CB8AC3E}">
        <p14:creationId xmlns:p14="http://schemas.microsoft.com/office/powerpoint/2010/main" val="491810945"/>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1"/>
          <p:cNvSpPr/>
          <p:nvPr/>
        </p:nvSpPr>
        <p:spPr>
          <a:xfrm>
            <a:off x="467544" y="980728"/>
            <a:ext cx="7992888" cy="4178067"/>
          </a:xfrm>
          <a:prstGeom prst="rect">
            <a:avLst/>
          </a:prstGeom>
        </p:spPr>
        <p:txBody>
          <a:bodyPr wrap="square">
            <a:spAutoFit/>
          </a:bodyPr>
          <a:lstStyle/>
          <a:p>
            <a:pPr marL="57150" algn="just">
              <a:tabLst>
                <a:tab pos="57150" algn="r"/>
              </a:tabLst>
            </a:pPr>
            <a:r>
              <a:rPr lang="ar-SA" dirty="0">
                <a:solidFill>
                  <a:srgbClr val="333333"/>
                </a:solidFill>
                <a:ea typeface="Calibri"/>
                <a:cs typeface="Simplified Arabic"/>
              </a:rPr>
              <a:t>يتغير حجم ومكان هذة الصفائح مع الزمن، تقسيم الصفائح التكتونية من حيث الحجم الى</a:t>
            </a:r>
            <a:r>
              <a:rPr lang="en-US" dirty="0">
                <a:solidFill>
                  <a:srgbClr val="333333"/>
                </a:solidFill>
                <a:latin typeface="Simplified Arabic"/>
                <a:ea typeface="Calibri"/>
              </a:rPr>
              <a:t/>
            </a:r>
            <a:br>
              <a:rPr lang="en-US" dirty="0">
                <a:solidFill>
                  <a:srgbClr val="333333"/>
                </a:solidFill>
                <a:latin typeface="Simplified Arabic"/>
                <a:ea typeface="Calibri"/>
              </a:rPr>
            </a:br>
            <a:r>
              <a:rPr lang="en-US" dirty="0">
                <a:solidFill>
                  <a:srgbClr val="333333"/>
                </a:solidFill>
                <a:latin typeface="Simplified Arabic"/>
                <a:ea typeface="Calibri"/>
              </a:rPr>
              <a:t>  </a:t>
            </a:r>
            <a:r>
              <a:rPr lang="ar-SA" dirty="0">
                <a:solidFill>
                  <a:srgbClr val="333333"/>
                </a:solidFill>
                <a:ea typeface="Calibri"/>
                <a:cs typeface="Simplified Arabic"/>
              </a:rPr>
              <a:t>سبعة صفائح ضخمة وهى (صفيحة قاع المحيط الهادى، الصفيحة الاسيواوربية، صفيحة نصف قاع المحيط الاطلسي ونصف قاع المحيط الهندى، صفيحة امريكا الشمالية، صفيحة امريكا الجنوبية، الصفيحة الاسترالية، الصفيحة القطبية الجنوبية، الصفيحة الافريقية) والى صفائح متوسطة وصغيرة.</a:t>
            </a:r>
            <a:r>
              <a:rPr lang="en-US" dirty="0">
                <a:solidFill>
                  <a:srgbClr val="333333"/>
                </a:solidFill>
                <a:latin typeface="Simplified Arabic"/>
                <a:ea typeface="Calibri"/>
              </a:rPr>
              <a:t>  </a:t>
            </a:r>
            <a:r>
              <a:rPr lang="ar-SA" dirty="0">
                <a:solidFill>
                  <a:srgbClr val="333333"/>
                </a:solidFill>
                <a:ea typeface="Calibri"/>
                <a:cs typeface="Simplified Arabic"/>
              </a:rPr>
              <a:t>بعض الصفائح تحمل جزء من قارة  ، و بعض الصفائح تحمل جزء من محيط</a:t>
            </a:r>
            <a:r>
              <a:rPr lang="en-US" dirty="0">
                <a:solidFill>
                  <a:srgbClr val="333333"/>
                </a:solidFill>
                <a:latin typeface="Simplified Arabic"/>
                <a:ea typeface="Calibri"/>
              </a:rPr>
              <a:t> </a:t>
            </a:r>
            <a:r>
              <a:rPr lang="ar-SA" dirty="0">
                <a:solidFill>
                  <a:srgbClr val="333333"/>
                </a:solidFill>
                <a:ea typeface="Calibri"/>
                <a:cs typeface="Simplified Arabic"/>
              </a:rPr>
              <a:t>بعضها تحمل جزء من قارة و جزء من محيط معا تتحركان معا في الوقت نفسه خلافا لما كان يعتقد في الماضي ان القارات تطفو على قاع المحيط.</a:t>
            </a:r>
            <a:endParaRPr lang="en-US" dirty="0"/>
          </a:p>
          <a:p>
            <a:pPr marL="57150" algn="just">
              <a:tabLst>
                <a:tab pos="57150" algn="r"/>
              </a:tabLst>
            </a:pPr>
            <a:r>
              <a:rPr lang="ar-SA" b="1" dirty="0">
                <a:solidFill>
                  <a:srgbClr val="00B050"/>
                </a:solidFill>
                <a:ea typeface="Calibri"/>
                <a:cs typeface="Simplified Arabic"/>
              </a:rPr>
              <a:t>تقسيم الصفائح الرئيسية من حيث الحجم:</a:t>
            </a:r>
            <a:endParaRPr lang="en-US" dirty="0">
              <a:solidFill>
                <a:srgbClr val="00B050"/>
              </a:solidFill>
            </a:endParaRPr>
          </a:p>
          <a:p>
            <a:pPr algn="just">
              <a:lnSpc>
                <a:spcPct val="115000"/>
              </a:lnSpc>
              <a:tabLst>
                <a:tab pos="57150" algn="r"/>
              </a:tabLst>
            </a:pPr>
            <a:r>
              <a:rPr lang="ar-SA" dirty="0">
                <a:ea typeface="Calibri"/>
                <a:cs typeface="Simplified Arabic"/>
              </a:rPr>
              <a:t>- سبعة صفائح ضخمة, منها صفيحة واحدة تشكل قاع</a:t>
            </a:r>
            <a:r>
              <a:rPr lang="en-US" dirty="0">
                <a:latin typeface="Simplified Arabic"/>
                <a:ea typeface="Calibri"/>
                <a:cs typeface="Arial"/>
              </a:rPr>
              <a:t> </a:t>
            </a:r>
            <a:r>
              <a:rPr lang="ar-IQ" dirty="0">
                <a:latin typeface="Simplified Arabic"/>
                <a:ea typeface="Calibri"/>
                <a:cs typeface="Arial"/>
              </a:rPr>
              <a:t> </a:t>
            </a:r>
            <a:r>
              <a:rPr lang="ar-IQ" dirty="0" smtClean="0">
                <a:latin typeface="Simplified Arabic"/>
                <a:ea typeface="Calibri"/>
                <a:cs typeface="Arial"/>
              </a:rPr>
              <a:t>المحيط الهادئ </a:t>
            </a:r>
            <a:r>
              <a:rPr lang="ar-SA" dirty="0" smtClean="0">
                <a:ea typeface="Calibri"/>
                <a:cs typeface="Simplified Arabic"/>
              </a:rPr>
              <a:t>،</a:t>
            </a:r>
            <a:r>
              <a:rPr lang="en-US" dirty="0" smtClean="0">
                <a:latin typeface="Simplified Arabic"/>
                <a:ea typeface="Calibri"/>
                <a:cs typeface="Arial"/>
              </a:rPr>
              <a:t>  </a:t>
            </a:r>
            <a:r>
              <a:rPr lang="ar-SA" dirty="0">
                <a:ea typeface="Calibri"/>
                <a:cs typeface="Simplified Arabic"/>
              </a:rPr>
              <a:t>بينما تحمل كل صفيحة من الصفائح الست الباقية</a:t>
            </a:r>
            <a:r>
              <a:rPr lang="en-US" dirty="0">
                <a:latin typeface="Simplified Arabic"/>
                <a:ea typeface="Calibri"/>
                <a:cs typeface="Arial"/>
              </a:rPr>
              <a:t> </a:t>
            </a:r>
            <a:r>
              <a:rPr lang="ar-SA" dirty="0">
                <a:solidFill>
                  <a:srgbClr val="0000FF"/>
                </a:solidFill>
                <a:ea typeface="Calibri"/>
                <a:cs typeface="Simplified Arabic"/>
                <a:hlinkClick r:id="rId2" tooltip="قارة"/>
              </a:rPr>
              <a:t>قارة</a:t>
            </a:r>
            <a:r>
              <a:rPr lang="en-US" dirty="0">
                <a:latin typeface="Simplified Arabic"/>
                <a:ea typeface="Calibri"/>
                <a:cs typeface="Arial"/>
              </a:rPr>
              <a:t> </a:t>
            </a:r>
            <a:r>
              <a:rPr lang="ar-SA" dirty="0">
                <a:ea typeface="Calibri"/>
                <a:cs typeface="Simplified Arabic"/>
              </a:rPr>
              <a:t>وجزءا من </a:t>
            </a:r>
            <a:r>
              <a:rPr lang="ar-SA" dirty="0" smtClean="0">
                <a:ea typeface="Calibri"/>
                <a:cs typeface="Simplified Arabic"/>
              </a:rPr>
              <a:t>قاع</a:t>
            </a:r>
            <a:r>
              <a:rPr lang="en-US" dirty="0" smtClean="0">
                <a:latin typeface="Simplified Arabic"/>
                <a:ea typeface="Calibri"/>
                <a:cs typeface="Arial"/>
              </a:rPr>
              <a:t> </a:t>
            </a:r>
            <a:r>
              <a:rPr lang="ar-IQ" dirty="0" smtClean="0">
                <a:latin typeface="Simplified Arabic"/>
                <a:ea typeface="Calibri"/>
                <a:cs typeface="Arial"/>
              </a:rPr>
              <a:t>محيط </a:t>
            </a:r>
            <a:r>
              <a:rPr lang="ar-SA" dirty="0" smtClean="0">
                <a:ea typeface="Calibri"/>
                <a:cs typeface="Simplified Arabic"/>
              </a:rPr>
              <a:t>من </a:t>
            </a:r>
            <a:r>
              <a:rPr lang="ar-SA" dirty="0">
                <a:ea typeface="Calibri"/>
                <a:cs typeface="Simplified Arabic"/>
              </a:rPr>
              <a:t>المحيطات, وأكبر هذه الصفائح هي الصفيحة الآسيوأوروبية (اوراسيا) التي تحمل قارتي</a:t>
            </a:r>
            <a:r>
              <a:rPr lang="en-US" dirty="0">
                <a:latin typeface="Simplified Arabic"/>
                <a:ea typeface="Calibri"/>
                <a:cs typeface="Arial"/>
              </a:rPr>
              <a:t> </a:t>
            </a:r>
            <a:r>
              <a:rPr lang="ar-SA" dirty="0">
                <a:solidFill>
                  <a:srgbClr val="0000FF"/>
                </a:solidFill>
                <a:ea typeface="Calibri"/>
                <a:cs typeface="Simplified Arabic"/>
                <a:hlinkClick r:id="rId3" tooltip="آسيا"/>
              </a:rPr>
              <a:t>آسيا</a:t>
            </a:r>
            <a:r>
              <a:rPr lang="en-US" dirty="0">
                <a:latin typeface="Simplified Arabic"/>
                <a:ea typeface="Calibri"/>
                <a:cs typeface="Arial"/>
              </a:rPr>
              <a:t> </a:t>
            </a:r>
            <a:r>
              <a:rPr lang="ar-SA" dirty="0">
                <a:solidFill>
                  <a:srgbClr val="0000FF"/>
                </a:solidFill>
                <a:ea typeface="Calibri"/>
                <a:cs typeface="Simplified Arabic"/>
                <a:hlinkClick r:id="rId4" tooltip="أوروبا"/>
              </a:rPr>
              <a:t>وأوروبا</a:t>
            </a:r>
            <a:r>
              <a:rPr lang="en-US" dirty="0">
                <a:latin typeface="Simplified Arabic"/>
                <a:ea typeface="Calibri"/>
                <a:cs typeface="Arial"/>
              </a:rPr>
              <a:t> </a:t>
            </a:r>
            <a:r>
              <a:rPr lang="ar-SA" dirty="0">
                <a:ea typeface="Calibri"/>
                <a:cs typeface="Simplified Arabic"/>
              </a:rPr>
              <a:t>علاوة على نصف قاع</a:t>
            </a:r>
            <a:r>
              <a:rPr lang="en-US" dirty="0">
                <a:latin typeface="Simplified Arabic"/>
                <a:ea typeface="Calibri"/>
                <a:cs typeface="Arial"/>
              </a:rPr>
              <a:t> </a:t>
            </a:r>
            <a:r>
              <a:rPr lang="ar-SA" dirty="0">
                <a:solidFill>
                  <a:srgbClr val="0000FF"/>
                </a:solidFill>
                <a:ea typeface="Calibri"/>
                <a:cs typeface="Simplified Arabic"/>
                <a:hlinkClick r:id="rId5" tooltip="المحيط الأطلسي"/>
              </a:rPr>
              <a:t>المحيط الأطلسي</a:t>
            </a:r>
            <a:r>
              <a:rPr lang="en-US" dirty="0">
                <a:latin typeface="Simplified Arabic"/>
                <a:ea typeface="Calibri"/>
                <a:cs typeface="Arial"/>
              </a:rPr>
              <a:t> </a:t>
            </a:r>
            <a:r>
              <a:rPr lang="ar-SA" dirty="0">
                <a:ea typeface="Calibri"/>
                <a:cs typeface="Simplified Arabic"/>
              </a:rPr>
              <a:t>الجنوبي ونصف قاع</a:t>
            </a:r>
            <a:r>
              <a:rPr lang="en-US" dirty="0">
                <a:latin typeface="Simplified Arabic"/>
                <a:ea typeface="Calibri"/>
                <a:cs typeface="Arial"/>
              </a:rPr>
              <a:t> </a:t>
            </a:r>
            <a:r>
              <a:rPr lang="ar-SA" dirty="0">
                <a:solidFill>
                  <a:srgbClr val="0000FF"/>
                </a:solidFill>
                <a:ea typeface="Calibri"/>
                <a:cs typeface="Simplified Arabic"/>
                <a:hlinkClick r:id="rId6" tooltip="المحيط الهندي"/>
              </a:rPr>
              <a:t>المحيط الهندي</a:t>
            </a:r>
            <a:r>
              <a:rPr lang="en-US" dirty="0">
                <a:latin typeface="Simplified Arabic"/>
                <a:ea typeface="Calibri"/>
                <a:cs typeface="Arial"/>
              </a:rPr>
              <a:t>, </a:t>
            </a:r>
            <a:r>
              <a:rPr lang="ar-SA" dirty="0">
                <a:solidFill>
                  <a:srgbClr val="333333"/>
                </a:solidFill>
                <a:latin typeface="Simplified Arabic"/>
                <a:ea typeface="Calibri"/>
              </a:rPr>
              <a:t>وهناك أيضا صفيحة أمريكا الشمالية, والصفيحة الأسترالية الهندية والصفيحة القطبية الجنوبية والصفيحة الأفريقية وصفيحة أمريكا الجنوبية</a:t>
            </a:r>
            <a:r>
              <a:rPr lang="en-US" dirty="0">
                <a:solidFill>
                  <a:srgbClr val="333333"/>
                </a:solidFill>
                <a:latin typeface="Simplified Arabic"/>
                <a:ea typeface="Calibri"/>
                <a:cs typeface="Arial"/>
              </a:rPr>
              <a:t>.</a:t>
            </a:r>
            <a:endParaRPr lang="en-US" sz="1400" dirty="0">
              <a:ea typeface="Calibri"/>
              <a:cs typeface="Arial"/>
            </a:endParaRPr>
          </a:p>
          <a:p>
            <a:pPr marL="57150" algn="just">
              <a:tabLst>
                <a:tab pos="57150" algn="r"/>
              </a:tabLst>
            </a:pPr>
            <a:r>
              <a:rPr lang="ar-SA" dirty="0">
                <a:solidFill>
                  <a:srgbClr val="333333"/>
                </a:solidFill>
                <a:ea typeface="Calibri"/>
                <a:cs typeface="Simplified Arabic"/>
              </a:rPr>
              <a:t>- القسم الثاني يتكون من خمس صفائح صغيرة (يختلف عدد ومسمى الصفائح الصغيرة من مرجع إلى آخر) وهذه الصفائح هي: الصفيحة الفلبينية, الصفيحة العربية, صفيحة الكاريبي, صفيحة نازاكا, الصفيحة الهندية</a:t>
            </a:r>
            <a:r>
              <a:rPr lang="en-US" dirty="0">
                <a:solidFill>
                  <a:srgbClr val="333333"/>
                </a:solidFill>
                <a:latin typeface="Simplified Arabic"/>
                <a:ea typeface="Calibri"/>
              </a:rPr>
              <a:t>.</a:t>
            </a:r>
            <a:endParaRPr lang="en-US" dirty="0">
              <a:effectLst/>
            </a:endParaRPr>
          </a:p>
        </p:txBody>
      </p:sp>
    </p:spTree>
    <p:extLst>
      <p:ext uri="{BB962C8B-B14F-4D97-AF65-F5344CB8AC3E}">
        <p14:creationId xmlns:p14="http://schemas.microsoft.com/office/powerpoint/2010/main" val="2477752107"/>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836712"/>
            <a:ext cx="8459562"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1745801"/>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755576" y="980728"/>
            <a:ext cx="7560840" cy="5416868"/>
          </a:xfrm>
          <a:prstGeom prst="rect">
            <a:avLst/>
          </a:prstGeom>
        </p:spPr>
        <p:txBody>
          <a:bodyPr wrap="square">
            <a:spAutoFit/>
          </a:bodyPr>
          <a:lstStyle/>
          <a:p>
            <a:r>
              <a:rPr lang="ar-IQ" sz="2000" dirty="0">
                <a:solidFill>
                  <a:srgbClr val="00B050"/>
                </a:solidFill>
              </a:rPr>
              <a:t>أهمية نظرية الصفائح التكتونية</a:t>
            </a:r>
            <a:r>
              <a:rPr lang="ar-IQ" sz="2000" dirty="0" smtClean="0">
                <a:solidFill>
                  <a:srgbClr val="00B050"/>
                </a:solidFill>
              </a:rPr>
              <a:t>:</a:t>
            </a:r>
          </a:p>
          <a:p>
            <a:endParaRPr lang="ar-IQ" sz="1100" dirty="0">
              <a:solidFill>
                <a:srgbClr val="00B050"/>
              </a:solidFill>
            </a:endParaRPr>
          </a:p>
          <a:p>
            <a:r>
              <a:rPr lang="ar-IQ" dirty="0" smtClean="0"/>
              <a:t>1.تفسر </a:t>
            </a:r>
            <a:r>
              <a:rPr lang="ar-IQ" dirty="0"/>
              <a:t>هذه النظرية مواقع أحزمة الزلازل في العالم وارتباطها بدرجة كبيرة بحواف الألواح والتي تتعرض لقوى شد أو ضغط أو قص مما يؤدي إلى إجهاد الصخور وحدوث الزلازل.</a:t>
            </a:r>
          </a:p>
          <a:p>
            <a:r>
              <a:rPr lang="ar-IQ" dirty="0" smtClean="0"/>
              <a:t>2.فسرت </a:t>
            </a:r>
            <a:r>
              <a:rPr lang="ar-IQ" dirty="0"/>
              <a:t>النشاط البركاني الهائل على سطح الأرض وما يعرف بحلقة النار حول حواف المحيط الهادي.</a:t>
            </a:r>
          </a:p>
          <a:p>
            <a:r>
              <a:rPr lang="ar-IQ" dirty="0" smtClean="0"/>
              <a:t>3.تفسر </a:t>
            </a:r>
            <a:r>
              <a:rPr lang="ar-IQ" dirty="0"/>
              <a:t>النظرية تكون الجزر البركانية على هيئة قوس أمام الأخاديد المحيطية, نتيجة انبثاق البراكين عندما ينزلق لوح محيطي تحت لوح محيطي آخر.</a:t>
            </a:r>
          </a:p>
          <a:p>
            <a:r>
              <a:rPr lang="ar-IQ" dirty="0" smtClean="0"/>
              <a:t>4.فسرت </a:t>
            </a:r>
            <a:r>
              <a:rPr lang="ar-IQ" dirty="0"/>
              <a:t>هذه النظرية كيفية تكون سلاسل جبلية عالية أمام الأخاديد المحيطية على أنها نتيجة اصطدام ألواح قارية بأخرى محيطية من مثل تكوينجبال الأنديز.</a:t>
            </a:r>
          </a:p>
          <a:p>
            <a:r>
              <a:rPr lang="ar-IQ" dirty="0" smtClean="0"/>
              <a:t>5.تفسر </a:t>
            </a:r>
            <a:r>
              <a:rPr lang="ar-IQ" dirty="0"/>
              <a:t>النظرية تكون سلاسل جبلية دون تكوين الأخاديد عند تصادم لوحين قاريين  مثل جبال الهيمالايا.</a:t>
            </a:r>
          </a:p>
          <a:p>
            <a:r>
              <a:rPr lang="ar-IQ" dirty="0" smtClean="0"/>
              <a:t>6.تفسر </a:t>
            </a:r>
            <a:r>
              <a:rPr lang="ar-IQ" dirty="0"/>
              <a:t>النظرية تكون البحر الأحمر نتيجة تباعد الصفيحة العربية عن الصفيحة الإفريقية.</a:t>
            </a:r>
          </a:p>
          <a:p>
            <a:r>
              <a:rPr lang="ar-IQ" dirty="0" smtClean="0"/>
              <a:t>7.تفسر </a:t>
            </a:r>
            <a:r>
              <a:rPr lang="ar-IQ" dirty="0"/>
              <a:t>هذه النظرية تكون الجزر البركانية التي تقع في وسط الألواح المحيطية التي تعتبر مناطق خالية نسبيا من النشاط التكتوني, وذلك لأنها تقع فوق بقع ساخنة في المناطق العليا من لب الأرض, وتعمل الحرارة الصاعدة من هذه النقطة خلال وشاح الأرض والقشرة الأرضية على انصهار جزء من القشرة المحيطية وبذلك تندفع المادة المنصهرة إلى السطح مكونة جزرا بركانية مثل جزر هاواي في وسط المحيط الهادي.</a:t>
            </a:r>
          </a:p>
          <a:p>
            <a:r>
              <a:rPr lang="ar-IQ" dirty="0" smtClean="0"/>
              <a:t>8.فسرت </a:t>
            </a:r>
            <a:r>
              <a:rPr lang="ar-IQ" dirty="0"/>
              <a:t>هذه النظرية ما سبقها من نظريات وخصوصا ما يتعلق بالدورة الصخرية وتوازن القشرة الأرضية.</a:t>
            </a:r>
          </a:p>
        </p:txBody>
      </p:sp>
    </p:spTree>
    <p:extLst>
      <p:ext uri="{BB962C8B-B14F-4D97-AF65-F5344CB8AC3E}">
        <p14:creationId xmlns:p14="http://schemas.microsoft.com/office/powerpoint/2010/main" val="468208128"/>
      </p:ext>
    </p:extLst>
  </p:cSld>
  <p:clrMapOvr>
    <a:masterClrMapping/>
  </p:clrMapOvr>
  <mc:AlternateContent xmlns:mc="http://schemas.openxmlformats.org/markup-compatibility/2006" xmlns:p14="http://schemas.microsoft.com/office/powerpoint/2010/main">
    <mc:Choice Requires="p14">
      <p:transition spd="slow" p14:dur="2000">
        <p14:ferris dir="r"/>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895</Words>
  <Application>Microsoft Office PowerPoint</Application>
  <PresentationFormat>عرض على الشاشة (3:4)‏</PresentationFormat>
  <Paragraphs>44</Paragraphs>
  <Slides>16</Slides>
  <Notes>0</Notes>
  <HiddenSlides>0</HiddenSlides>
  <MMClips>0</MMClips>
  <ScaleCrop>false</ScaleCrop>
  <HeadingPairs>
    <vt:vector size="4" baseType="variant">
      <vt:variant>
        <vt:lpstr>نسق</vt:lpstr>
      </vt:variant>
      <vt:variant>
        <vt:i4>1</vt:i4>
      </vt:variant>
      <vt:variant>
        <vt:lpstr>عناوين الشرائح</vt:lpstr>
      </vt:variant>
      <vt:variant>
        <vt:i4>16</vt:i4>
      </vt:variant>
    </vt:vector>
  </HeadingPairs>
  <TitlesOfParts>
    <vt:vector size="17" baseType="lpstr">
      <vt:lpstr>نسق Office</vt:lpstr>
      <vt:lpstr>وزارة التعليم العالي والبحث العلمي جامعة ديالى /كلية التربية للعلوم الانسانية /قسم الجغرافية المرحلىة الاولى/ الدراسة الصباحية /الشعب A+B+C الجيومورفولوجي Geomorphology</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وزارة التعليم العالي والبحث العلمي جامعة ديالى /كلية التربية للعلوم الانسانية /قسم الجغرافية المرحلىة الاولى/ الدراسة الصباحية /الشعب A+B+C الجيولوجيا Geology</dc:title>
  <dc:creator>ياسر</dc:creator>
  <cp:lastModifiedBy>ياسر</cp:lastModifiedBy>
  <cp:revision>11</cp:revision>
  <dcterms:created xsi:type="dcterms:W3CDTF">2020-04-05T02:06:54Z</dcterms:created>
  <dcterms:modified xsi:type="dcterms:W3CDTF">2021-03-01T12:35:42Z</dcterms:modified>
</cp:coreProperties>
</file>