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20"/>
  </p:notesMasterIdLst>
  <p:sldIdLst>
    <p:sldId id="256" r:id="rId2"/>
    <p:sldId id="272" r:id="rId3"/>
    <p:sldId id="271" r:id="rId4"/>
    <p:sldId id="269" r:id="rId5"/>
    <p:sldId id="273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59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>
        <p:scale>
          <a:sx n="80" d="100"/>
          <a:sy n="80" d="100"/>
        </p:scale>
        <p:origin x="-172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2745294-B657-4D5F-9D7B-CCF431CED4F9}" type="datetimeFigureOut">
              <a:rPr lang="ar-IQ" smtClean="0"/>
              <a:pPr/>
              <a:t>22/04/1446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DE993F4-71B6-4B2F-A2DA-5EC0353251D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993F4-71B6-4B2F-A2DA-5EC0353251D7}" type="slidenum">
              <a:rPr lang="ar-IQ" smtClean="0"/>
              <a:pPr/>
              <a:t>15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8366B5-0C01-4E50-9EFD-AB3B079C1B8F}" type="datetimeFigureOut">
              <a:rPr lang="ar-SA" smtClean="0"/>
              <a:pPr/>
              <a:t>22/04/1446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8929718" cy="664371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ar-IQ" sz="1800" b="1" dirty="0" smtClean="0">
                <a:solidFill>
                  <a:srgbClr val="FF0000"/>
                </a:solidFill>
              </a:rPr>
              <a:t> </a:t>
            </a:r>
            <a:r>
              <a:rPr lang="ar-SA" sz="1800" b="1" dirty="0" smtClean="0">
                <a:solidFill>
                  <a:srgbClr val="FF0000"/>
                </a:solidFill>
              </a:rPr>
              <a:t>وزارة التعليم العالي والبحث العلمي</a:t>
            </a:r>
            <a:br>
              <a:rPr lang="ar-SA" sz="1800" b="1" dirty="0" smtClean="0">
                <a:solidFill>
                  <a:srgbClr val="FF0000"/>
                </a:solidFill>
              </a:rPr>
            </a:br>
            <a:r>
              <a:rPr lang="ar-SA" sz="1800" b="1" dirty="0" smtClean="0">
                <a:solidFill>
                  <a:srgbClr val="FF0000"/>
                </a:solidFill>
              </a:rPr>
              <a:t>جـــــــامــــــعـــــــة ديـــــــــــــالى</a:t>
            </a:r>
            <a:br>
              <a:rPr lang="ar-SA" sz="1800" b="1" dirty="0" smtClean="0">
                <a:solidFill>
                  <a:srgbClr val="FF0000"/>
                </a:solidFill>
              </a:rPr>
            </a:br>
            <a:r>
              <a:rPr lang="ar-SA" sz="1800" b="1" dirty="0" smtClean="0">
                <a:solidFill>
                  <a:srgbClr val="FF0000"/>
                </a:solidFill>
              </a:rPr>
              <a:t>كــــليـة الـتــربــية للعلوم الإنسانية</a:t>
            </a:r>
            <a:br>
              <a:rPr lang="ar-SA" sz="1800" b="1" dirty="0" smtClean="0">
                <a:solidFill>
                  <a:srgbClr val="FF0000"/>
                </a:solidFill>
              </a:rPr>
            </a:br>
            <a:r>
              <a:rPr lang="ar-SA" sz="1800" b="1" dirty="0" smtClean="0">
                <a:solidFill>
                  <a:srgbClr val="FF0000"/>
                </a:solidFill>
              </a:rPr>
              <a:t>قســـــــم  اللّغة العـــــربــــــيّة</a:t>
            </a:r>
            <a:endParaRPr lang="ar-IQ" sz="1800" b="1" dirty="0" smtClean="0">
              <a:solidFill>
                <a:srgbClr val="FF0000"/>
              </a:solidFill>
            </a:endParaRPr>
          </a:p>
          <a:p>
            <a:pPr algn="r"/>
            <a:endParaRPr lang="ar-IQ" sz="1800" b="1" dirty="0" smtClean="0">
              <a:solidFill>
                <a:srgbClr val="FF0000"/>
              </a:solidFill>
            </a:endParaRPr>
          </a:p>
          <a:p>
            <a:pPr algn="r"/>
            <a:endParaRPr lang="ar-IQ" sz="1800" b="1" dirty="0" smtClean="0">
              <a:solidFill>
                <a:srgbClr val="FF0000"/>
              </a:solidFill>
            </a:endParaRPr>
          </a:p>
          <a:p>
            <a:pPr algn="r"/>
            <a:r>
              <a:rPr lang="ar-IQ" sz="1800" b="1" dirty="0" smtClean="0">
                <a:solidFill>
                  <a:srgbClr val="FF0000"/>
                </a:solidFill>
              </a:rPr>
              <a:t>     </a:t>
            </a:r>
          </a:p>
          <a:p>
            <a:pPr algn="r"/>
            <a:r>
              <a:rPr lang="ar-IQ" sz="2000" b="1" dirty="0" smtClean="0">
                <a:solidFill>
                  <a:srgbClr val="92D050"/>
                </a:solidFill>
                <a:latin typeface="Vani" pitchFamily="34" charset="0"/>
                <a:cs typeface="Akhbar MT" pitchFamily="2" charset="-78"/>
              </a:rPr>
              <a:t>   </a:t>
            </a:r>
            <a:r>
              <a:rPr lang="ar-IQ" sz="7100" b="1" dirty="0" smtClean="0">
                <a:solidFill>
                  <a:srgbClr val="002060"/>
                </a:solidFill>
                <a:latin typeface="Vani" pitchFamily="34" charset="0"/>
                <a:cs typeface="Akhbar MT" pitchFamily="2" charset="-78"/>
              </a:rPr>
              <a:t>السرقات في الموروث الشعري العربي </a:t>
            </a:r>
            <a:endParaRPr lang="ar-IQ" sz="2000" b="1" dirty="0" smtClean="0">
              <a:solidFill>
                <a:srgbClr val="002060"/>
              </a:solidFill>
              <a:latin typeface="Vani" pitchFamily="34" charset="0"/>
              <a:cs typeface="Akhbar MT" pitchFamily="2" charset="-78"/>
            </a:endParaRPr>
          </a:p>
          <a:p>
            <a:pPr algn="ctr"/>
            <a:r>
              <a:rPr lang="ar-IQ" sz="3000" b="1" dirty="0" smtClean="0">
                <a:solidFill>
                  <a:srgbClr val="00B050"/>
                </a:solidFill>
              </a:rPr>
              <a:t>   اشراف </a:t>
            </a:r>
            <a:endParaRPr lang="en-US" sz="3000" b="1" dirty="0" smtClean="0">
              <a:solidFill>
                <a:srgbClr val="00B050"/>
              </a:solidFill>
            </a:endParaRPr>
          </a:p>
          <a:p>
            <a:pPr algn="ctr"/>
            <a:r>
              <a:rPr lang="ar-SA" sz="3000" b="1" dirty="0" smtClean="0">
                <a:solidFill>
                  <a:srgbClr val="00B050"/>
                </a:solidFill>
              </a:rPr>
              <a:t>أ. د .لؤي صيهود فواز التميمي </a:t>
            </a:r>
            <a:endParaRPr lang="en-US" sz="3000" b="1" dirty="0" smtClean="0">
              <a:solidFill>
                <a:srgbClr val="00B050"/>
              </a:solidFill>
            </a:endParaRPr>
          </a:p>
          <a:p>
            <a:pPr algn="ctr" rtl="0"/>
            <a:r>
              <a:rPr lang="en-US" sz="3000" b="1" dirty="0" smtClean="0">
                <a:solidFill>
                  <a:srgbClr val="00B050"/>
                </a:solidFill>
              </a:rPr>
              <a:t> </a:t>
            </a:r>
          </a:p>
          <a:p>
            <a:pPr algn="ctr"/>
            <a:r>
              <a:rPr lang="ar-SA" sz="3000" b="1" dirty="0" smtClean="0">
                <a:solidFill>
                  <a:srgbClr val="00B050"/>
                </a:solidFill>
              </a:rPr>
              <a:t>إعداد طالب الدكتوراه - الأدب</a:t>
            </a:r>
            <a:endParaRPr lang="en-US" sz="3000" b="1" dirty="0" smtClean="0">
              <a:solidFill>
                <a:srgbClr val="00B050"/>
              </a:solidFill>
            </a:endParaRPr>
          </a:p>
          <a:p>
            <a:pPr algn="ctr"/>
            <a:r>
              <a:rPr lang="ar-SA" sz="3000" b="1" dirty="0" smtClean="0">
                <a:solidFill>
                  <a:srgbClr val="00B050"/>
                </a:solidFill>
              </a:rPr>
              <a:t>( حسن دحام عزيز  )</a:t>
            </a:r>
            <a:endParaRPr lang="en-US" sz="3000" b="1" dirty="0" smtClean="0">
              <a:solidFill>
                <a:srgbClr val="00B050"/>
              </a:solidFill>
            </a:endParaRPr>
          </a:p>
          <a:p>
            <a:pPr algn="ctr"/>
            <a:r>
              <a:rPr lang="ar-SA" sz="3000" b="1" dirty="0" smtClean="0">
                <a:solidFill>
                  <a:srgbClr val="00B050"/>
                </a:solidFill>
              </a:rPr>
              <a:t>الفصل الدراسي الأول</a:t>
            </a:r>
            <a:endParaRPr lang="ar-IQ" sz="3000" b="1" dirty="0" smtClean="0">
              <a:solidFill>
                <a:srgbClr val="00B050"/>
              </a:solidFill>
            </a:endParaRPr>
          </a:p>
          <a:p>
            <a:pPr algn="r"/>
            <a:r>
              <a:rPr lang="ar-SA" sz="2800" b="1" dirty="0" smtClean="0"/>
              <a:t>1446</a:t>
            </a:r>
            <a:r>
              <a:rPr lang="ar-SA" sz="2800" dirty="0" smtClean="0"/>
              <a:t> هــ</a:t>
            </a:r>
            <a:r>
              <a:rPr lang="ar-SA" sz="2800" b="1" dirty="0" smtClean="0"/>
              <a:t>	</a:t>
            </a:r>
            <a:r>
              <a:rPr lang="ar-IQ" sz="2800" b="1" dirty="0" smtClean="0"/>
              <a:t>                                           </a:t>
            </a:r>
            <a:r>
              <a:rPr lang="ar-SA" sz="2800" b="1" dirty="0" smtClean="0"/>
              <a:t>2024م - 2025م</a:t>
            </a:r>
            <a:r>
              <a:rPr lang="ar-IQ" sz="2800" b="1" dirty="0" smtClean="0"/>
              <a:t>  </a:t>
            </a:r>
            <a:r>
              <a:rPr lang="ar-SA" sz="2800" b="1" dirty="0" smtClean="0"/>
              <a:t>			          		</a:t>
            </a:r>
            <a:endParaRPr lang="en-US" sz="2800" dirty="0" smtClean="0"/>
          </a:p>
          <a:p>
            <a:pPr algn="r"/>
            <a:endParaRPr lang="ar-IQ" sz="3000" dirty="0" smtClean="0">
              <a:solidFill>
                <a:srgbClr val="7030A0"/>
              </a:solidFill>
            </a:endParaRPr>
          </a:p>
          <a:p>
            <a:pPr algn="ctr"/>
            <a:endParaRPr lang="ar-IQ" sz="3000" dirty="0" smtClean="0">
              <a:solidFill>
                <a:srgbClr val="7030A0"/>
              </a:solidFill>
            </a:endParaRPr>
          </a:p>
          <a:p>
            <a:pPr algn="r"/>
            <a:endParaRPr lang="ar-IQ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572272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IQ" sz="3200" b="1" dirty="0" smtClean="0"/>
              <a:t>1- توارد الخواطر: اتفاق من شاعرين متعاصرين في المعنى من دون قصد ومن دون أن يّعي أحدهما حق ذلك المعنى.</a:t>
            </a:r>
            <a:endParaRPr lang="en-US" sz="3200" b="1" dirty="0" smtClean="0"/>
          </a:p>
          <a:p>
            <a:pPr algn="r" rtl="0"/>
            <a:r>
              <a:rPr lang="ar-IQ" sz="3200" b="1" dirty="0" smtClean="0"/>
              <a:t>2- الاختلاس: وهو أخذ المعنى ونقله إلى غرض جديد مع العدول </a:t>
            </a:r>
            <a:r>
              <a:rPr lang="ar-IQ" sz="3200" b="1" dirty="0" err="1" smtClean="0"/>
              <a:t>به</a:t>
            </a:r>
            <a:r>
              <a:rPr lang="ar-IQ" sz="3200" b="1" dirty="0" smtClean="0"/>
              <a:t> عن وزنه ورويه وقافيته.</a:t>
            </a:r>
            <a:endParaRPr lang="en-US" sz="3200" b="1" dirty="0" smtClean="0"/>
          </a:p>
          <a:p>
            <a:pPr algn="r" rtl="0"/>
            <a:r>
              <a:rPr lang="ar-IQ" sz="3200" b="1" dirty="0" smtClean="0"/>
              <a:t>3- الإغارة: وضع اليد على شعر الغير وأخذه قهرا</a:t>
            </a:r>
            <a:endParaRPr lang="en-US" sz="3200" b="1" dirty="0" smtClean="0"/>
          </a:p>
          <a:p>
            <a:pPr algn="r" rtl="0"/>
            <a:r>
              <a:rPr lang="ar-IQ" sz="3200" b="1" dirty="0" smtClean="0"/>
              <a:t>4- الإلمام :أخذ المعنى وبعض اللفظ بخفاء</a:t>
            </a:r>
            <a:endParaRPr lang="en-US" sz="3200" b="1" dirty="0" smtClean="0"/>
          </a:p>
          <a:p>
            <a:pPr algn="r" rtl="0"/>
            <a:r>
              <a:rPr lang="ar-IQ" sz="3200" b="1" dirty="0" smtClean="0"/>
              <a:t>5- احتذاء المثال: أن يأخذ الشاعر بمذهب غيره في التفكير والتعبير</a:t>
            </a:r>
            <a:endParaRPr lang="en-US" sz="3200" b="1" dirty="0" smtClean="0"/>
          </a:p>
          <a:p>
            <a:pPr algn="r" rtl="0"/>
            <a:r>
              <a:rPr lang="ar-IQ" sz="3200" b="1" dirty="0" smtClean="0"/>
              <a:t>6- القلب: من لطيف السرقة لأن الشاعر فيه يعكس المعنى الذي </a:t>
            </a:r>
            <a:r>
              <a:rPr lang="en-US" sz="3200" b="1" dirty="0" smtClean="0"/>
              <a:t>  </a:t>
            </a:r>
            <a:r>
              <a:rPr lang="ar-IQ" sz="3200" b="1" dirty="0" smtClean="0"/>
              <a:t>يأخذه </a:t>
            </a:r>
            <a:r>
              <a:rPr lang="ar-IQ" sz="2800" b="1" dirty="0" smtClean="0"/>
              <a:t>ويجمله</a:t>
            </a:r>
            <a:endParaRPr lang="en-US" sz="2800" b="1" dirty="0" smtClean="0"/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وسيلة شرح على شكل سحابة 3"/>
          <p:cNvSpPr/>
          <p:nvPr/>
        </p:nvSpPr>
        <p:spPr>
          <a:xfrm>
            <a:off x="5429256" y="0"/>
            <a:ext cx="3857620" cy="125556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</a:rPr>
              <a:t>رابعا : أنواع السرقات 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lvl="0" algn="r"/>
            <a:r>
              <a:rPr lang="ar-IQ" sz="4000" b="1" dirty="0" smtClean="0">
                <a:solidFill>
                  <a:schemeClr val="tx1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1- </a:t>
            </a:r>
            <a:r>
              <a:rPr lang="ar-SA" sz="4000" b="1" dirty="0" smtClean="0">
                <a:solidFill>
                  <a:schemeClr val="tx1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بيت امرئ </a:t>
            </a:r>
            <a:r>
              <a:rPr lang="ar-SA" sz="4000" b="1" dirty="0" smtClean="0">
                <a:solidFill>
                  <a:schemeClr val="tx1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ألقيس:</a:t>
            </a:r>
            <a:endParaRPr lang="ar-IQ" sz="4000" b="1" dirty="0" smtClean="0">
              <a:solidFill>
                <a:schemeClr val="tx1"/>
              </a:solidFill>
              <a:latin typeface="Simplified Arabic" pitchFamily="18" charset="-78"/>
              <a:ea typeface="Times New Roman" pitchFamily="18" charset="0"/>
              <a:cs typeface="Simplified Arabic" pitchFamily="18" charset="-78"/>
            </a:endParaRPr>
          </a:p>
          <a:p>
            <a:pPr lvl="0" algn="r"/>
            <a:endParaRPr lang="ar-IQ" sz="40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r"/>
            <a:endParaRPr lang="ar-IQ" sz="40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r"/>
            <a:endParaRPr lang="ar-IQ" sz="40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 algn="r"/>
            <a:r>
              <a:rPr lang="ar-IQ" sz="40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2- بيت الأعشى </a:t>
            </a:r>
            <a:endParaRPr lang="ar-SA" sz="4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857884" y="0"/>
            <a:ext cx="2907234" cy="10715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600" b="1" dirty="0" smtClean="0">
                <a:solidFill>
                  <a:schemeClr val="tx1"/>
                </a:solidFill>
              </a:rPr>
              <a:t>أمثلة تطبيقية </a:t>
            </a:r>
            <a:endParaRPr lang="ar-IQ" sz="3600" b="1" dirty="0">
              <a:solidFill>
                <a:schemeClr val="tx1"/>
              </a:solidFill>
            </a:endParaRPr>
          </a:p>
        </p:txBody>
      </p:sp>
      <p:sp>
        <p:nvSpPr>
          <p:cNvPr id="6" name="وسيلة شرح مستطيلة 5"/>
          <p:cNvSpPr/>
          <p:nvPr/>
        </p:nvSpPr>
        <p:spPr>
          <a:xfrm>
            <a:off x="0" y="1500174"/>
            <a:ext cx="9144000" cy="214314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dirty="0" smtClean="0"/>
              <a:t> </a:t>
            </a:r>
            <a:r>
              <a:rPr lang="ar-IQ" dirty="0" smtClean="0"/>
              <a:t>          </a:t>
            </a:r>
            <a:r>
              <a:rPr lang="ar-SA" sz="3200" b="1" dirty="0" smtClean="0">
                <a:solidFill>
                  <a:srgbClr val="FF0000"/>
                </a:solidFill>
              </a:rPr>
              <a:t>وقوفا بها صحبي عليّ مطيّهم      يقولون لا تهلك أسى </a:t>
            </a:r>
            <a:r>
              <a:rPr lang="ar-SA" sz="3200" b="1" dirty="0" err="1" smtClean="0">
                <a:solidFill>
                  <a:srgbClr val="FF0000"/>
                </a:solidFill>
              </a:rPr>
              <a:t>وتج</a:t>
            </a:r>
            <a:r>
              <a:rPr lang="ar-IQ" sz="3200" b="1" dirty="0" smtClean="0">
                <a:solidFill>
                  <a:srgbClr val="FF0000"/>
                </a:solidFill>
              </a:rPr>
              <a:t>مل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                        </a:t>
            </a:r>
            <a:r>
              <a:rPr lang="ar-IQ" sz="3200" b="1" dirty="0" smtClean="0">
                <a:solidFill>
                  <a:schemeClr val="tx1"/>
                </a:solidFill>
              </a:rPr>
              <a:t>تناصه </a:t>
            </a:r>
            <a:r>
              <a:rPr lang="ar-SA" sz="3200" b="1" dirty="0" smtClean="0">
                <a:solidFill>
                  <a:schemeClr val="tx1"/>
                </a:solidFill>
              </a:rPr>
              <a:t>طرفة فقال: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ar-SA" sz="2800" b="1" dirty="0" smtClean="0">
                <a:solidFill>
                  <a:schemeClr val="tx1"/>
                </a:solidFill>
              </a:rPr>
              <a:t>      </a:t>
            </a:r>
            <a:r>
              <a:rPr lang="ar-IQ" sz="2800" b="1" dirty="0" smtClean="0">
                <a:solidFill>
                  <a:schemeClr val="tx1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وقوفا بها صحبي علي مطيهم       يقولون لا تهلك أسى وتجلد</a:t>
            </a:r>
            <a:endParaRPr lang="ar-IQ" sz="2800" b="1" dirty="0">
              <a:solidFill>
                <a:srgbClr val="FF0000"/>
              </a:solidFill>
            </a:endParaRPr>
          </a:p>
        </p:txBody>
      </p:sp>
      <p:sp>
        <p:nvSpPr>
          <p:cNvPr id="7" name="وسيلة شرح مستطيلة 6"/>
          <p:cNvSpPr/>
          <p:nvPr/>
        </p:nvSpPr>
        <p:spPr>
          <a:xfrm>
            <a:off x="0" y="4357694"/>
            <a:ext cx="9144000" cy="221457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كأس شربت على لذة      </a:t>
            </a:r>
            <a:r>
              <a:rPr lang="ar-IQ" sz="3200" b="1" dirty="0" smtClean="0">
                <a:solidFill>
                  <a:srgbClr val="FF0000"/>
                </a:solidFill>
              </a:rPr>
              <a:t> و</a:t>
            </a:r>
            <a:r>
              <a:rPr lang="ar-SA" sz="3200" b="1" dirty="0" smtClean="0">
                <a:solidFill>
                  <a:srgbClr val="FF0000"/>
                </a:solidFill>
              </a:rPr>
              <a:t> أخرى تداويت منها </a:t>
            </a:r>
            <a:r>
              <a:rPr lang="ar-SA" sz="3200" b="1" dirty="0" err="1" smtClean="0">
                <a:solidFill>
                  <a:srgbClr val="FF0000"/>
                </a:solidFill>
              </a:rPr>
              <a:t>بها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3200" b="1" dirty="0" smtClean="0">
                <a:solidFill>
                  <a:schemeClr val="tx1"/>
                </a:solidFill>
              </a:rPr>
              <a:t>تناص مع  أبي  نواس فقال:</a:t>
            </a:r>
          </a:p>
          <a:p>
            <a:pPr lvl="0" algn="ctr"/>
            <a:r>
              <a:rPr lang="ar-SA" sz="3200" b="1" dirty="0" smtClean="0">
                <a:solidFill>
                  <a:srgbClr val="FF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دع عنك لومي فإن اللوم إغراء   </a:t>
            </a:r>
            <a:r>
              <a:rPr lang="ar-SA" sz="3200" b="1" dirty="0" err="1" smtClean="0">
                <a:solidFill>
                  <a:srgbClr val="FF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و</a:t>
            </a:r>
            <a:r>
              <a:rPr lang="ar-SA" sz="3200" b="1" dirty="0" smtClean="0">
                <a:solidFill>
                  <a:srgbClr val="FF0000"/>
                </a:solidFill>
                <a:latin typeface="Simplified Arabic" pitchFamily="18" charset="-78"/>
                <a:ea typeface="Times New Roman" pitchFamily="18" charset="0"/>
                <a:cs typeface="Simplified Arabic" pitchFamily="18" charset="-78"/>
              </a:rPr>
              <a:t> داوني بالتي كانت هي الداء</a:t>
            </a:r>
            <a:endParaRPr lang="ar-SA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b="1" dirty="0" smtClean="0"/>
          </a:p>
          <a:p>
            <a:pPr algn="ctr"/>
            <a:endParaRPr lang="ar-IQ" b="1" dirty="0" smtClean="0"/>
          </a:p>
          <a:p>
            <a:pPr algn="ct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3143248"/>
            <a:ext cx="9144000" cy="3714752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r>
              <a:rPr lang="ar-IQ" sz="2800" b="1" dirty="0" smtClean="0">
                <a:solidFill>
                  <a:schemeClr val="tx1"/>
                </a:solidFill>
              </a:rPr>
              <a:t>3- قول أبو </a:t>
            </a:r>
            <a:r>
              <a:rPr lang="ar-IQ" sz="2800" b="1" dirty="0" err="1" smtClean="0">
                <a:solidFill>
                  <a:schemeClr val="tx1"/>
                </a:solidFill>
              </a:rPr>
              <a:t>الشيص</a:t>
            </a:r>
            <a:r>
              <a:rPr lang="ar-IQ" sz="2800" b="1" dirty="0" smtClean="0">
                <a:solidFill>
                  <a:schemeClr val="tx1"/>
                </a:solidFill>
              </a:rPr>
              <a:t> :</a:t>
            </a: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IQ" sz="2800" dirty="0" err="1" smtClean="0">
                <a:solidFill>
                  <a:schemeClr val="tx1"/>
                </a:solidFill>
              </a:rPr>
              <a:t>أاع</a:t>
            </a:r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 </a:t>
            </a: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just"/>
            <a:r>
              <a:rPr lang="ar-IQ" sz="2800" b="1" dirty="0" smtClean="0">
                <a:solidFill>
                  <a:schemeClr val="tx1"/>
                </a:solidFill>
              </a:rPr>
              <a:t>التناص مصطلح نقدي جديد إلى حد ما وفد مؤخرا إلى الدراسات النقدية العربية </a:t>
            </a:r>
          </a:p>
          <a:p>
            <a:pPr algn="just"/>
            <a:r>
              <a:rPr lang="ar-IQ" sz="2800" b="1" dirty="0" smtClean="0">
                <a:solidFill>
                  <a:schemeClr val="tx1"/>
                </a:solidFill>
              </a:rPr>
              <a:t>المعاصرة . وقد عزا كثير من النقاد السبب في بروز هذا المصطلح على الساحة الغربية إلى انغلاق البنيوية وإغراقها في جعل النص الأدبي بنية لغوية مغلقة , لا تحتاج إلى غيرها وإهمالها كل ما يمت إلى المؤلف أو الإيديولوجية بصلة</a:t>
            </a:r>
            <a:r>
              <a:rPr lang="ar-IQ" sz="1400" b="1" dirty="0" smtClean="0">
                <a:solidFill>
                  <a:schemeClr val="tx1"/>
                </a:solidFill>
              </a:rPr>
              <a:t>(7) </a:t>
            </a:r>
            <a:r>
              <a:rPr lang="ar-IQ" sz="2800" b="1" dirty="0" smtClean="0">
                <a:solidFill>
                  <a:schemeClr val="tx1"/>
                </a:solidFill>
              </a:rPr>
              <a:t>.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4" name="وسيلة شرح مستطيلة 3"/>
          <p:cNvSpPr/>
          <p:nvPr/>
        </p:nvSpPr>
        <p:spPr>
          <a:xfrm>
            <a:off x="0" y="714356"/>
            <a:ext cx="9144000" cy="200026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أجد الملامة في هواك لذيذة     حبا لذكراك فليلمني اللّوم </a:t>
            </a:r>
          </a:p>
          <a:p>
            <a:pPr algn="ctr"/>
            <a:r>
              <a:rPr lang="ar-IQ" sz="3200" b="1" dirty="0" smtClean="0">
                <a:solidFill>
                  <a:schemeClr val="tx1"/>
                </a:solidFill>
              </a:rPr>
              <a:t>تناص مع   المتنبي </a:t>
            </a:r>
          </a:p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أحسبه وأحسب فيه ملامة       إن الملامة فيه من أعدائه  </a:t>
            </a:r>
          </a:p>
          <a:p>
            <a:pPr algn="ctr"/>
            <a:endParaRPr lang="ar-IQ" dirty="0"/>
          </a:p>
        </p:txBody>
      </p:sp>
      <p:sp>
        <p:nvSpPr>
          <p:cNvPr id="5" name="نجمة ذات 5 نقاط 4"/>
          <p:cNvSpPr/>
          <p:nvPr/>
        </p:nvSpPr>
        <p:spPr>
          <a:xfrm>
            <a:off x="3643306" y="2786058"/>
            <a:ext cx="5129242" cy="11430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</a:rPr>
              <a:t>خامسا: التناص </a:t>
            </a:r>
            <a:endParaRPr lang="ar-IQ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929718" cy="6858000"/>
          </a:xfrm>
        </p:spPr>
        <p:txBody>
          <a:bodyPr>
            <a:normAutofit/>
          </a:bodyPr>
          <a:lstStyle/>
          <a:p>
            <a:pPr algn="r"/>
            <a:endParaRPr lang="ar-IQ" sz="3200" b="1" dirty="0" smtClean="0">
              <a:solidFill>
                <a:schemeClr val="tx1"/>
              </a:solidFill>
            </a:endParaRPr>
          </a:p>
          <a:p>
            <a:pPr algn="just"/>
            <a:r>
              <a:rPr lang="ar-IQ" sz="3200" b="1" dirty="0" smtClean="0">
                <a:solidFill>
                  <a:schemeClr val="tx1"/>
                </a:solidFill>
              </a:rPr>
              <a:t>  لقد ظهر هذا المصطلح فعليا في بحوث التي كتبتها الناقدة </a:t>
            </a:r>
            <a:r>
              <a:rPr lang="ar-IQ" sz="3200" b="1" dirty="0" err="1" smtClean="0">
                <a:solidFill>
                  <a:schemeClr val="tx1"/>
                </a:solidFill>
              </a:rPr>
              <a:t>جوليا</a:t>
            </a:r>
            <a:r>
              <a:rPr lang="ar-IQ" sz="3200" b="1" dirty="0" smtClean="0">
                <a:solidFill>
                  <a:schemeClr val="tx1"/>
                </a:solidFill>
              </a:rPr>
              <a:t> كرستيفا في عام 1966- 1967م . ولقد اخذ هذا المصطلح في الانتشار ليصبح بعد ذلك مذهبا نقديا له أسسه وضوابطه . </a:t>
            </a:r>
          </a:p>
          <a:p>
            <a:pPr algn="just"/>
            <a:endParaRPr lang="ar-IQ" sz="3200" b="1" dirty="0" smtClean="0">
              <a:solidFill>
                <a:schemeClr val="tx1"/>
              </a:solidFill>
            </a:endParaRPr>
          </a:p>
          <a:p>
            <a:pPr algn="just"/>
            <a:r>
              <a:rPr lang="ar-IQ" sz="3200" b="1" dirty="0" smtClean="0">
                <a:solidFill>
                  <a:schemeClr val="tx1"/>
                </a:solidFill>
              </a:rPr>
              <a:t>  والتناص في ابسط تعريف له , يعني وجود تداخلات لغوية أو </a:t>
            </a:r>
            <a:r>
              <a:rPr lang="ar-IQ" sz="3200" b="1" dirty="0" err="1" smtClean="0">
                <a:solidFill>
                  <a:schemeClr val="tx1"/>
                </a:solidFill>
              </a:rPr>
              <a:t>فكريةو</a:t>
            </a:r>
            <a:r>
              <a:rPr lang="ar-IQ" sz="3200" b="1" dirty="0" smtClean="0">
                <a:solidFill>
                  <a:schemeClr val="tx1"/>
                </a:solidFill>
              </a:rPr>
              <a:t> </a:t>
            </a:r>
            <a:r>
              <a:rPr lang="ar-IQ" sz="3200" b="1" dirty="0" smtClean="0">
                <a:solidFill>
                  <a:schemeClr val="tx1"/>
                </a:solidFill>
              </a:rPr>
              <a:t>شكلية أو مضمونية بين نص وأخر .</a:t>
            </a:r>
          </a:p>
          <a:p>
            <a:pPr algn="r"/>
            <a:endParaRPr lang="ar-IQ" sz="3200" b="1" dirty="0" smtClean="0">
              <a:solidFill>
                <a:schemeClr val="tx1"/>
              </a:solidFill>
            </a:endParaRPr>
          </a:p>
          <a:p>
            <a:pPr algn="just"/>
            <a:r>
              <a:rPr lang="ar-IQ" sz="3200" b="1" dirty="0" smtClean="0">
                <a:solidFill>
                  <a:schemeClr val="tx1"/>
                </a:solidFill>
              </a:rPr>
              <a:t> لو عدنا إلى تراثنا النقدي والبلاغي لوجدنا جذور مصطلح التناص تضرب في أعماق الموروثين العربيين النقدي والبلاغي , مع ملاحظة الفوارق في ظروف النشأة والغايات والأهداف </a:t>
            </a:r>
            <a:r>
              <a:rPr lang="ar-IQ" sz="1400" b="1" dirty="0" smtClean="0">
                <a:solidFill>
                  <a:schemeClr val="tx1"/>
                </a:solidFill>
              </a:rPr>
              <a:t>(8) </a:t>
            </a:r>
            <a:r>
              <a:rPr lang="ar-IQ" sz="32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ar-IQ" sz="3200" b="1" dirty="0" smtClean="0">
              <a:solidFill>
                <a:schemeClr val="tx1"/>
              </a:solidFill>
            </a:endParaRPr>
          </a:p>
          <a:p>
            <a:pPr algn="r"/>
            <a:endParaRPr lang="ar-IQ" sz="3200" b="1" dirty="0" smtClean="0">
              <a:solidFill>
                <a:schemeClr val="tx1"/>
              </a:solidFill>
            </a:endParaRPr>
          </a:p>
          <a:p>
            <a:pPr algn="r"/>
            <a:endParaRPr lang="ar-S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3929066"/>
            <a:ext cx="8460432" cy="2500330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001156" cy="6500834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just"/>
            <a:r>
              <a:rPr lang="ar-IQ" sz="2800" dirty="0" smtClean="0">
                <a:solidFill>
                  <a:schemeClr val="tx1"/>
                </a:solidFill>
              </a:rPr>
              <a:t>  </a:t>
            </a:r>
            <a:r>
              <a:rPr lang="ar-IQ" sz="2800" b="1" dirty="0" smtClean="0">
                <a:solidFill>
                  <a:schemeClr val="tx1"/>
                </a:solidFill>
              </a:rPr>
              <a:t>لا ندعي أن النقد العربي القديم قد سبق النقد الغربي المعاصر في استحداث هذا المصطلح واستخدامه , فذلك ضرب من الجهل , ولكن النقد العربي القديم أشار إلى عدة مصطلحات نقدية وبلاغية , هي في حقيقتها شكل من أشكال التناص ومن هذه المصطلحات ( الاقتباس , التضمين , السرقة , المعارضة , والمناقضة ) وليست هذه المصطلحات , ألا شكلا من أشكال التناص .</a:t>
            </a: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r>
              <a:rPr lang="ar-IQ" sz="2400" b="1" dirty="0" smtClean="0">
                <a:solidFill>
                  <a:schemeClr val="tx1"/>
                </a:solidFill>
              </a:rPr>
              <a:t>وقف امرؤ القيس على الأطلال وتمثل المكان في قصيدته المشهورة نجد </a:t>
            </a:r>
            <a:r>
              <a:rPr lang="ar-IQ" sz="2400" b="1" dirty="0" err="1" smtClean="0">
                <a:solidFill>
                  <a:schemeClr val="tx1"/>
                </a:solidFill>
              </a:rPr>
              <a:t>تناصاً</a:t>
            </a:r>
            <a:r>
              <a:rPr lang="ar-IQ" sz="2400" b="1" dirty="0" smtClean="0">
                <a:solidFill>
                  <a:schemeClr val="tx1"/>
                </a:solidFill>
              </a:rPr>
              <a:t> </a:t>
            </a:r>
            <a:r>
              <a:rPr lang="ar-IQ" sz="2400" b="1" dirty="0" smtClean="0">
                <a:solidFill>
                  <a:schemeClr val="tx1"/>
                </a:solidFill>
              </a:rPr>
              <a:t>في شعر الشاعر الفلسطيني محمد القيسي في ديوان الوقوف في جرش</a:t>
            </a:r>
            <a:r>
              <a:rPr lang="ar-IQ" sz="1400" b="1" dirty="0" smtClean="0">
                <a:solidFill>
                  <a:schemeClr val="tx1"/>
                </a:solidFill>
              </a:rPr>
              <a:t>(9):</a:t>
            </a: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endParaRPr lang="ar-IQ" sz="2800" b="1" dirty="0" smtClean="0">
              <a:solidFill>
                <a:schemeClr val="tx1"/>
              </a:solidFill>
            </a:endParaRPr>
          </a:p>
          <a:p>
            <a:pPr algn="just"/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643570" y="2928934"/>
            <a:ext cx="2764358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</a:rPr>
              <a:t>أمثلة تطبيقية </a:t>
            </a:r>
            <a:endParaRPr lang="ar-IQ" sz="2800" b="1" dirty="0">
              <a:solidFill>
                <a:schemeClr val="tx1"/>
              </a:solidFill>
            </a:endParaRPr>
          </a:p>
        </p:txBody>
      </p:sp>
      <p:sp>
        <p:nvSpPr>
          <p:cNvPr id="5" name="وسيلة شرح مستطيلة 4"/>
          <p:cNvSpPr/>
          <p:nvPr/>
        </p:nvSpPr>
        <p:spPr>
          <a:xfrm>
            <a:off x="0" y="5286388"/>
            <a:ext cx="9144000" cy="135732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وقفا نحك على أسوارها     بعض ما يوجع من أسرارها </a:t>
            </a:r>
            <a:endParaRPr lang="ar-IQ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8858280" cy="6643710"/>
          </a:xfrm>
        </p:spPr>
        <p:txBody>
          <a:bodyPr>
            <a:normAutofit/>
          </a:bodyPr>
          <a:lstStyle/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نجده في </a:t>
            </a:r>
            <a:r>
              <a:rPr lang="ar-IQ" sz="2800" dirty="0" smtClean="0">
                <a:solidFill>
                  <a:schemeClr val="tx1"/>
                </a:solidFill>
              </a:rPr>
              <a:t>موقف </a:t>
            </a:r>
            <a:r>
              <a:rPr lang="ar-IQ" sz="2800" dirty="0" smtClean="0">
                <a:solidFill>
                  <a:schemeClr val="tx1"/>
                </a:solidFill>
              </a:rPr>
              <a:t>أخر يتغنى بحب فلسطين </a:t>
            </a:r>
            <a:r>
              <a:rPr lang="ar-IQ" sz="2800" dirty="0" err="1" smtClean="0">
                <a:solidFill>
                  <a:schemeClr val="tx1"/>
                </a:solidFill>
              </a:rPr>
              <a:t>متناصاً</a:t>
            </a:r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IQ" sz="2800" dirty="0" smtClean="0">
                <a:solidFill>
                  <a:schemeClr val="tx1"/>
                </a:solidFill>
              </a:rPr>
              <a:t>في ذلك مع الشاعر الأندلسي ابن الخطيب </a:t>
            </a:r>
          </a:p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يقول ابن الخطيب : </a:t>
            </a: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فقد تناص معه الشاعر محمد القيسي :</a:t>
            </a: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 </a:t>
            </a:r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وسيلة شرح مستطيلة 3"/>
          <p:cNvSpPr/>
          <p:nvPr/>
        </p:nvSpPr>
        <p:spPr>
          <a:xfrm>
            <a:off x="0" y="1857364"/>
            <a:ext cx="9144000" cy="132702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smtClean="0">
                <a:solidFill>
                  <a:srgbClr val="FF0000"/>
                </a:solidFill>
              </a:rPr>
              <a:t>جادك الغيث اذا الغيث همى    يا زمان الوصل بالاندلس  </a:t>
            </a:r>
            <a:endParaRPr lang="ar-IQ" sz="3200" b="1" dirty="0">
              <a:solidFill>
                <a:srgbClr val="FF0000"/>
              </a:solidFill>
            </a:endParaRPr>
          </a:p>
        </p:txBody>
      </p:sp>
      <p:sp>
        <p:nvSpPr>
          <p:cNvPr id="5" name="وسيلة شرح مستطيلة 4"/>
          <p:cNvSpPr/>
          <p:nvPr/>
        </p:nvSpPr>
        <p:spPr>
          <a:xfrm>
            <a:off x="0" y="4143380"/>
            <a:ext cx="9144000" cy="250033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إذا كان لي أن أقول , وأن أنشد الآن فلأتغن بأيامك </a:t>
            </a:r>
          </a:p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الذهبية يا زمن الوصل ولأتغن بما خطه العاشقون القدامى وما</a:t>
            </a:r>
          </a:p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طرزته النساء الجميلات في سر فوق المناديل , قبل الرحيل  </a:t>
            </a:r>
            <a:endParaRPr lang="ar-IQ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8818762" cy="5652512"/>
          </a:xfrm>
        </p:spPr>
        <p:txBody>
          <a:bodyPr>
            <a:normAutofit/>
          </a:bodyPr>
          <a:lstStyle/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  خلاصة القول أن السرقات كانت قضية من أهم القضايا النقدية التي شغلت النقاد قديما وحديثا , نظر للتشابه الشديد بين الشعراء في معانيهم وألفاظهم , واتكاء اللاحق على السابق , فكان لابد من تحديد إطار دقيق لهذا التشابه , حتى لا يظلم اللاحق ولا يغبن السابق , بتحديد مواضع السرقات تحديدا دقيقا بعيدا عن التعصب والهوى , لذلك خلف لنا النقد القديم كما هائلا من الآراء التي قدمت في السرقة وأسبابها ومواضعها , فكان هذا دافعا لغربلة تلك الآراء وتصفيتها   بعيدا عن التعصب الذي برز عند بعض النقاد .</a:t>
            </a:r>
            <a:endParaRPr lang="ar-S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715436" cy="5938264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marL="370332" indent="-342900" algn="r">
              <a:buAutoNum type="arabicParenBoth"/>
            </a:pPr>
            <a:r>
              <a:rPr lang="ar-IQ" sz="1600" dirty="0" smtClean="0">
                <a:solidFill>
                  <a:schemeClr val="tx1"/>
                </a:solidFill>
              </a:rPr>
              <a:t>جماليات التناص في الشعر العربي القديم والمعاصر , عبد القادر طالب , </a:t>
            </a:r>
            <a:r>
              <a:rPr lang="ar-IQ" sz="1600" dirty="0" err="1" smtClean="0">
                <a:solidFill>
                  <a:schemeClr val="tx1"/>
                </a:solidFill>
              </a:rPr>
              <a:t>اطروجة</a:t>
            </a:r>
            <a:r>
              <a:rPr lang="ar-IQ" sz="1600" dirty="0" smtClean="0">
                <a:solidFill>
                  <a:schemeClr val="tx1"/>
                </a:solidFill>
              </a:rPr>
              <a:t> دكتوراه , كلية سيدي بلعباس , جامعة </a:t>
            </a:r>
            <a:r>
              <a:rPr lang="ar-IQ" sz="1600" dirty="0" err="1" smtClean="0">
                <a:solidFill>
                  <a:schemeClr val="tx1"/>
                </a:solidFill>
              </a:rPr>
              <a:t>الجيلا</a:t>
            </a:r>
            <a:r>
              <a:rPr lang="ar-IQ" sz="1600" dirty="0" smtClean="0">
                <a:solidFill>
                  <a:schemeClr val="tx1"/>
                </a:solidFill>
              </a:rPr>
              <a:t> لي ليابس 2016: 58.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(2)السرقات </a:t>
            </a:r>
            <a:r>
              <a:rPr lang="ar-IQ" sz="1600" dirty="0" err="1" smtClean="0">
                <a:solidFill>
                  <a:schemeClr val="tx1"/>
                </a:solidFill>
              </a:rPr>
              <a:t>الادبية</a:t>
            </a:r>
            <a:r>
              <a:rPr lang="ar-IQ" sz="1600" dirty="0" smtClean="0">
                <a:solidFill>
                  <a:schemeClr val="tx1"/>
                </a:solidFill>
              </a:rPr>
              <a:t> بين </a:t>
            </a:r>
            <a:r>
              <a:rPr lang="ar-IQ" sz="1600" dirty="0" err="1" smtClean="0">
                <a:solidFill>
                  <a:schemeClr val="tx1"/>
                </a:solidFill>
              </a:rPr>
              <a:t>الامدي</a:t>
            </a:r>
            <a:r>
              <a:rPr lang="ar-IQ" sz="1600" dirty="0" smtClean="0">
                <a:solidFill>
                  <a:schemeClr val="tx1"/>
                </a:solidFill>
              </a:rPr>
              <a:t> والجرجاني , في ضوء النقد </a:t>
            </a:r>
            <a:r>
              <a:rPr lang="ar-IQ" sz="1600" dirty="0" err="1" smtClean="0">
                <a:solidFill>
                  <a:schemeClr val="tx1"/>
                </a:solidFill>
              </a:rPr>
              <a:t>الادبي</a:t>
            </a:r>
            <a:r>
              <a:rPr lang="ar-IQ" sz="1600" dirty="0" smtClean="0">
                <a:solidFill>
                  <a:schemeClr val="tx1"/>
                </a:solidFill>
              </a:rPr>
              <a:t> القديم والحديث ,عبد اللطيف محمد , دار </a:t>
            </a:r>
            <a:r>
              <a:rPr lang="ar-IQ" sz="1600" dirty="0" err="1" smtClean="0">
                <a:solidFill>
                  <a:schemeClr val="tx1"/>
                </a:solidFill>
              </a:rPr>
              <a:t>قشقشة</a:t>
            </a:r>
            <a:r>
              <a:rPr lang="ar-IQ" sz="1600" dirty="0" smtClean="0">
                <a:solidFill>
                  <a:schemeClr val="tx1"/>
                </a:solidFill>
              </a:rPr>
              <a:t> , القاهرة . ط1 , 1955: 11.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(3) المصدر نفسه : 18.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(4)السرقات الشعرية عند ابن رشيق القيرواني في كتابه العمدة , خديجة </a:t>
            </a:r>
            <a:r>
              <a:rPr lang="ar-IQ" sz="1600" dirty="0" err="1" smtClean="0">
                <a:solidFill>
                  <a:schemeClr val="tx1"/>
                </a:solidFill>
              </a:rPr>
              <a:t>رزوقي</a:t>
            </a:r>
            <a:r>
              <a:rPr lang="ar-IQ" sz="1600" dirty="0" smtClean="0">
                <a:solidFill>
                  <a:schemeClr val="tx1"/>
                </a:solidFill>
              </a:rPr>
              <a:t> , رسالة ماجستير , جامعة قاصدي </a:t>
            </a:r>
            <a:r>
              <a:rPr lang="ar-IQ" sz="1600" dirty="0" err="1" smtClean="0">
                <a:solidFill>
                  <a:schemeClr val="tx1"/>
                </a:solidFill>
              </a:rPr>
              <a:t>مرباح</a:t>
            </a:r>
            <a:r>
              <a:rPr lang="ar-IQ" sz="1600" dirty="0" smtClean="0">
                <a:solidFill>
                  <a:schemeClr val="tx1"/>
                </a:solidFill>
              </a:rPr>
              <a:t> , كلية </a:t>
            </a:r>
            <a:r>
              <a:rPr lang="ar-IQ" sz="1600" dirty="0" err="1" smtClean="0">
                <a:solidFill>
                  <a:schemeClr val="tx1"/>
                </a:solidFill>
              </a:rPr>
              <a:t>الاداب</a:t>
            </a:r>
            <a:r>
              <a:rPr lang="ar-IQ" sz="1600" dirty="0" smtClean="0">
                <a:solidFill>
                  <a:schemeClr val="tx1"/>
                </a:solidFill>
              </a:rPr>
              <a:t> واللغات , 2014: 10.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(5) السرقات الشعرية في التراث النقدي العربي , سميرة نظرة , دراسة ( </a:t>
            </a:r>
            <a:r>
              <a:rPr lang="ar-IQ" sz="1600" dirty="0" err="1" smtClean="0">
                <a:solidFill>
                  <a:schemeClr val="tx1"/>
                </a:solidFill>
              </a:rPr>
              <a:t>النت</a:t>
            </a:r>
            <a:r>
              <a:rPr lang="ar-IQ" sz="1600" dirty="0" smtClean="0">
                <a:solidFill>
                  <a:schemeClr val="tx1"/>
                </a:solidFill>
              </a:rPr>
              <a:t> ) :13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(6) السرقات </a:t>
            </a:r>
            <a:r>
              <a:rPr lang="ar-IQ" sz="1600" dirty="0" err="1" smtClean="0">
                <a:solidFill>
                  <a:schemeClr val="tx1"/>
                </a:solidFill>
              </a:rPr>
              <a:t>لادبية</a:t>
            </a:r>
            <a:r>
              <a:rPr lang="ar-IQ" sz="1600" dirty="0" smtClean="0">
                <a:solidFill>
                  <a:schemeClr val="tx1"/>
                </a:solidFill>
              </a:rPr>
              <a:t> بين </a:t>
            </a:r>
            <a:r>
              <a:rPr lang="ar-IQ" sz="1600" dirty="0" err="1" smtClean="0">
                <a:solidFill>
                  <a:schemeClr val="tx1"/>
                </a:solidFill>
              </a:rPr>
              <a:t>الامدي</a:t>
            </a:r>
            <a:r>
              <a:rPr lang="ar-IQ" sz="1600" dirty="0" smtClean="0">
                <a:solidFill>
                  <a:schemeClr val="tx1"/>
                </a:solidFill>
              </a:rPr>
              <a:t> والجرجاني , في ضوء النقد </a:t>
            </a:r>
            <a:r>
              <a:rPr lang="ar-IQ" sz="1600" dirty="0" err="1" smtClean="0">
                <a:solidFill>
                  <a:schemeClr val="tx1"/>
                </a:solidFill>
              </a:rPr>
              <a:t>الادبي</a:t>
            </a:r>
            <a:r>
              <a:rPr lang="ar-IQ" sz="1600" dirty="0" smtClean="0">
                <a:solidFill>
                  <a:schemeClr val="tx1"/>
                </a:solidFill>
              </a:rPr>
              <a:t> القديم والحديث :32.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(7) التناص في الشعر العربي الحديث , حصة البادي , كنوز المعرفة </a:t>
            </a:r>
            <a:r>
              <a:rPr lang="ar-IQ" sz="1600" dirty="0" err="1" smtClean="0">
                <a:solidFill>
                  <a:schemeClr val="tx1"/>
                </a:solidFill>
              </a:rPr>
              <a:t>الاردن</a:t>
            </a:r>
            <a:r>
              <a:rPr lang="ar-IQ" sz="1600" dirty="0" smtClean="0">
                <a:solidFill>
                  <a:schemeClr val="tx1"/>
                </a:solidFill>
              </a:rPr>
              <a:t> ,ط1, 2009: 117.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(8) المصدر نفسه : 121.</a:t>
            </a:r>
          </a:p>
          <a:p>
            <a:pPr marL="370332" indent="-342900" algn="r"/>
            <a:r>
              <a:rPr lang="ar-IQ" sz="1600" dirty="0" smtClean="0">
                <a:solidFill>
                  <a:schemeClr val="tx1"/>
                </a:solidFill>
              </a:rPr>
              <a:t>(9) السرقات الشعرية والتناص نقاط التقاطع ومسارات التوازي , </a:t>
            </a:r>
            <a:r>
              <a:rPr lang="ar-IQ" sz="1600" dirty="0" err="1" smtClean="0">
                <a:solidFill>
                  <a:schemeClr val="tx1"/>
                </a:solidFill>
              </a:rPr>
              <a:t>ابراهيم</a:t>
            </a:r>
            <a:r>
              <a:rPr lang="ar-IQ" sz="1600" dirty="0" smtClean="0">
                <a:solidFill>
                  <a:schemeClr val="tx1"/>
                </a:solidFill>
              </a:rPr>
              <a:t> بن سعد </a:t>
            </a:r>
            <a:r>
              <a:rPr lang="ar-IQ" sz="1600" dirty="0" err="1" smtClean="0">
                <a:solidFill>
                  <a:schemeClr val="tx1"/>
                </a:solidFill>
              </a:rPr>
              <a:t>الحقيل</a:t>
            </a:r>
            <a:r>
              <a:rPr lang="ar-IQ" sz="1600" dirty="0" smtClean="0">
                <a:solidFill>
                  <a:schemeClr val="tx1"/>
                </a:solidFill>
              </a:rPr>
              <a:t> , كتاب المجلة العربية الرياض , العدد 19: 209.</a:t>
            </a:r>
          </a:p>
          <a:p>
            <a:pPr marL="370332" indent="-342900" algn="r"/>
            <a:endParaRPr lang="ar-IQ" sz="1600" dirty="0" smtClean="0">
              <a:solidFill>
                <a:schemeClr val="tx1"/>
              </a:solidFill>
            </a:endParaRPr>
          </a:p>
          <a:p>
            <a:pPr marL="370332" indent="-342900" algn="r"/>
            <a:endParaRPr lang="ar-IQ" sz="1600" dirty="0" smtClean="0">
              <a:solidFill>
                <a:schemeClr val="tx1"/>
              </a:solidFill>
            </a:endParaRPr>
          </a:p>
          <a:p>
            <a:pPr marL="370332" indent="-342900" algn="r"/>
            <a:endParaRPr lang="ar-IQ" sz="1600" dirty="0" smtClean="0">
              <a:solidFill>
                <a:schemeClr val="tx1"/>
              </a:solidFill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6572264" y="0"/>
            <a:ext cx="2049978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الهوامش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429684" cy="5072098"/>
          </a:xfrm>
        </p:spPr>
        <p:txBody>
          <a:bodyPr>
            <a:normAutofit/>
          </a:bodyPr>
          <a:lstStyle/>
          <a:p>
            <a:pPr algn="r"/>
            <a:r>
              <a:rPr lang="ar-IQ" sz="1600" dirty="0" smtClean="0"/>
              <a:t>1- </a:t>
            </a:r>
            <a:r>
              <a:rPr lang="ar-IQ" sz="1600" dirty="0" smtClean="0">
                <a:solidFill>
                  <a:schemeClr val="tx1"/>
                </a:solidFill>
              </a:rPr>
              <a:t>جماليات التناص في الشعر العربي القديم والمعاصر , عبد القادر طالب , </a:t>
            </a:r>
            <a:r>
              <a:rPr lang="ar-IQ" sz="1600" dirty="0" err="1" smtClean="0">
                <a:solidFill>
                  <a:schemeClr val="tx1"/>
                </a:solidFill>
              </a:rPr>
              <a:t>اطروجة</a:t>
            </a:r>
            <a:r>
              <a:rPr lang="ar-IQ" sz="1600" dirty="0" smtClean="0">
                <a:solidFill>
                  <a:schemeClr val="tx1"/>
                </a:solidFill>
              </a:rPr>
              <a:t> دكتوراه , كلية سيدي بلعباس , جامعة </a:t>
            </a:r>
            <a:r>
              <a:rPr lang="ar-IQ" sz="1600" dirty="0" err="1" smtClean="0">
                <a:solidFill>
                  <a:schemeClr val="tx1"/>
                </a:solidFill>
              </a:rPr>
              <a:t>الجيلا</a:t>
            </a:r>
            <a:r>
              <a:rPr lang="ar-IQ" sz="1600" dirty="0" smtClean="0">
                <a:solidFill>
                  <a:schemeClr val="tx1"/>
                </a:solidFill>
              </a:rPr>
              <a:t> لي ليابس 2016 .</a:t>
            </a:r>
            <a:br>
              <a:rPr lang="ar-IQ" sz="1600" dirty="0" smtClean="0">
                <a:solidFill>
                  <a:schemeClr val="tx1"/>
                </a:solidFill>
              </a:rPr>
            </a:br>
            <a:r>
              <a:rPr lang="ar-IQ" sz="1600" dirty="0" smtClean="0">
                <a:solidFill>
                  <a:schemeClr val="tx1"/>
                </a:solidFill>
              </a:rPr>
              <a:t>2-السرقات </a:t>
            </a:r>
            <a:r>
              <a:rPr lang="ar-IQ" sz="1600" dirty="0" err="1" smtClean="0">
                <a:solidFill>
                  <a:schemeClr val="tx1"/>
                </a:solidFill>
              </a:rPr>
              <a:t>الادبية</a:t>
            </a:r>
            <a:r>
              <a:rPr lang="ar-IQ" sz="1600" dirty="0" smtClean="0">
                <a:solidFill>
                  <a:schemeClr val="tx1"/>
                </a:solidFill>
              </a:rPr>
              <a:t> بين </a:t>
            </a:r>
            <a:r>
              <a:rPr lang="ar-IQ" sz="1600" dirty="0" err="1" smtClean="0">
                <a:solidFill>
                  <a:schemeClr val="tx1"/>
                </a:solidFill>
              </a:rPr>
              <a:t>الامدي</a:t>
            </a:r>
            <a:r>
              <a:rPr lang="ar-IQ" sz="1600" dirty="0" smtClean="0">
                <a:solidFill>
                  <a:schemeClr val="tx1"/>
                </a:solidFill>
              </a:rPr>
              <a:t> والجرجاني , في ضوء النقد </a:t>
            </a:r>
            <a:r>
              <a:rPr lang="ar-IQ" sz="1600" dirty="0" err="1" smtClean="0">
                <a:solidFill>
                  <a:schemeClr val="tx1"/>
                </a:solidFill>
              </a:rPr>
              <a:t>الادبي</a:t>
            </a:r>
            <a:r>
              <a:rPr lang="ar-IQ" sz="1600" dirty="0" smtClean="0">
                <a:solidFill>
                  <a:schemeClr val="tx1"/>
                </a:solidFill>
              </a:rPr>
              <a:t> القديم والحديث ,عبد اللطيف محمد , دار </a:t>
            </a:r>
            <a:r>
              <a:rPr lang="ar-IQ" sz="1600" dirty="0" err="1" smtClean="0">
                <a:solidFill>
                  <a:schemeClr val="tx1"/>
                </a:solidFill>
              </a:rPr>
              <a:t>قشقشة</a:t>
            </a:r>
            <a:r>
              <a:rPr lang="ar-IQ" sz="1600" dirty="0" smtClean="0">
                <a:solidFill>
                  <a:schemeClr val="tx1"/>
                </a:solidFill>
              </a:rPr>
              <a:t> , القاهرة . ط1 , 1955 </a:t>
            </a:r>
            <a:br>
              <a:rPr lang="ar-IQ" sz="1600" dirty="0" smtClean="0">
                <a:solidFill>
                  <a:schemeClr val="tx1"/>
                </a:solidFill>
              </a:rPr>
            </a:br>
            <a:r>
              <a:rPr lang="ar-IQ" sz="1600" dirty="0" smtClean="0">
                <a:solidFill>
                  <a:schemeClr val="tx1"/>
                </a:solidFill>
              </a:rPr>
              <a:t>3- السرقات الشعرية عند ابن رشيق القيرواني في كتابه العمدة , خديجة </a:t>
            </a:r>
            <a:r>
              <a:rPr lang="ar-IQ" sz="1600" dirty="0" err="1" smtClean="0">
                <a:solidFill>
                  <a:schemeClr val="tx1"/>
                </a:solidFill>
              </a:rPr>
              <a:t>رزوقي</a:t>
            </a:r>
            <a:r>
              <a:rPr lang="ar-IQ" sz="1600" dirty="0" smtClean="0">
                <a:solidFill>
                  <a:schemeClr val="tx1"/>
                </a:solidFill>
              </a:rPr>
              <a:t> , رسالة ماجستير , جامعة قاصدي </a:t>
            </a:r>
            <a:r>
              <a:rPr lang="ar-IQ" sz="1600" dirty="0" err="1" smtClean="0">
                <a:solidFill>
                  <a:schemeClr val="tx1"/>
                </a:solidFill>
              </a:rPr>
              <a:t>مرباح</a:t>
            </a:r>
            <a:r>
              <a:rPr lang="ar-IQ" sz="1600" dirty="0" smtClean="0">
                <a:solidFill>
                  <a:schemeClr val="tx1"/>
                </a:solidFill>
              </a:rPr>
              <a:t> , كلية </a:t>
            </a:r>
            <a:r>
              <a:rPr lang="ar-IQ" sz="1600" dirty="0" err="1" smtClean="0">
                <a:solidFill>
                  <a:schemeClr val="tx1"/>
                </a:solidFill>
              </a:rPr>
              <a:t>الاداب</a:t>
            </a:r>
            <a:r>
              <a:rPr lang="ar-IQ" sz="1600" dirty="0" smtClean="0">
                <a:solidFill>
                  <a:schemeClr val="tx1"/>
                </a:solidFill>
              </a:rPr>
              <a:t> واللغات , 2014.</a:t>
            </a:r>
            <a:br>
              <a:rPr lang="ar-IQ" sz="1600" dirty="0" smtClean="0">
                <a:solidFill>
                  <a:schemeClr val="tx1"/>
                </a:solidFill>
              </a:rPr>
            </a:br>
            <a:r>
              <a:rPr lang="ar-IQ" sz="1600" dirty="0" smtClean="0">
                <a:solidFill>
                  <a:schemeClr val="tx1"/>
                </a:solidFill>
              </a:rPr>
              <a:t>4- السرقات الشعرية في التراث النقدي العربي , سميرة نظرة , دراسة ( </a:t>
            </a:r>
            <a:r>
              <a:rPr lang="ar-IQ" sz="1600" dirty="0" err="1" smtClean="0">
                <a:solidFill>
                  <a:schemeClr val="tx1"/>
                </a:solidFill>
              </a:rPr>
              <a:t>النت</a:t>
            </a:r>
            <a:r>
              <a:rPr lang="ar-IQ" sz="1600" dirty="0" smtClean="0">
                <a:solidFill>
                  <a:schemeClr val="tx1"/>
                </a:solidFill>
              </a:rPr>
              <a:t> ) .</a:t>
            </a:r>
            <a:br>
              <a:rPr lang="ar-IQ" sz="1600" dirty="0" smtClean="0">
                <a:solidFill>
                  <a:schemeClr val="tx1"/>
                </a:solidFill>
              </a:rPr>
            </a:br>
            <a:r>
              <a:rPr lang="ar-IQ" sz="1600" dirty="0" smtClean="0">
                <a:solidFill>
                  <a:schemeClr val="tx1"/>
                </a:solidFill>
              </a:rPr>
              <a:t>5- التناص في الشعر العربي الحديث , حصة البادي , كنوز المعرفة </a:t>
            </a:r>
            <a:r>
              <a:rPr lang="ar-IQ" sz="1600" dirty="0" err="1" smtClean="0">
                <a:solidFill>
                  <a:schemeClr val="tx1"/>
                </a:solidFill>
              </a:rPr>
              <a:t>الاردن</a:t>
            </a:r>
            <a:r>
              <a:rPr lang="ar-IQ" sz="1600" dirty="0" smtClean="0">
                <a:solidFill>
                  <a:schemeClr val="tx1"/>
                </a:solidFill>
              </a:rPr>
              <a:t> ,ط1, 2009.</a:t>
            </a:r>
            <a:br>
              <a:rPr lang="ar-IQ" sz="1600" dirty="0" smtClean="0">
                <a:solidFill>
                  <a:schemeClr val="tx1"/>
                </a:solidFill>
              </a:rPr>
            </a:br>
            <a:r>
              <a:rPr lang="ar-IQ" sz="1600" dirty="0" smtClean="0">
                <a:solidFill>
                  <a:schemeClr val="tx1"/>
                </a:solidFill>
              </a:rPr>
              <a:t>6- السرقات الشعرية والتناص نقاط التقاطع ومسارات التوازي , </a:t>
            </a:r>
            <a:r>
              <a:rPr lang="ar-IQ" sz="1600" dirty="0" err="1" smtClean="0">
                <a:solidFill>
                  <a:schemeClr val="tx1"/>
                </a:solidFill>
              </a:rPr>
              <a:t>ابراهيم</a:t>
            </a:r>
            <a:r>
              <a:rPr lang="ar-IQ" sz="1600" dirty="0" smtClean="0">
                <a:solidFill>
                  <a:schemeClr val="tx1"/>
                </a:solidFill>
              </a:rPr>
              <a:t> بن سعد </a:t>
            </a:r>
            <a:r>
              <a:rPr lang="ar-IQ" sz="1600" dirty="0" err="1" smtClean="0">
                <a:solidFill>
                  <a:schemeClr val="tx1"/>
                </a:solidFill>
              </a:rPr>
              <a:t>الحقيل</a:t>
            </a:r>
            <a:r>
              <a:rPr lang="ar-IQ" sz="1600" dirty="0" smtClean="0">
                <a:solidFill>
                  <a:schemeClr val="tx1"/>
                </a:solidFill>
              </a:rPr>
              <a:t> , كتاب المجلة العربية الرياض , العدد 19.</a:t>
            </a:r>
            <a:r>
              <a:rPr lang="ar-IQ" sz="1600" dirty="0" smtClean="0"/>
              <a:t/>
            </a:r>
            <a:br>
              <a:rPr lang="ar-IQ" sz="1600" dirty="0" smtClean="0"/>
            </a:br>
            <a:endParaRPr lang="ar-IQ" sz="1600" dirty="0"/>
          </a:p>
        </p:txBody>
      </p:sp>
      <p:sp>
        <p:nvSpPr>
          <p:cNvPr id="3" name="سهم إلى اليسار 2"/>
          <p:cNvSpPr/>
          <p:nvPr/>
        </p:nvSpPr>
        <p:spPr>
          <a:xfrm>
            <a:off x="6143636" y="500042"/>
            <a:ext cx="2407168" cy="11275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dirty="0" smtClean="0"/>
              <a:t>المصادر</a:t>
            </a:r>
            <a:r>
              <a:rPr lang="ar-IQ" dirty="0" smtClean="0"/>
              <a:t> </a:t>
            </a:r>
            <a:endParaRPr lang="ar-IQ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4282" y="0"/>
            <a:ext cx="8715436" cy="1214422"/>
          </a:xfrm>
        </p:spPr>
        <p:txBody>
          <a:bodyPr>
            <a:normAutofit fontScale="90000"/>
          </a:bodyPr>
          <a:lstStyle/>
          <a:p>
            <a:pPr algn="r"/>
            <a:r>
              <a:rPr lang="ar-IQ" b="1" dirty="0" smtClean="0">
                <a:solidFill>
                  <a:schemeClr val="accent2"/>
                </a:solidFill>
              </a:rPr>
              <a:t>السرقات : المفهوم , النشأة, التطور , أنواعها ,التناص. </a:t>
            </a:r>
            <a:endParaRPr lang="ar-IQ" b="1" dirty="0">
              <a:solidFill>
                <a:schemeClr val="accent2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482042" cy="5072098"/>
          </a:xfrm>
        </p:spPr>
        <p:txBody>
          <a:bodyPr>
            <a:normAutofit fontScale="92500" lnSpcReduction="10000"/>
          </a:bodyPr>
          <a:lstStyle/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just"/>
            <a:r>
              <a:rPr lang="ar-IQ" dirty="0" smtClean="0"/>
              <a:t> </a:t>
            </a:r>
            <a:r>
              <a:rPr lang="ar-IQ" sz="6000" b="1" dirty="0" smtClean="0"/>
              <a:t>نجد لها تعريفا شاملا يتفق عليه معظم  النقاد وهو (( إن يأخذ الشاعر </a:t>
            </a:r>
            <a:r>
              <a:rPr lang="ar-IQ" sz="6000" b="1" dirty="0" smtClean="0"/>
              <a:t>شيئاً </a:t>
            </a:r>
            <a:r>
              <a:rPr lang="ar-IQ" sz="6000" b="1" dirty="0" smtClean="0"/>
              <a:t>من شعر غيره </a:t>
            </a:r>
            <a:r>
              <a:rPr lang="ar-IQ" sz="6000" b="1" dirty="0" smtClean="0"/>
              <a:t>ناسباً </a:t>
            </a:r>
            <a:r>
              <a:rPr lang="ar-IQ" sz="6000" b="1" dirty="0" smtClean="0"/>
              <a:t>إياه إلى نفسه وهو عيب عندهم )) </a:t>
            </a:r>
            <a:r>
              <a:rPr lang="ar-IQ" sz="2000" b="1" dirty="0" smtClean="0"/>
              <a:t>(</a:t>
            </a:r>
            <a:r>
              <a:rPr lang="ar-IQ" sz="1800" b="1" dirty="0" smtClean="0"/>
              <a:t>1) </a:t>
            </a:r>
            <a:endParaRPr lang="ar-IQ" b="1" dirty="0" smtClean="0"/>
          </a:p>
        </p:txBody>
      </p:sp>
      <p:sp>
        <p:nvSpPr>
          <p:cNvPr id="4" name="سهم إلى اليسار 3"/>
          <p:cNvSpPr/>
          <p:nvPr/>
        </p:nvSpPr>
        <p:spPr>
          <a:xfrm>
            <a:off x="4000496" y="1285860"/>
            <a:ext cx="4550308" cy="16430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أولا : مفهوم السرقات </a:t>
            </a:r>
            <a:endParaRPr lang="ar-IQ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5214950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4000" b="1" dirty="0" smtClean="0">
                <a:solidFill>
                  <a:schemeClr val="tx1"/>
                </a:solidFill>
              </a:rPr>
              <a:t>ظاهرة السرقات هي </a:t>
            </a:r>
            <a:r>
              <a:rPr lang="ar-SA" sz="4000" b="1" dirty="0" smtClean="0">
                <a:solidFill>
                  <a:schemeClr val="tx1"/>
                </a:solidFill>
              </a:rPr>
              <a:t>ظاهرة  </a:t>
            </a:r>
            <a:r>
              <a:rPr lang="ar-SA" sz="4000" b="1" dirty="0" smtClean="0">
                <a:solidFill>
                  <a:schemeClr val="tx1"/>
                </a:solidFill>
              </a:rPr>
              <a:t>قديمة قدم الأدب نفسه قال عنها الجرجاني( أنها  داء قديم وعيب عتيق ) وقال فيها ابن رشيق :(أنها باب متسع جدا لا يقدر أحد من الشعراء أن يدعي السلامة منه)</a:t>
            </a:r>
            <a:r>
              <a:rPr lang="ar-IQ" sz="1400" b="1" dirty="0" smtClean="0">
                <a:solidFill>
                  <a:schemeClr val="tx1"/>
                </a:solidFill>
              </a:rPr>
              <a:t>(2)</a:t>
            </a:r>
            <a:r>
              <a:rPr lang="ar-SA" sz="14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</a:rPr>
              <a:t>. وقد تنبه إليها القدماء منذ العصر الجاهلي </a:t>
            </a:r>
            <a:r>
              <a:rPr lang="ar-IQ" sz="4000" b="1" dirty="0" smtClean="0">
                <a:solidFill>
                  <a:schemeClr val="tx1"/>
                </a:solidFill>
              </a:rPr>
              <a:t>و</a:t>
            </a:r>
            <a:r>
              <a:rPr lang="ar-SA" sz="4000" b="1" dirty="0" smtClean="0">
                <a:solidFill>
                  <a:schemeClr val="tx1"/>
                </a:solidFill>
              </a:rPr>
              <a:t>اعتبروها واقعا لا مناص منها وحتمية لا يتحرجون منها، خاصة عند أولئك الذين فهموها بمعنى الأخذ عن الآخر </a:t>
            </a:r>
            <a:r>
              <a:rPr lang="ar-IQ" sz="4000" b="1" dirty="0" smtClean="0">
                <a:solidFill>
                  <a:schemeClr val="tx1"/>
                </a:solidFill>
              </a:rPr>
              <a:t>و</a:t>
            </a:r>
            <a:r>
              <a:rPr lang="ar-SA" sz="4000" b="1" dirty="0" smtClean="0">
                <a:solidFill>
                  <a:schemeClr val="tx1"/>
                </a:solidFill>
              </a:rPr>
              <a:t>السير على نهجه ويكفي هنا الإشارة إلى الشاعر </a:t>
            </a:r>
            <a:r>
              <a:rPr lang="ar-SA" sz="4000" b="1" dirty="0" smtClean="0">
                <a:solidFill>
                  <a:schemeClr val="tx1"/>
                </a:solidFill>
              </a:rPr>
              <a:t>امرئ ألقيس </a:t>
            </a:r>
            <a:r>
              <a:rPr lang="ar-SA" sz="4000" b="1" dirty="0" smtClean="0">
                <a:solidFill>
                  <a:schemeClr val="tx1"/>
                </a:solidFill>
              </a:rPr>
              <a:t>الذي يقول</a:t>
            </a:r>
            <a:r>
              <a:rPr lang="ar-IQ" sz="4000" b="1" dirty="0" smtClean="0">
                <a:solidFill>
                  <a:schemeClr val="tx1"/>
                </a:solidFill>
              </a:rPr>
              <a:t>:</a:t>
            </a:r>
            <a:endParaRPr lang="ar-IQ" sz="3600" b="1" dirty="0"/>
          </a:p>
        </p:txBody>
      </p:sp>
      <p:sp>
        <p:nvSpPr>
          <p:cNvPr id="5" name="تمرير أفقي 4"/>
          <p:cNvSpPr/>
          <p:nvPr/>
        </p:nvSpPr>
        <p:spPr>
          <a:xfrm>
            <a:off x="4000496" y="0"/>
            <a:ext cx="4786442" cy="15716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6600" b="1" dirty="0" smtClean="0">
                <a:solidFill>
                  <a:schemeClr val="tx1"/>
                </a:solidFill>
              </a:rPr>
              <a:t>ثانيا : النشأة</a:t>
            </a:r>
            <a:r>
              <a:rPr lang="ar-IQ" sz="2000" b="1" dirty="0" smtClean="0">
                <a:solidFill>
                  <a:schemeClr val="tx1"/>
                </a:solidFill>
              </a:rPr>
              <a:t> </a:t>
            </a:r>
            <a:endParaRPr lang="ar-IQ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8715436" cy="5214974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b="1" dirty="0" smtClean="0"/>
              <a:t>          </a:t>
            </a:r>
            <a:r>
              <a:rPr lang="ar-SA" sz="3200" b="1" dirty="0" smtClean="0">
                <a:solidFill>
                  <a:srgbClr val="FF0000"/>
                </a:solidFill>
              </a:rPr>
              <a:t>عوجا على الطلل المحيل لعلنا      نبكي الديار كما بكى بن </a:t>
            </a:r>
            <a:r>
              <a:rPr lang="ar-SA" sz="3200" b="1" dirty="0" err="1" smtClean="0">
                <a:solidFill>
                  <a:srgbClr val="FF0000"/>
                </a:solidFill>
              </a:rPr>
              <a:t>حذام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1643051"/>
            <a:ext cx="9144000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4800" b="1" dirty="0" smtClean="0"/>
              <a:t>ففي هذا البيت إشارة واضحة أن امرأ </a:t>
            </a:r>
            <a:r>
              <a:rPr lang="ar-SA" sz="4800" b="1" dirty="0" err="1" smtClean="0"/>
              <a:t>القيس</a:t>
            </a:r>
            <a:r>
              <a:rPr lang="ar-SA" sz="4800" b="1" dirty="0" smtClean="0"/>
              <a:t> </a:t>
            </a:r>
            <a:r>
              <a:rPr lang="ar-SA" sz="4800" b="1" dirty="0" smtClean="0"/>
              <a:t>يصرح باقتفاء أثر من سبقــــــه وقد أخذ عنه طريقة فنية </a:t>
            </a:r>
            <a:r>
              <a:rPr lang="en-US" sz="4800" b="1" dirty="0" smtClean="0"/>
              <a:t>)</a:t>
            </a:r>
            <a:r>
              <a:rPr lang="ar-SA" sz="4800" b="1" dirty="0" smtClean="0"/>
              <a:t> البكاء على الأطلال</a:t>
            </a:r>
            <a:r>
              <a:rPr lang="en-US" sz="4800" b="1" dirty="0" smtClean="0"/>
              <a:t>(</a:t>
            </a:r>
            <a:r>
              <a:rPr lang="ar-SA" sz="4800" b="1" dirty="0" smtClean="0"/>
              <a:t> </a:t>
            </a:r>
            <a:r>
              <a:rPr lang="en-US" sz="4800" b="1" dirty="0" smtClean="0"/>
              <a:t>.</a:t>
            </a:r>
            <a:r>
              <a:rPr lang="ar-SA" sz="4800" b="1" dirty="0" smtClean="0"/>
              <a:t>وفي نفس الاتجاه سار عنترة بن شداد </a:t>
            </a:r>
            <a:r>
              <a:rPr lang="ar-SA" sz="4800" b="1" dirty="0" err="1" smtClean="0"/>
              <a:t>العبسي</a:t>
            </a:r>
            <a:r>
              <a:rPr lang="ar-SA" sz="4800" b="1" dirty="0" smtClean="0"/>
              <a:t> الذي يقول متسائلا إن ترك السابقون للاحقين مجالا للإتيان بالجديد :</a:t>
            </a:r>
            <a:endParaRPr lang="ar-IQ" sz="4800" b="1" dirty="0" smtClean="0"/>
          </a:p>
          <a:p>
            <a:pPr algn="just"/>
            <a:endParaRPr lang="ar-IQ" sz="4800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 algn="r"/>
            <a:r>
              <a:rPr lang="ar-SA" sz="4000" b="1" dirty="0" smtClean="0"/>
              <a:t>و في نفس الاتجاه كذلك سار زهير بن أبي سلمى :</a:t>
            </a:r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just"/>
            <a:r>
              <a:rPr lang="ar-SA" sz="4000" b="1" dirty="0" smtClean="0"/>
              <a:t>ما يجب ملاحظته هنا أن الشعراء المذكورين لم يوظفوا لفظة السرقة بالرغم أن ما أشاروا إليه يدخل في دائرة السرقات الشعرية كما يشير إليها التعريف الاصطلاحي المشار إليه آنفا</a:t>
            </a:r>
            <a:r>
              <a:rPr lang="ar-IQ" sz="1400" b="1" dirty="0" smtClean="0"/>
              <a:t>(3) </a:t>
            </a:r>
            <a:endParaRPr lang="en-US" sz="1400" b="1" dirty="0" smtClean="0"/>
          </a:p>
          <a:p>
            <a:pPr algn="r"/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4" name="وسيلة شرح مستطيلة 3"/>
          <p:cNvSpPr/>
          <p:nvPr/>
        </p:nvSpPr>
        <p:spPr>
          <a:xfrm>
            <a:off x="0" y="0"/>
            <a:ext cx="9144000" cy="114298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8929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هل غادر الشعراء من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متردم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أم هل عرفت الدار بعد توهم 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وسيلة شرح مستطيلة 10"/>
          <p:cNvSpPr/>
          <p:nvPr/>
        </p:nvSpPr>
        <p:spPr>
          <a:xfrm>
            <a:off x="0" y="2857496"/>
            <a:ext cx="9144000" cy="8572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ar-SA" sz="3200" b="1" dirty="0" smtClean="0">
                <a:solidFill>
                  <a:srgbClr val="FF0000"/>
                </a:solidFill>
              </a:rPr>
              <a:t>ما أرانا نقـــول إلا معادا        أو معادا من لفظنا </a:t>
            </a:r>
            <a:r>
              <a:rPr lang="ar-SA" sz="3200" b="1" dirty="0" err="1" smtClean="0">
                <a:solidFill>
                  <a:srgbClr val="FF0000"/>
                </a:solidFill>
              </a:rPr>
              <a:t>مكـــرورا</a:t>
            </a:r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2844" y="1700808"/>
            <a:ext cx="8786874" cy="5014340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4000" b="1" dirty="0" smtClean="0"/>
              <a:t>يمكننا تتبع السرقات عبر العصور التي مرت بها :</a:t>
            </a:r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just"/>
            <a:r>
              <a:rPr lang="ar-SA" sz="4000" b="1" dirty="0" smtClean="0"/>
              <a:t>إذا </a:t>
            </a:r>
            <a:r>
              <a:rPr lang="ar-SA" sz="4000" b="1" dirty="0" smtClean="0"/>
              <a:t>عدنا </a:t>
            </a:r>
            <a:r>
              <a:rPr lang="ar-SA" sz="4000" b="1" dirty="0" smtClean="0"/>
              <a:t>إلى </a:t>
            </a:r>
            <a:r>
              <a:rPr lang="ar-SA" sz="4000" b="1" dirty="0" smtClean="0"/>
              <a:t>العصر الجاهلي نجد هذه الظاهرة موجودة وان لم </a:t>
            </a:r>
            <a:r>
              <a:rPr lang="ar-IQ" sz="4000" b="1" dirty="0" smtClean="0"/>
              <a:t>يعرف</a:t>
            </a:r>
            <a:r>
              <a:rPr lang="ar-SA" sz="4000" b="1" dirty="0" smtClean="0"/>
              <a:t> </a:t>
            </a:r>
            <a:r>
              <a:rPr lang="ar-SA" sz="4000" b="1" dirty="0" smtClean="0"/>
              <a:t>الشعراء مصطلح ( السرقات ) بما هو معروف في كتب النقد العربي القديم , فكان من المعيب على الشاعر سرقة الشعر من غيره </a:t>
            </a:r>
            <a:r>
              <a:rPr lang="ar-IQ" sz="4000" b="1" dirty="0" smtClean="0"/>
              <a:t>ف</a:t>
            </a:r>
            <a:r>
              <a:rPr lang="ar-SA" sz="4000" b="1" dirty="0" smtClean="0"/>
              <a:t>طرفة </a:t>
            </a:r>
            <a:r>
              <a:rPr lang="ar-SA" sz="4000" b="1" dirty="0" smtClean="0"/>
              <a:t>بن العبد </a:t>
            </a:r>
            <a:r>
              <a:rPr lang="ar-IQ" sz="4000" b="1" dirty="0" smtClean="0"/>
              <a:t>يقول</a:t>
            </a:r>
            <a:r>
              <a:rPr lang="ar-IQ" sz="1400" b="1" dirty="0" smtClean="0"/>
              <a:t>(4</a:t>
            </a:r>
            <a:r>
              <a:rPr lang="ar-IQ" sz="1400" b="1" dirty="0" smtClean="0"/>
              <a:t>) </a:t>
            </a:r>
          </a:p>
          <a:p>
            <a:pPr algn="just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en-US" sz="4000" b="1" dirty="0" smtClean="0"/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انفجار 2 3"/>
          <p:cNvSpPr/>
          <p:nvPr/>
        </p:nvSpPr>
        <p:spPr>
          <a:xfrm>
            <a:off x="3857620" y="0"/>
            <a:ext cx="5286380" cy="107154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3200" b="1" dirty="0" smtClean="0">
                <a:solidFill>
                  <a:schemeClr val="tx1"/>
                </a:solidFill>
              </a:rPr>
              <a:t>ثالثا : التطور </a:t>
            </a:r>
            <a:endParaRPr lang="ar-IQ" sz="3200" b="1" dirty="0">
              <a:solidFill>
                <a:schemeClr val="tx1"/>
              </a:solidFill>
            </a:endParaRPr>
          </a:p>
        </p:txBody>
      </p:sp>
      <p:sp>
        <p:nvSpPr>
          <p:cNvPr id="5" name="وسيلة شرح مع سهم رباعي 4"/>
          <p:cNvSpPr/>
          <p:nvPr/>
        </p:nvSpPr>
        <p:spPr>
          <a:xfrm>
            <a:off x="5286380" y="1571612"/>
            <a:ext cx="3857620" cy="100013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 العصر الجاهلي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3600" b="1" dirty="0" smtClean="0"/>
              <a:t>أصحبت</a:t>
            </a:r>
            <a:r>
              <a:rPr lang="ar-IQ" sz="3600" b="1" dirty="0" smtClean="0"/>
              <a:t>ْ</a:t>
            </a:r>
            <a:r>
              <a:rPr lang="ar-SA" sz="3600" b="1" dirty="0" smtClean="0"/>
              <a:t> </a:t>
            </a:r>
            <a:r>
              <a:rPr lang="ar-SA" sz="3600" b="1" dirty="0" smtClean="0"/>
              <a:t>السرقات الشعرية أكثر </a:t>
            </a:r>
            <a:r>
              <a:rPr lang="ar-SA" sz="3600" b="1" dirty="0" smtClean="0"/>
              <a:t>شيوعا</a:t>
            </a:r>
            <a:r>
              <a:rPr lang="ar-IQ" sz="3600" b="1" dirty="0" smtClean="0"/>
              <a:t>ً</a:t>
            </a:r>
            <a:r>
              <a:rPr lang="ar-SA" sz="3600" b="1" dirty="0" smtClean="0"/>
              <a:t> </a:t>
            </a:r>
            <a:r>
              <a:rPr lang="ar-SA" sz="3600" b="1" dirty="0" smtClean="0"/>
              <a:t>مما كانت عليه في العصر الجاهلي , يقول حسان بن ثابت:</a:t>
            </a:r>
            <a:endParaRPr lang="ar-IQ" sz="3600" b="1" dirty="0" smtClean="0"/>
          </a:p>
          <a:p>
            <a:pPr algn="r"/>
            <a:endParaRPr lang="ar-IQ" sz="3600" b="1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وسيلة شرح مستطيلة 3"/>
          <p:cNvSpPr/>
          <p:nvPr/>
        </p:nvSpPr>
        <p:spPr>
          <a:xfrm>
            <a:off x="0" y="0"/>
            <a:ext cx="9144000" cy="10412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و لا أغير على الأشعار أسرقها     عنها غُنيت </a:t>
            </a:r>
            <a:r>
              <a:rPr lang="ar-SA" sz="2800" b="1" dirty="0" err="1" smtClean="0">
                <a:solidFill>
                  <a:srgbClr val="FF0000"/>
                </a:solidFill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</a:rPr>
              <a:t> شر الناس من سرقا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</p:txBody>
      </p:sp>
      <p:sp>
        <p:nvSpPr>
          <p:cNvPr id="5" name="وسيلة شرح مع سهم رباعي 4"/>
          <p:cNvSpPr/>
          <p:nvPr/>
        </p:nvSpPr>
        <p:spPr>
          <a:xfrm>
            <a:off x="4929190" y="1724012"/>
            <a:ext cx="4214810" cy="100013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2-عصر صدر الإسلام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وسيلة شرح مستطيلة 5"/>
          <p:cNvSpPr/>
          <p:nvPr/>
        </p:nvSpPr>
        <p:spPr>
          <a:xfrm>
            <a:off x="14262" y="4429132"/>
            <a:ext cx="9129738" cy="107157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    </a:t>
            </a:r>
            <a:r>
              <a:rPr lang="ar-SA" sz="2800" b="1" dirty="0" smtClean="0">
                <a:solidFill>
                  <a:srgbClr val="FF0000"/>
                </a:solidFill>
              </a:rPr>
              <a:t>لا أسرقُ الشعراء ما نطقوا         بل لا يوافق شعرهم شعري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5643570" y="0"/>
            <a:ext cx="3500430" cy="100013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/>
          </a:bodyPr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3-عصر الأموي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1071546"/>
            <a:ext cx="90011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4000" b="1" dirty="0" smtClean="0"/>
              <a:t>لقد استفحلت ظاهرة السرقات في هذا العصر ؛ لكثرة شعرائه وللسياسة في ذلك </a:t>
            </a:r>
            <a:r>
              <a:rPr lang="ar-SA" sz="4000" b="1" dirty="0" smtClean="0"/>
              <a:t>العصر</a:t>
            </a:r>
            <a:r>
              <a:rPr lang="ar-IQ" sz="4000" b="1" dirty="0" smtClean="0"/>
              <a:t>أثر إذ </a:t>
            </a:r>
            <a:r>
              <a:rPr lang="ar-SA" sz="4000" b="1" dirty="0" smtClean="0"/>
              <a:t> </a:t>
            </a:r>
            <a:r>
              <a:rPr lang="ar-SA" sz="4000" b="1" dirty="0" smtClean="0"/>
              <a:t>كانت تزج بهم </a:t>
            </a:r>
            <a:r>
              <a:rPr lang="ar-SA" sz="4000" b="1" dirty="0" smtClean="0"/>
              <a:t>إلى </a:t>
            </a:r>
            <a:r>
              <a:rPr lang="ar-SA" sz="4000" b="1" dirty="0" smtClean="0"/>
              <a:t>الهجاء والنقائض ولهذا كان </a:t>
            </a:r>
            <a:r>
              <a:rPr lang="ar-SA" sz="4000" b="1" dirty="0" smtClean="0"/>
              <a:t>على </a:t>
            </a:r>
            <a:r>
              <a:rPr lang="ar-SA" sz="4000" b="1" dirty="0" smtClean="0"/>
              <a:t>شعراء هذا </a:t>
            </a:r>
            <a:r>
              <a:rPr lang="ar-SA" sz="4000" b="1" dirty="0" smtClean="0"/>
              <a:t>العصر</a:t>
            </a:r>
            <a:r>
              <a:rPr lang="ar-IQ" sz="4000" b="1" dirty="0" smtClean="0"/>
              <a:t> </a:t>
            </a:r>
            <a:r>
              <a:rPr lang="ar-SA" sz="4000" b="1" dirty="0" smtClean="0"/>
              <a:t>أن</a:t>
            </a:r>
            <a:r>
              <a:rPr lang="ar-IQ" sz="4000" b="1" dirty="0" smtClean="0"/>
              <a:t> </a:t>
            </a:r>
            <a:r>
              <a:rPr lang="ar-SA" sz="4000" b="1" dirty="0" smtClean="0"/>
              <a:t>يحفظوا </a:t>
            </a:r>
            <a:r>
              <a:rPr lang="ar-SA" sz="4000" b="1" dirty="0" smtClean="0"/>
              <a:t>كثيرا </a:t>
            </a:r>
            <a:r>
              <a:rPr lang="ar-SA" sz="4000" b="1" dirty="0" smtClean="0"/>
              <a:t>من</a:t>
            </a:r>
            <a:r>
              <a:rPr lang="ar-IQ" sz="4000" b="1" dirty="0" smtClean="0"/>
              <a:t> </a:t>
            </a:r>
            <a:r>
              <a:rPr lang="ar-SA" sz="4000" b="1" dirty="0" smtClean="0"/>
              <a:t>شعراء </a:t>
            </a:r>
            <a:r>
              <a:rPr lang="ar-SA" sz="4000" b="1" dirty="0" smtClean="0"/>
              <a:t>سابقيهم ومعاصريهم ومنافسيهم</a:t>
            </a:r>
            <a:r>
              <a:rPr lang="ar-IQ" sz="1400" b="1" dirty="0" smtClean="0"/>
              <a:t>(5) </a:t>
            </a:r>
          </a:p>
          <a:p>
            <a:pPr algn="just"/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4143372" y="0"/>
            <a:ext cx="5000628" cy="714356"/>
          </a:xfrm>
          <a:prstGeom prst="quadArrowCallout">
            <a:avLst>
              <a:gd name="adj1" fmla="val 18515"/>
              <a:gd name="adj2" fmla="val 18515"/>
              <a:gd name="adj3" fmla="val 18515"/>
              <a:gd name="adj4" fmla="val 59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/>
          </a:bodyPr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4-العصر العباسي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100010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000" b="1" dirty="0" smtClean="0"/>
              <a:t>   </a:t>
            </a:r>
            <a:r>
              <a:rPr lang="ar-SA" sz="4000" b="1" dirty="0" smtClean="0"/>
              <a:t>إن العصر العباسي اغني عصور الأدب جميعا من حيث تنوعه الثقافي والفكري , مما انعكس على كل جوانب الأدب وقضاياه ومنها السرقات , إذ أصبحت تتنوع صورها ويتسع مجالها إلى الحد الذي لم تبلغه في العصور السابقة , وقد أثارت كثرة السرقات في هذا العصر أكثر من حركة نقدية نشيطة انكب عليها النقاد بالدرس والبحث وصنفت فيها كتب ورسائل شتى , وقلما سلم شاعر عباسي من اتهامه صدقا </a:t>
            </a:r>
            <a:r>
              <a:rPr lang="ar-SA" sz="4000" b="1" dirty="0" smtClean="0"/>
              <a:t>أو </a:t>
            </a:r>
            <a:r>
              <a:rPr lang="ar-SA" sz="4000" b="1" dirty="0" smtClean="0"/>
              <a:t>كذبا بالسرقة من شعر</a:t>
            </a:r>
            <a:r>
              <a:rPr lang="ar-IQ" sz="1400" b="1" dirty="0" smtClean="0"/>
              <a:t>(6)</a:t>
            </a:r>
            <a:r>
              <a:rPr lang="ar-SA" sz="1400" b="1" dirty="0" smtClean="0"/>
              <a:t> </a:t>
            </a:r>
            <a:r>
              <a:rPr lang="ar-IQ" sz="4000" b="1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945444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621</TotalTime>
  <Words>1272</Words>
  <Application>Microsoft Office PowerPoint</Application>
  <PresentationFormat>عرض على الشاشة (3:4)‏</PresentationFormat>
  <Paragraphs>180</Paragraphs>
  <Slides>18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انقلاب</vt:lpstr>
      <vt:lpstr> </vt:lpstr>
      <vt:lpstr>السرقات : المفهوم , النشأة, التطور , أنواعها ,التناص. </vt:lpstr>
      <vt:lpstr>الشريحة 3</vt:lpstr>
      <vt:lpstr> </vt:lpstr>
      <vt:lpstr>الشريحة 5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1- جماليات التناص في الشعر العربي القديم والمعاصر , عبد القادر طالب , اطروجة دكتوراه , كلية سيدي بلعباس , جامعة الجيلا لي ليابس 2016 . 2-السرقات الادبية بين الامدي والجرجاني , في ضوء النقد الادبي القديم والحديث ,عبد اللطيف محمد , دار قشقشة , القاهرة . ط1 , 1955  3- السرقات الشعرية عند ابن رشيق القيرواني في كتابه العمدة , خديجة رزوقي , رسالة ماجستير , جامعة قاصدي مرباح , كلية الاداب واللغات , 2014. 4- السرقات الشعرية في التراث النقدي العربي , سميرة نظرة , دراسة ( النت ) . 5- التناص في الشعر العربي الحديث , حصة البادي , كنوز المعرفة الاردن ,ط1, 2009. 6- السرقات الشعرية والتناص نقاط التقاطع ومسارات التوازي , ابراهيم بن سعد الحقيل , كتاب المجلة العربية الرياض , العدد 19.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الأدب العباسي</dc:title>
  <dc:creator>TOSHIBA</dc:creator>
  <cp:lastModifiedBy>Dec</cp:lastModifiedBy>
  <cp:revision>84</cp:revision>
  <dcterms:created xsi:type="dcterms:W3CDTF">2018-02-20T17:39:19Z</dcterms:created>
  <dcterms:modified xsi:type="dcterms:W3CDTF">2024-10-25T17:59:16Z</dcterms:modified>
</cp:coreProperties>
</file>