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46.xml" ContentType="application/vnd.openxmlformats-officedocument.presentationml.slideLayout+xml"/>
  <Override PartName="/ppt/slideLayouts/slideLayout55.xml" ContentType="application/vnd.openxmlformats-officedocument.presentationml.slideLayout+xml"/>
  <Override PartName="/ppt/slideLayouts/slideLayout64.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slideLayouts/slideLayout53.xml" ContentType="application/vnd.openxmlformats-officedocument.presentationml.slideLayout+xml"/>
  <Override PartName="/ppt/slideLayouts/slideLayout6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Layouts/slideLayout60.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6.xml" ContentType="application/vnd.openxmlformats-officedocument.presentationml.slideMaster+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8.xml" ContentType="application/vnd.openxmlformats-officedocument.presentationml.slideLayout+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Layouts/slideLayout65.xml" ContentType="application/vnd.openxmlformats-officedocument.presentationml.slideLayout+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6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slideMasters/slideMaster5.xml" ContentType="application/vnd.openxmlformats-officedocument.presentationml.slideMaster+xml"/>
  <Override PartName="/ppt/slides/slide8.xml" ContentType="application/vnd.openxmlformats-officedocument.presentationml.slide+xml"/>
  <Override PartName="/ppt/slideLayouts/slideLayout59.xml" ContentType="application/vnd.openxmlformats-officedocument.presentationml.slide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672" r:id="rId2"/>
    <p:sldMasterId id="2147483684" r:id="rId3"/>
    <p:sldMasterId id="2147483696" r:id="rId4"/>
    <p:sldMasterId id="2147483720" r:id="rId5"/>
    <p:sldMasterId id="2147483732" r:id="rId6"/>
  </p:sldMasterIdLst>
  <p:sldIdLst>
    <p:sldId id="257" r:id="rId7"/>
    <p:sldId id="258" r:id="rId8"/>
    <p:sldId id="259" r:id="rId9"/>
    <p:sldId id="260" r:id="rId10"/>
    <p:sldId id="261" r:id="rId11"/>
    <p:sldId id="263" r:id="rId12"/>
    <p:sldId id="264" r:id="rId13"/>
    <p:sldId id="271" r:id="rId14"/>
    <p:sldId id="265" r:id="rId15"/>
    <p:sldId id="266" r:id="rId16"/>
    <p:sldId id="267" r:id="rId17"/>
    <p:sldId id="268" r:id="rId18"/>
    <p:sldId id="269" r:id="rId19"/>
    <p:sldId id="270" r:id="rId2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5" name="Footer Placeholder 4"/>
          <p:cNvSpPr>
            <a:spLocks noGrp="1"/>
          </p:cNvSpPr>
          <p:nvPr>
            <p:ph type="ftr" sz="quarter" idx="11"/>
          </p:nvPr>
        </p:nvSpPr>
        <p:spPr/>
        <p:txBody>
          <a:bodyPr/>
          <a:lstStyle/>
          <a:p>
            <a:endParaRPr lang="ar-IQ">
              <a:solidFill>
                <a:srgbClr val="073E87"/>
              </a:solidFill>
            </a:endParaRPr>
          </a:p>
        </p:txBody>
      </p:sp>
      <p:sp>
        <p:nvSpPr>
          <p:cNvPr id="6" name="Slide Number Placeholder 5"/>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Tree>
    <p:extLst>
      <p:ext uri="{BB962C8B-B14F-4D97-AF65-F5344CB8AC3E}">
        <p14:creationId xmlns:p14="http://schemas.microsoft.com/office/powerpoint/2010/main" xmlns="" val="3834512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5" name="Footer Placeholder 4"/>
          <p:cNvSpPr>
            <a:spLocks noGrp="1"/>
          </p:cNvSpPr>
          <p:nvPr>
            <p:ph type="ftr" sz="quarter" idx="11"/>
          </p:nvPr>
        </p:nvSpPr>
        <p:spPr/>
        <p:txBody>
          <a:bodyPr/>
          <a:lstStyle/>
          <a:p>
            <a:endParaRPr lang="ar-IQ">
              <a:solidFill>
                <a:srgbClr val="073E87"/>
              </a:solidFill>
            </a:endParaRPr>
          </a:p>
        </p:txBody>
      </p:sp>
      <p:sp>
        <p:nvSpPr>
          <p:cNvPr id="6" name="Slide Number Placeholder 5"/>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Tree>
    <p:extLst>
      <p:ext uri="{BB962C8B-B14F-4D97-AF65-F5344CB8AC3E}">
        <p14:creationId xmlns:p14="http://schemas.microsoft.com/office/powerpoint/2010/main" xmlns="" val="3538290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5" name="Footer Placeholder 4"/>
          <p:cNvSpPr>
            <a:spLocks noGrp="1"/>
          </p:cNvSpPr>
          <p:nvPr>
            <p:ph type="ftr" sz="quarter" idx="11"/>
          </p:nvPr>
        </p:nvSpPr>
        <p:spPr/>
        <p:txBody>
          <a:bodyPr/>
          <a:lstStyle/>
          <a:p>
            <a:endParaRPr lang="ar-IQ">
              <a:solidFill>
                <a:srgbClr val="073E87"/>
              </a:solidFill>
            </a:endParaRPr>
          </a:p>
        </p:txBody>
      </p:sp>
      <p:sp>
        <p:nvSpPr>
          <p:cNvPr id="6" name="Slide Number Placeholder 5"/>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extLst>
      <p:ext uri="{BB962C8B-B14F-4D97-AF65-F5344CB8AC3E}">
        <p14:creationId xmlns:p14="http://schemas.microsoft.com/office/powerpoint/2010/main" xmlns="" val="35187449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39303494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4144188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10756316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13816474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ar-SA">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578798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ar-SA">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35189593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ar-SA">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41067827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4156027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5" name="Footer Placeholder 4"/>
          <p:cNvSpPr>
            <a:spLocks noGrp="1"/>
          </p:cNvSpPr>
          <p:nvPr>
            <p:ph type="ftr" sz="quarter" idx="11"/>
          </p:nvPr>
        </p:nvSpPr>
        <p:spPr/>
        <p:txBody>
          <a:bodyPr/>
          <a:lstStyle/>
          <a:p>
            <a:endParaRPr lang="ar-IQ">
              <a:solidFill>
                <a:srgbClr val="073E87"/>
              </a:solidFill>
            </a:endParaRPr>
          </a:p>
        </p:txBody>
      </p:sp>
      <p:sp>
        <p:nvSpPr>
          <p:cNvPr id="6" name="Slide Number Placeholder 5"/>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
        <p:nvSpPr>
          <p:cNvPr id="7" name="Title 6"/>
          <p:cNvSpPr>
            <a:spLocks noGrp="1"/>
          </p:cNvSpPr>
          <p:nvPr>
            <p:ph type="title"/>
          </p:nvPr>
        </p:nvSpPr>
        <p:spPr/>
        <p:txBody>
          <a:bodyPr/>
          <a:lstStyle/>
          <a:p>
            <a:r>
              <a:rPr lang="ar-SA" smtClean="0"/>
              <a:t>انقر لتحرير نمط العنوان الرئيسي</a:t>
            </a:r>
            <a:endParaRPr lang="en-US"/>
          </a:p>
        </p:txBody>
      </p:sp>
    </p:spTree>
    <p:extLst>
      <p:ext uri="{BB962C8B-B14F-4D97-AF65-F5344CB8AC3E}">
        <p14:creationId xmlns:p14="http://schemas.microsoft.com/office/powerpoint/2010/main" xmlns="" val="323108173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12882493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5909668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30746605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4327105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349350345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303223892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224726298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ar-SA">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293494309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ar-SA">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2911962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ar-SA">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676543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5" name="Footer Placeholder 4"/>
          <p:cNvSpPr>
            <a:spLocks noGrp="1"/>
          </p:cNvSpPr>
          <p:nvPr>
            <p:ph type="ftr" sz="quarter" idx="11"/>
          </p:nvPr>
        </p:nvSpPr>
        <p:spPr/>
        <p:txBody>
          <a:bodyPr/>
          <a:lstStyle/>
          <a:p>
            <a:endParaRPr lang="ar-IQ">
              <a:solidFill>
                <a:srgbClr val="073E87"/>
              </a:solidFill>
            </a:endParaRPr>
          </a:p>
        </p:txBody>
      </p:sp>
      <p:sp>
        <p:nvSpPr>
          <p:cNvPr id="6" name="Slide Number Placeholder 5"/>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Tree>
    <p:extLst>
      <p:ext uri="{BB962C8B-B14F-4D97-AF65-F5344CB8AC3E}">
        <p14:creationId xmlns:p14="http://schemas.microsoft.com/office/powerpoint/2010/main" xmlns="" val="77760886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1935648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117633319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22272752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411420240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291511899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224809590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59574077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386212343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ar-SA">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292096899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ar-SA">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2299995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6" name="Footer Placeholder 5"/>
          <p:cNvSpPr>
            <a:spLocks noGrp="1"/>
          </p:cNvSpPr>
          <p:nvPr>
            <p:ph type="ftr" sz="quarter" idx="11"/>
          </p:nvPr>
        </p:nvSpPr>
        <p:spPr/>
        <p:txBody>
          <a:bodyPr/>
          <a:lstStyle/>
          <a:p>
            <a:endParaRPr lang="ar-IQ">
              <a:solidFill>
                <a:srgbClr val="073E87"/>
              </a:solidFill>
            </a:endParaRPr>
          </a:p>
        </p:txBody>
      </p:sp>
      <p:sp>
        <p:nvSpPr>
          <p:cNvPr id="7" name="Slide Number Placeholder 6"/>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
        <p:nvSpPr>
          <p:cNvPr id="9" name="Content Placeholder 8"/>
          <p:cNvSpPr>
            <a:spLocks noGrp="1"/>
          </p:cNvSpPr>
          <p:nvPr>
            <p:ph sz="quarter" idx="13"/>
          </p:nvPr>
        </p:nvSpPr>
        <p:spPr>
          <a:xfrm>
            <a:off x="676655" y="2679192"/>
            <a:ext cx="3822192" cy="34472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extLst>
      <p:ext uri="{BB962C8B-B14F-4D97-AF65-F5344CB8AC3E}">
        <p14:creationId xmlns:p14="http://schemas.microsoft.com/office/powerpoint/2010/main" xmlns="" val="26149216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ar-SA">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5390344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285006101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78551875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54368873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70575817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201156701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196631886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402980460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126090562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ar-SA">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936642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8" name="Footer Placeholder 7"/>
          <p:cNvSpPr>
            <a:spLocks noGrp="1"/>
          </p:cNvSpPr>
          <p:nvPr>
            <p:ph type="ftr" sz="quarter" idx="11"/>
          </p:nvPr>
        </p:nvSpPr>
        <p:spPr/>
        <p:txBody>
          <a:bodyPr/>
          <a:lstStyle/>
          <a:p>
            <a:endParaRPr lang="ar-IQ">
              <a:solidFill>
                <a:srgbClr val="073E87"/>
              </a:solidFill>
            </a:endParaRPr>
          </a:p>
        </p:txBody>
      </p:sp>
      <p:sp>
        <p:nvSpPr>
          <p:cNvPr id="9" name="Slide Number Placeholder 8"/>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Tree>
    <p:extLst>
      <p:ext uri="{BB962C8B-B14F-4D97-AF65-F5344CB8AC3E}">
        <p14:creationId xmlns:p14="http://schemas.microsoft.com/office/powerpoint/2010/main" xmlns="" val="342376844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ar-SA">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70317578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ar-SA">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428605492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166359562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399020908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418313569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123425437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172632455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163355257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149128721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4136693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4" name="Footer Placeholder 3"/>
          <p:cNvSpPr>
            <a:spLocks noGrp="1"/>
          </p:cNvSpPr>
          <p:nvPr>
            <p:ph type="ftr" sz="quarter" idx="11"/>
          </p:nvPr>
        </p:nvSpPr>
        <p:spPr/>
        <p:txBody>
          <a:bodyPr/>
          <a:lstStyle/>
          <a:p>
            <a:endParaRPr lang="ar-IQ">
              <a:solidFill>
                <a:srgbClr val="073E87"/>
              </a:solidFill>
            </a:endParaRPr>
          </a:p>
        </p:txBody>
      </p:sp>
      <p:sp>
        <p:nvSpPr>
          <p:cNvPr id="5" name="Slide Number Placeholder 4"/>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Tree>
    <p:extLst>
      <p:ext uri="{BB962C8B-B14F-4D97-AF65-F5344CB8AC3E}">
        <p14:creationId xmlns:p14="http://schemas.microsoft.com/office/powerpoint/2010/main" xmlns="" val="10604356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ar-SA">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294818378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ar-SA">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89716181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ar-SA">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3809666616"/>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124591489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150141175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294360967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2681193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Date Placeholder 1"/>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3" name="Footer Placeholder 2"/>
          <p:cNvSpPr>
            <a:spLocks noGrp="1"/>
          </p:cNvSpPr>
          <p:nvPr>
            <p:ph type="ftr" sz="quarter" idx="11"/>
          </p:nvPr>
        </p:nvSpPr>
        <p:spPr/>
        <p:txBody>
          <a:bodyPr/>
          <a:lstStyle/>
          <a:p>
            <a:endParaRPr lang="ar-IQ">
              <a:solidFill>
                <a:srgbClr val="073E87"/>
              </a:solidFill>
            </a:endParaRPr>
          </a:p>
        </p:txBody>
      </p:sp>
      <p:sp>
        <p:nvSpPr>
          <p:cNvPr id="4" name="Slide Number Placeholder 3"/>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Tree>
    <p:extLst>
      <p:ext uri="{BB962C8B-B14F-4D97-AF65-F5344CB8AC3E}">
        <p14:creationId xmlns:p14="http://schemas.microsoft.com/office/powerpoint/2010/main" xmlns="" val="2803125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Date Placeholder 4"/>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6" name="Footer Placeholder 5"/>
          <p:cNvSpPr>
            <a:spLocks noGrp="1"/>
          </p:cNvSpPr>
          <p:nvPr>
            <p:ph type="ftr" sz="quarter" idx="11"/>
          </p:nvPr>
        </p:nvSpPr>
        <p:spPr/>
        <p:txBody>
          <a:bodyPr/>
          <a:lstStyle/>
          <a:p>
            <a:endParaRPr lang="ar-IQ">
              <a:solidFill>
                <a:srgbClr val="073E87"/>
              </a:solidFill>
            </a:endParaRPr>
          </a:p>
        </p:txBody>
      </p:sp>
      <p:sp>
        <p:nvSpPr>
          <p:cNvPr id="7" name="Slide Number Placeholder 6"/>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extLst>
      <p:ext uri="{BB962C8B-B14F-4D97-AF65-F5344CB8AC3E}">
        <p14:creationId xmlns:p14="http://schemas.microsoft.com/office/powerpoint/2010/main" xmlns="" val="366959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6" name="Footer Placeholder 5"/>
          <p:cNvSpPr>
            <a:spLocks noGrp="1"/>
          </p:cNvSpPr>
          <p:nvPr>
            <p:ph type="ftr" sz="quarter" idx="11"/>
          </p:nvPr>
        </p:nvSpPr>
        <p:spPr/>
        <p:txBody>
          <a:bodyPr/>
          <a:lstStyle/>
          <a:p>
            <a:endParaRPr lang="ar-IQ">
              <a:solidFill>
                <a:srgbClr val="073E87"/>
              </a:solidFill>
            </a:endParaRPr>
          </a:p>
        </p:txBody>
      </p:sp>
      <p:sp>
        <p:nvSpPr>
          <p:cNvPr id="7" name="Slide Number Placeholder 6"/>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Tree>
    <p:extLst>
      <p:ext uri="{BB962C8B-B14F-4D97-AF65-F5344CB8AC3E}">
        <p14:creationId xmlns:p14="http://schemas.microsoft.com/office/powerpoint/2010/main" xmlns="" val="1763967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ar-IQ">
              <a:solidFill>
                <a:srgbClr val="073E87"/>
              </a:solidFill>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36A654D7-8402-4395-AAEF-67D4F816B10A}" type="slidenum">
              <a:rPr lang="ar-IQ" smtClean="0">
                <a:solidFill>
                  <a:srgbClr val="073E87"/>
                </a:solidFill>
              </a:rPr>
              <a:pPr/>
              <a:t>‹#›</a:t>
            </a:fld>
            <a:endParaRPr lang="ar-IQ">
              <a:solidFill>
                <a:srgbClr val="073E87"/>
              </a:solidFill>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extLst>
      <p:ext uri="{BB962C8B-B14F-4D97-AF65-F5344CB8AC3E}">
        <p14:creationId xmlns:p14="http://schemas.microsoft.com/office/powerpoint/2010/main" xmlns="" val="9145298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solidFill>
                <a:prstClr val="black">
                  <a:tint val="75000"/>
                </a:prstClr>
              </a:solidFill>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28348240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solidFill>
                <a:prstClr val="black">
                  <a:tint val="75000"/>
                </a:prstClr>
              </a:solidFill>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32391383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solidFill>
                <a:prstClr val="black">
                  <a:tint val="75000"/>
                </a:prstClr>
              </a:solidFill>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191433264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solidFill>
                <a:prstClr val="black">
                  <a:tint val="75000"/>
                </a:prstClr>
              </a:solidFill>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363254458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4191EA3-00D1-4105-A3B9-7CCA36BA5399}" type="datetimeFigureOut">
              <a:rPr lang="ar-SA" smtClean="0">
                <a:solidFill>
                  <a:prstClr val="black">
                    <a:tint val="75000"/>
                  </a:prstClr>
                </a:solidFill>
              </a:rPr>
              <a:pPr/>
              <a:t>08/04/1446</a:t>
            </a:fld>
            <a:endParaRPr lang="ar-SA">
              <a:solidFill>
                <a:prstClr val="black">
                  <a:tint val="75000"/>
                </a:prstClr>
              </a:solidFill>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solidFill>
                <a:prstClr val="black">
                  <a:tint val="75000"/>
                </a:prstClr>
              </a:solidFill>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D5B0800-63E9-4FA1-B862-0012381CDBC8}"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1483508674"/>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872067" y="4437112"/>
            <a:ext cx="7408333" cy="1872208"/>
          </a:xfrm>
        </p:spPr>
        <p:txBody>
          <a:bodyPr>
            <a:normAutofit/>
          </a:bodyPr>
          <a:lstStyle/>
          <a:p>
            <a:pPr marL="0" lvl="0" indent="0" algn="ctr">
              <a:buClr>
                <a:srgbClr val="31B6FD"/>
              </a:buClr>
              <a:buNone/>
            </a:pPr>
            <a:r>
              <a:rPr lang="ar-IQ" sz="3200" dirty="0" smtClean="0">
                <a:solidFill>
                  <a:srgbClr val="073E87"/>
                </a:solidFill>
              </a:rPr>
              <a:t>المرحلة الاولى: افريقيا</a:t>
            </a:r>
            <a:endParaRPr lang="ar-IQ" sz="3200" dirty="0">
              <a:solidFill>
                <a:srgbClr val="073E87"/>
              </a:solidFill>
            </a:endParaRPr>
          </a:p>
          <a:p>
            <a:pPr marL="0" lvl="0" indent="0" algn="ctr">
              <a:buClr>
                <a:srgbClr val="31B6FD"/>
              </a:buClr>
              <a:buNone/>
            </a:pPr>
            <a:r>
              <a:rPr lang="ar-IQ" sz="3200" dirty="0">
                <a:solidFill>
                  <a:srgbClr val="073E87"/>
                </a:solidFill>
              </a:rPr>
              <a:t>م. م. عمر غافل </a:t>
            </a:r>
            <a:r>
              <a:rPr lang="ar-IQ" sz="3200" dirty="0" smtClean="0">
                <a:solidFill>
                  <a:srgbClr val="073E87"/>
                </a:solidFill>
              </a:rPr>
              <a:t>حجي</a:t>
            </a:r>
          </a:p>
          <a:p>
            <a:pPr marL="0" lvl="0" indent="0" algn="ctr">
              <a:buClr>
                <a:srgbClr val="31B6FD"/>
              </a:buClr>
              <a:buNone/>
            </a:pPr>
            <a:r>
              <a:rPr lang="ar-IQ" sz="3200" dirty="0" smtClean="0">
                <a:solidFill>
                  <a:srgbClr val="073E87"/>
                </a:solidFill>
              </a:rPr>
              <a:t>م/ النبات الطبيعي</a:t>
            </a:r>
            <a:endParaRPr lang="ar-IQ" sz="3200" dirty="0">
              <a:solidFill>
                <a:srgbClr val="073E87"/>
              </a:solidFill>
            </a:endParaRPr>
          </a:p>
          <a:p>
            <a:pPr marL="0" indent="0" algn="ctr">
              <a:buNone/>
            </a:pPr>
            <a:endParaRPr lang="ar-IQ" sz="3200" dirty="0"/>
          </a:p>
        </p:txBody>
      </p:sp>
      <p:sp>
        <p:nvSpPr>
          <p:cNvPr id="4" name="عنوان 3"/>
          <p:cNvSpPr>
            <a:spLocks noGrp="1"/>
          </p:cNvSpPr>
          <p:nvPr>
            <p:ph type="title"/>
          </p:nvPr>
        </p:nvSpPr>
        <p:spPr>
          <a:xfrm>
            <a:off x="251520" y="338328"/>
            <a:ext cx="8435280" cy="4098784"/>
          </a:xfrm>
        </p:spPr>
        <p:txBody>
          <a:bodyPr>
            <a:normAutofit/>
          </a:bodyPr>
          <a:lstStyle/>
          <a:p>
            <a:pPr lvl="0">
              <a:spcBef>
                <a:spcPct val="20000"/>
              </a:spcBef>
            </a:pPr>
            <a:r>
              <a:rPr lang="ar-IQ" sz="3200" dirty="0">
                <a:solidFill>
                  <a:srgbClr val="073E87"/>
                </a:solidFill>
                <a:ea typeface="+mn-ea"/>
              </a:rPr>
              <a:t>وزارة التعليم العالي والبحث العلمي</a:t>
            </a:r>
            <a:br>
              <a:rPr lang="ar-IQ" sz="3200" dirty="0">
                <a:solidFill>
                  <a:srgbClr val="073E87"/>
                </a:solidFill>
                <a:ea typeface="+mn-ea"/>
              </a:rPr>
            </a:br>
            <a:r>
              <a:rPr lang="ar-IQ" sz="3200" dirty="0">
                <a:solidFill>
                  <a:srgbClr val="073E87"/>
                </a:solidFill>
                <a:ea typeface="+mn-ea"/>
              </a:rPr>
              <a:t>جامعة ديالى </a:t>
            </a:r>
            <a:br>
              <a:rPr lang="ar-IQ" sz="3200" dirty="0">
                <a:solidFill>
                  <a:srgbClr val="073E87"/>
                </a:solidFill>
                <a:ea typeface="+mn-ea"/>
              </a:rPr>
            </a:br>
            <a:r>
              <a:rPr lang="ar-IQ" sz="3200" dirty="0">
                <a:solidFill>
                  <a:srgbClr val="073E87"/>
                </a:solidFill>
                <a:ea typeface="+mn-ea"/>
              </a:rPr>
              <a:t>كلية التربية للعلوم الانسانية</a:t>
            </a:r>
            <a:br>
              <a:rPr lang="ar-IQ" sz="3200" dirty="0">
                <a:solidFill>
                  <a:srgbClr val="073E87"/>
                </a:solidFill>
                <a:ea typeface="+mn-ea"/>
              </a:rPr>
            </a:br>
            <a:r>
              <a:rPr lang="ar-IQ" sz="3200" dirty="0">
                <a:solidFill>
                  <a:srgbClr val="073E87"/>
                </a:solidFill>
                <a:ea typeface="+mn-ea"/>
              </a:rPr>
              <a:t>قسم الجغرافية </a:t>
            </a:r>
            <a:br>
              <a:rPr lang="ar-IQ" sz="3200" dirty="0">
                <a:solidFill>
                  <a:srgbClr val="073E87"/>
                </a:solidFill>
                <a:ea typeface="+mn-ea"/>
              </a:rPr>
            </a:br>
            <a:r>
              <a:rPr lang="ar-IQ" sz="3200" dirty="0">
                <a:solidFill>
                  <a:srgbClr val="073E87"/>
                </a:solidFill>
                <a:ea typeface="+mn-ea"/>
              </a:rPr>
              <a:t>الدراسة المسائية</a:t>
            </a:r>
            <a:br>
              <a:rPr lang="ar-IQ" sz="3200" dirty="0">
                <a:solidFill>
                  <a:srgbClr val="073E87"/>
                </a:solidFill>
                <a:ea typeface="+mn-ea"/>
              </a:rPr>
            </a:br>
            <a:r>
              <a:rPr lang="ar-IQ" sz="3200" dirty="0">
                <a:solidFill>
                  <a:srgbClr val="073E87"/>
                </a:solidFill>
                <a:ea typeface="+mn-ea"/>
              </a:rPr>
              <a:t>العام </a:t>
            </a:r>
            <a:r>
              <a:rPr lang="ar-IQ" sz="3200" dirty="0" smtClean="0">
                <a:solidFill>
                  <a:srgbClr val="073E87"/>
                </a:solidFill>
                <a:ea typeface="+mn-ea"/>
              </a:rPr>
              <a:t>2024 </a:t>
            </a:r>
            <a:r>
              <a:rPr lang="ar-IQ" sz="3200" smtClean="0">
                <a:solidFill>
                  <a:srgbClr val="073E87"/>
                </a:solidFill>
                <a:ea typeface="+mn-ea"/>
              </a:rPr>
              <a:t>–</a:t>
            </a:r>
            <a:r>
              <a:rPr lang="ar-IQ" sz="3200" smtClean="0">
                <a:solidFill>
                  <a:srgbClr val="073E87"/>
                </a:solidFill>
                <a:ea typeface="+mn-ea"/>
              </a:rPr>
              <a:t>2025 </a:t>
            </a:r>
            <a:endParaRPr lang="ar-IQ" sz="3200" dirty="0">
              <a:solidFill>
                <a:srgbClr val="073E87"/>
              </a:solidFill>
              <a:ea typeface="+mn-ea"/>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310214" y="476672"/>
            <a:ext cx="1295400" cy="143765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 name="صورة 5"/>
          <p:cNvPicPr/>
          <p:nvPr/>
        </p:nvPicPr>
        <p:blipFill>
          <a:blip r:embed="rId3" cstate="print"/>
          <a:stretch>
            <a:fillRect/>
          </a:stretch>
        </p:blipFill>
        <p:spPr>
          <a:xfrm>
            <a:off x="467544" y="476672"/>
            <a:ext cx="1657350" cy="1704975"/>
          </a:xfrm>
          <a:prstGeom prst="rect">
            <a:avLst/>
          </a:prstGeom>
        </p:spPr>
      </p:pic>
    </p:spTree>
    <p:extLst>
      <p:ext uri="{BB962C8B-B14F-4D97-AF65-F5344CB8AC3E}">
        <p14:creationId xmlns:p14="http://schemas.microsoft.com/office/powerpoint/2010/main" xmlns="" val="27892588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85800" y="609600"/>
            <a:ext cx="7696200" cy="5693866"/>
          </a:xfrm>
          <a:prstGeom prst="rect">
            <a:avLst/>
          </a:prstGeom>
          <a:effectLst>
            <a:glow rad="139700">
              <a:schemeClr val="accent1">
                <a:satMod val="175000"/>
                <a:alpha val="40000"/>
              </a:schemeClr>
            </a:glow>
          </a:effectLst>
        </p:spPr>
        <p:style>
          <a:lnRef idx="2">
            <a:schemeClr val="accent4"/>
          </a:lnRef>
          <a:fillRef idx="1">
            <a:schemeClr val="lt1"/>
          </a:fillRef>
          <a:effectRef idx="0">
            <a:schemeClr val="accent4"/>
          </a:effectRef>
          <a:fontRef idx="minor">
            <a:schemeClr val="dk1"/>
          </a:fontRef>
        </p:style>
        <p:txBody>
          <a:bodyPr wrap="square">
            <a:spAutoFit/>
          </a:bodyPr>
          <a:lstStyle/>
          <a:p>
            <a:pPr algn="just"/>
            <a:r>
              <a:rPr lang="ar-IQ" sz="2800" dirty="0">
                <a:solidFill>
                  <a:prstClr val="black"/>
                </a:solidFill>
              </a:rPr>
              <a:t>قيمة محدودة وتتحول الى اعشاب يابسة ومرة المذاق ويعتبر هذا الاقليم اهم اقاليم القارة امتلاكاً للصيد اذ تنتشر فيه حيوانات الوعول والحمر الوحشية والجواميس ويشمل مناطق شمال وادي </a:t>
            </a:r>
            <a:r>
              <a:rPr lang="ar-IQ" sz="2800" dirty="0" err="1">
                <a:solidFill>
                  <a:prstClr val="black"/>
                </a:solidFill>
              </a:rPr>
              <a:t>اللمبويو</a:t>
            </a:r>
            <a:r>
              <a:rPr lang="ar-IQ" sz="2800" dirty="0">
                <a:solidFill>
                  <a:prstClr val="black"/>
                </a:solidFill>
              </a:rPr>
              <a:t> والنطاق المحيط </a:t>
            </a:r>
            <a:r>
              <a:rPr lang="ar-IQ" sz="2800" dirty="0" err="1">
                <a:solidFill>
                  <a:prstClr val="black"/>
                </a:solidFill>
              </a:rPr>
              <a:t>ببانجولا</a:t>
            </a:r>
            <a:r>
              <a:rPr lang="ar-IQ" sz="2800" dirty="0">
                <a:solidFill>
                  <a:prstClr val="black"/>
                </a:solidFill>
              </a:rPr>
              <a:t> وجنوب غرب افريقيا . </a:t>
            </a:r>
            <a:endParaRPr lang="en-US" sz="2800" dirty="0">
              <a:solidFill>
                <a:prstClr val="black"/>
              </a:solidFill>
            </a:endParaRPr>
          </a:p>
          <a:p>
            <a:pPr algn="just"/>
            <a:r>
              <a:rPr lang="ar-IQ" sz="2800" dirty="0">
                <a:solidFill>
                  <a:srgbClr val="FF0000"/>
                </a:solidFill>
              </a:rPr>
              <a:t>الثالث</a:t>
            </a:r>
            <a:r>
              <a:rPr lang="ar-IQ" sz="2800" dirty="0">
                <a:solidFill>
                  <a:prstClr val="black"/>
                </a:solidFill>
              </a:rPr>
              <a:t> :</a:t>
            </a:r>
            <a:r>
              <a:rPr lang="ar-IQ" sz="2800" dirty="0" err="1">
                <a:solidFill>
                  <a:prstClr val="black"/>
                </a:solidFill>
              </a:rPr>
              <a:t>السفانا</a:t>
            </a:r>
            <a:r>
              <a:rPr lang="ar-IQ" sz="2800" dirty="0">
                <a:solidFill>
                  <a:prstClr val="black"/>
                </a:solidFill>
              </a:rPr>
              <a:t> القصيرة يمثل منطقة انتقال بين اعشاب </a:t>
            </a:r>
            <a:r>
              <a:rPr lang="ar-IQ" sz="2800" dirty="0" err="1">
                <a:solidFill>
                  <a:prstClr val="black"/>
                </a:solidFill>
              </a:rPr>
              <a:t>السفانا</a:t>
            </a:r>
            <a:r>
              <a:rPr lang="ar-IQ" sz="2800" dirty="0">
                <a:solidFill>
                  <a:prstClr val="black"/>
                </a:solidFill>
              </a:rPr>
              <a:t> والاعشاب الصحراوية ويمتاز بوجود الاعشاب القصيرة والشوكية وتسود في صحراء كلهاري والحافة الجنوبية للصحراء الكبرى ويمثل هذا القسم اقليم الرعي في القارة لذا فقد اختفت الكثير من الحشائش فيه ويمثل هذا القسم ايضاً حلقة الوصل بين الاقليم الصحراوي والاقاليم الاخرى كما يعتبر من اهم الاقاليم التي سلكتها طرق المواصلات فكان الطريق الذي يربط بين شرق القارة وغربها كما سلكته المجموعات البشرية التي ارتادت القارة خلال الادوار التاريخية . </a:t>
            </a:r>
            <a:endParaRPr lang="en-US" sz="2800" dirty="0">
              <a:solidFill>
                <a:prstClr val="black"/>
              </a:solidFill>
            </a:endParaRPr>
          </a:p>
        </p:txBody>
      </p:sp>
    </p:spTree>
    <p:extLst>
      <p:ext uri="{BB962C8B-B14F-4D97-AF65-F5344CB8AC3E}">
        <p14:creationId xmlns:p14="http://schemas.microsoft.com/office/powerpoint/2010/main" xmlns="" val="3721971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922114"/>
          </a:xfrm>
          <a:effectLst>
            <a:glow rad="101600">
              <a:schemeClr val="accent5">
                <a:satMod val="175000"/>
                <a:alpha val="40000"/>
              </a:schemeClr>
            </a:glow>
          </a:effectLst>
        </p:spPr>
        <p:style>
          <a:lnRef idx="2">
            <a:schemeClr val="dk1"/>
          </a:lnRef>
          <a:fillRef idx="1">
            <a:schemeClr val="lt1"/>
          </a:fillRef>
          <a:effectRef idx="0">
            <a:schemeClr val="dk1"/>
          </a:effectRef>
          <a:fontRef idx="minor">
            <a:schemeClr val="dk1"/>
          </a:fontRef>
        </p:style>
        <p:txBody>
          <a:bodyPr>
            <a:normAutofit/>
          </a:bodyPr>
          <a:lstStyle/>
          <a:p>
            <a:pPr lvl="0">
              <a:spcBef>
                <a:spcPts val="0"/>
              </a:spcBef>
            </a:pPr>
            <a:r>
              <a:rPr lang="ar-IQ" sz="2800" b="1" dirty="0" smtClean="0">
                <a:solidFill>
                  <a:srgbClr val="FF0000"/>
                </a:solidFill>
                <a:ea typeface="+mn-ea"/>
                <a:cs typeface="Arial"/>
              </a:rPr>
              <a:t>4- </a:t>
            </a:r>
            <a:r>
              <a:rPr lang="ar-IQ" sz="2800" b="1" dirty="0">
                <a:solidFill>
                  <a:srgbClr val="FF0000"/>
                </a:solidFill>
                <a:ea typeface="+mn-ea"/>
                <a:cs typeface="Arial"/>
              </a:rPr>
              <a:t>اقليم اعشاب المنطقة الباردة : </a:t>
            </a:r>
            <a:endParaRPr lang="ar-IQ" sz="4800" dirty="0"/>
          </a:p>
        </p:txBody>
      </p:sp>
      <p:sp>
        <p:nvSpPr>
          <p:cNvPr id="3" name="عنصر نائب للمحتوى 2"/>
          <p:cNvSpPr>
            <a:spLocks noGrp="1"/>
          </p:cNvSpPr>
          <p:nvPr>
            <p:ph idx="1"/>
          </p:nvPr>
        </p:nvSpPr>
        <p:spPr>
          <a:effectLst>
            <a:glow rad="139700">
              <a:schemeClr val="accent5">
                <a:satMod val="175000"/>
                <a:alpha val="40000"/>
              </a:schemeClr>
            </a:glow>
          </a:effectLst>
        </p:spPr>
        <p:style>
          <a:lnRef idx="2">
            <a:schemeClr val="accent4"/>
          </a:lnRef>
          <a:fillRef idx="1">
            <a:schemeClr val="lt1"/>
          </a:fillRef>
          <a:effectRef idx="0">
            <a:schemeClr val="accent4"/>
          </a:effectRef>
          <a:fontRef idx="minor">
            <a:schemeClr val="dk1"/>
          </a:fontRef>
        </p:style>
        <p:txBody>
          <a:bodyPr/>
          <a:lstStyle/>
          <a:p>
            <a:pPr marL="0" lvl="0" indent="0" algn="just">
              <a:spcBef>
                <a:spcPts val="0"/>
              </a:spcBef>
              <a:buNone/>
            </a:pPr>
            <a:r>
              <a:rPr lang="ar-IQ" dirty="0" smtClean="0">
                <a:solidFill>
                  <a:prstClr val="black"/>
                </a:solidFill>
              </a:rPr>
              <a:t>يسمى </a:t>
            </a:r>
            <a:r>
              <a:rPr lang="ar-IQ" dirty="0">
                <a:solidFill>
                  <a:prstClr val="black"/>
                </a:solidFill>
              </a:rPr>
              <a:t>بإقليم الحشائش شبه المدارية والمعتدلة او تسمى اعشاب المرتفعات لأنها تتركز في المناطق المرتفعة التي يتراوح ارتفاعها بين ( 3500- 9000 ) قدم وتمتد جنوب افريقيا لمئات الكيلومترات وتختلف حسب المناخ المحلي والتربة ويتراوح ارتفاعها بين ( 2-3 ) قدم ولا تصل من حيث الكثافة والوفرة لما وصلت اليه حشائش </a:t>
            </a:r>
            <a:r>
              <a:rPr lang="ar-IQ" dirty="0" err="1">
                <a:solidFill>
                  <a:prstClr val="black"/>
                </a:solidFill>
              </a:rPr>
              <a:t>السفانا</a:t>
            </a:r>
            <a:r>
              <a:rPr lang="ar-IQ" dirty="0">
                <a:solidFill>
                  <a:prstClr val="black"/>
                </a:solidFill>
              </a:rPr>
              <a:t> ، كما تنمو الحشائش القصيرة التي تعرف </a:t>
            </a:r>
            <a:r>
              <a:rPr lang="ar-IQ" dirty="0" err="1">
                <a:solidFill>
                  <a:prstClr val="black"/>
                </a:solidFill>
              </a:rPr>
              <a:t>بالاستبس</a:t>
            </a:r>
            <a:r>
              <a:rPr lang="ar-IQ" dirty="0">
                <a:solidFill>
                  <a:prstClr val="black"/>
                </a:solidFill>
              </a:rPr>
              <a:t> فيه خلال فترة سقوط المطر . </a:t>
            </a:r>
            <a:endParaRPr lang="en-US" dirty="0">
              <a:solidFill>
                <a:prstClr val="black"/>
              </a:solidFill>
            </a:endParaRPr>
          </a:p>
          <a:p>
            <a:endParaRPr lang="ar-IQ" dirty="0"/>
          </a:p>
        </p:txBody>
      </p:sp>
    </p:spTree>
    <p:extLst>
      <p:ext uri="{BB962C8B-B14F-4D97-AF65-F5344CB8AC3E}">
        <p14:creationId xmlns:p14="http://schemas.microsoft.com/office/powerpoint/2010/main" xmlns="" val="31944647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922114"/>
          </a:xfrm>
          <a:effectLst>
            <a:glow rad="101600">
              <a:schemeClr val="accent4">
                <a:satMod val="175000"/>
                <a:alpha val="40000"/>
              </a:schemeClr>
            </a:glow>
          </a:effectLst>
        </p:spPr>
        <p:style>
          <a:lnRef idx="2">
            <a:schemeClr val="accent3"/>
          </a:lnRef>
          <a:fillRef idx="1">
            <a:schemeClr val="lt1"/>
          </a:fillRef>
          <a:effectRef idx="0">
            <a:schemeClr val="accent3"/>
          </a:effectRef>
          <a:fontRef idx="minor">
            <a:schemeClr val="dk1"/>
          </a:fontRef>
        </p:style>
        <p:txBody>
          <a:bodyPr/>
          <a:lstStyle/>
          <a:p>
            <a:pPr lvl="0">
              <a:spcBef>
                <a:spcPts val="0"/>
              </a:spcBef>
            </a:pPr>
            <a:r>
              <a:rPr lang="ar-IQ" sz="2400" b="1" dirty="0" smtClean="0">
                <a:solidFill>
                  <a:srgbClr val="FF0000"/>
                </a:solidFill>
                <a:ea typeface="+mn-ea"/>
                <a:cs typeface="Arial"/>
              </a:rPr>
              <a:t>5- </a:t>
            </a:r>
            <a:r>
              <a:rPr lang="ar-IQ" sz="2400" b="1" dirty="0">
                <a:solidFill>
                  <a:srgbClr val="FF0000"/>
                </a:solidFill>
                <a:ea typeface="+mn-ea"/>
                <a:cs typeface="Arial"/>
              </a:rPr>
              <a:t>اقليم النباتات الصحراوية : </a:t>
            </a:r>
            <a:endParaRPr lang="ar-IQ" dirty="0"/>
          </a:p>
        </p:txBody>
      </p:sp>
      <p:sp>
        <p:nvSpPr>
          <p:cNvPr id="3" name="عنصر نائب للمحتوى 2"/>
          <p:cNvSpPr>
            <a:spLocks noGrp="1"/>
          </p:cNvSpPr>
          <p:nvPr>
            <p:ph idx="1"/>
          </p:nvPr>
        </p:nvSpPr>
        <p:spPr>
          <a:xfrm>
            <a:off x="457200" y="1600200"/>
            <a:ext cx="8229600" cy="4853136"/>
          </a:xfrm>
          <a:effectLst>
            <a:glow rad="101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a:normAutofit fontScale="92500"/>
          </a:bodyPr>
          <a:lstStyle/>
          <a:p>
            <a:pPr marL="0" lvl="0" indent="0" algn="just">
              <a:spcBef>
                <a:spcPts val="0"/>
              </a:spcBef>
              <a:buNone/>
            </a:pPr>
            <a:r>
              <a:rPr lang="ar-IQ" dirty="0" smtClean="0">
                <a:solidFill>
                  <a:prstClr val="black"/>
                </a:solidFill>
              </a:rPr>
              <a:t>تنمو </a:t>
            </a:r>
            <a:r>
              <a:rPr lang="ar-IQ" dirty="0">
                <a:solidFill>
                  <a:prstClr val="black"/>
                </a:solidFill>
              </a:rPr>
              <a:t>في هذا الاقليم نباتات واعشاب بعد سقوط الامطار وغالباً ما تجف وتنتهي بعد الامطار وتمتاز بتذبذبها من عام لأخر وتبقى بذورها في التربة لتعود للنمو في العام القادم بعد سقوط الامطار وتتركز في اواسط المنطقة الصحراوية مما يسهل حركة الرمال التي تؤدي غالباً الى القضاء على الحياة النباتية ومن اهم هذه النباتات الحرمل والسفط واشجار النخيل في الواحات </a:t>
            </a:r>
          </a:p>
          <a:p>
            <a:pPr marL="0" lvl="0" indent="0" algn="just">
              <a:spcBef>
                <a:spcPts val="0"/>
              </a:spcBef>
              <a:buNone/>
            </a:pPr>
            <a:r>
              <a:rPr lang="ar-IQ" dirty="0">
                <a:solidFill>
                  <a:prstClr val="black"/>
                </a:solidFill>
              </a:rPr>
              <a:t>وهذه النباتات كيفت نفسها بطرق متعددة للعيش والتأقلم في تلك الظروف القاسية اما بمد جذور طويلة داخل التربة او بناء اوراق سميكة وشمعية كالصبار والتين الشوكي او تحول اوراقها الى اوراق ابرية لمعادلة المياه فيها  . </a:t>
            </a:r>
            <a:endParaRPr lang="ar-SA" dirty="0">
              <a:solidFill>
                <a:prstClr val="black"/>
              </a:solidFill>
            </a:endParaRPr>
          </a:p>
          <a:p>
            <a:endParaRPr lang="ar-IQ" dirty="0"/>
          </a:p>
        </p:txBody>
      </p:sp>
    </p:spTree>
    <p:extLst>
      <p:ext uri="{BB962C8B-B14F-4D97-AF65-F5344CB8AC3E}">
        <p14:creationId xmlns:p14="http://schemas.microsoft.com/office/powerpoint/2010/main" xmlns="" val="1946720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normAutofit/>
          </a:bodyPr>
          <a:lstStyle/>
          <a:p>
            <a:pPr lvl="0">
              <a:spcBef>
                <a:spcPts val="0"/>
              </a:spcBef>
            </a:pPr>
            <a:r>
              <a:rPr lang="ar-IQ" sz="2800" b="1" dirty="0">
                <a:solidFill>
                  <a:srgbClr val="FF0000"/>
                </a:solidFill>
                <a:ea typeface="+mn-ea"/>
                <a:cs typeface="Arial"/>
              </a:rPr>
              <a:t>6- اقليم نباتات هضبة الحبشة : </a:t>
            </a:r>
            <a:endParaRPr lang="ar-IQ" dirty="0"/>
          </a:p>
        </p:txBody>
      </p:sp>
      <p:sp>
        <p:nvSpPr>
          <p:cNvPr id="3" name="عنصر نائب للمحتوى 2"/>
          <p:cNvSpPr>
            <a:spLocks noGrp="1"/>
          </p:cNvSpPr>
          <p:nvPr>
            <p:ph idx="1"/>
          </p:nvPr>
        </p:nvSpPr>
        <p:spPr>
          <a:xfrm>
            <a:off x="457200" y="1600200"/>
            <a:ext cx="8229600" cy="4853136"/>
          </a:xfrm>
        </p:spPr>
        <p:style>
          <a:lnRef idx="1">
            <a:schemeClr val="accent3"/>
          </a:lnRef>
          <a:fillRef idx="2">
            <a:schemeClr val="accent3"/>
          </a:fillRef>
          <a:effectRef idx="1">
            <a:schemeClr val="accent3"/>
          </a:effectRef>
          <a:fontRef idx="minor">
            <a:schemeClr val="dk1"/>
          </a:fontRef>
        </p:style>
        <p:txBody>
          <a:bodyPr/>
          <a:lstStyle/>
          <a:p>
            <a:pPr marL="0" lvl="0" indent="0" algn="just">
              <a:spcBef>
                <a:spcPts val="0"/>
              </a:spcBef>
              <a:buNone/>
            </a:pPr>
            <a:r>
              <a:rPr lang="ar-IQ" dirty="0" smtClean="0">
                <a:solidFill>
                  <a:prstClr val="black"/>
                </a:solidFill>
              </a:rPr>
              <a:t>تتشابه </a:t>
            </a:r>
            <a:r>
              <a:rPr lang="ar-IQ" dirty="0">
                <a:solidFill>
                  <a:prstClr val="black"/>
                </a:solidFill>
              </a:rPr>
              <a:t>نباتات هذا الاقليم مع نباتات اقليم اعشاب المنطقة الباردة لذلك تتميز نباتات هذه المنطقة بأنها تتركز في المنطقة المعتدلة في الاقسام المرتفعة من هضبة الحبشة حيث تغزر الامطار وتميل الحرارة للاعتدال مع فترة جفاف وتتحول النباتات الى اشجار دائمة اذ ان هضبة الحبشة غنية بأنواع الاشجار كما تنتشر فيها نباتات المرتفعات المدارية وتتألف نباتات هذا الاقليم من عنصرين عنصر مداري افريقي وعنصر اعتدال شمالي ومن اشهر الانواع الاقتصادية فيه الطلع الحبشي </a:t>
            </a:r>
            <a:r>
              <a:rPr lang="ar-IQ" dirty="0" err="1">
                <a:solidFill>
                  <a:prstClr val="black"/>
                </a:solidFill>
              </a:rPr>
              <a:t>والتاكوت</a:t>
            </a:r>
            <a:r>
              <a:rPr lang="ar-IQ" dirty="0">
                <a:solidFill>
                  <a:prstClr val="black"/>
                </a:solidFill>
              </a:rPr>
              <a:t> الحبشي . </a:t>
            </a:r>
            <a:endParaRPr lang="en-US" dirty="0">
              <a:solidFill>
                <a:prstClr val="black"/>
              </a:solidFill>
            </a:endParaRPr>
          </a:p>
          <a:p>
            <a:endParaRPr lang="ar-IQ" dirty="0"/>
          </a:p>
        </p:txBody>
      </p:sp>
    </p:spTree>
    <p:extLst>
      <p:ext uri="{BB962C8B-B14F-4D97-AF65-F5344CB8AC3E}">
        <p14:creationId xmlns:p14="http://schemas.microsoft.com/office/powerpoint/2010/main" xmlns="" val="1361154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6632"/>
            <a:ext cx="8229600" cy="504056"/>
          </a:xfrm>
        </p:spPr>
        <p:style>
          <a:lnRef idx="2">
            <a:schemeClr val="accent3"/>
          </a:lnRef>
          <a:fillRef idx="1">
            <a:schemeClr val="lt1"/>
          </a:fillRef>
          <a:effectRef idx="0">
            <a:schemeClr val="accent3"/>
          </a:effectRef>
          <a:fontRef idx="minor">
            <a:schemeClr val="dk1"/>
          </a:fontRef>
        </p:style>
        <p:txBody>
          <a:bodyPr>
            <a:normAutofit fontScale="90000"/>
          </a:bodyPr>
          <a:lstStyle/>
          <a:p>
            <a:pPr lvl="0">
              <a:spcBef>
                <a:spcPts val="0"/>
              </a:spcBef>
            </a:pPr>
            <a:r>
              <a:rPr lang="ar-IQ" sz="2800" b="1" dirty="0">
                <a:solidFill>
                  <a:srgbClr val="FF0000"/>
                </a:solidFill>
                <a:ea typeface="+mn-ea"/>
                <a:cs typeface="Arial"/>
              </a:rPr>
              <a:t>7- اقليم نباتات البحر المتوسط : </a:t>
            </a:r>
            <a:endParaRPr lang="ar-IQ" sz="5400" dirty="0"/>
          </a:p>
        </p:txBody>
      </p:sp>
      <p:sp>
        <p:nvSpPr>
          <p:cNvPr id="3" name="عنصر نائب للمحتوى 2"/>
          <p:cNvSpPr>
            <a:spLocks noGrp="1"/>
          </p:cNvSpPr>
          <p:nvPr>
            <p:ph idx="1"/>
          </p:nvPr>
        </p:nvSpPr>
        <p:spPr>
          <a:xfrm>
            <a:off x="179512" y="692696"/>
            <a:ext cx="8712968" cy="6048672"/>
          </a:xfrm>
        </p:spPr>
        <p:style>
          <a:lnRef idx="2">
            <a:schemeClr val="accent2"/>
          </a:lnRef>
          <a:fillRef idx="1">
            <a:schemeClr val="lt1"/>
          </a:fillRef>
          <a:effectRef idx="0">
            <a:schemeClr val="accent2"/>
          </a:effectRef>
          <a:fontRef idx="minor">
            <a:schemeClr val="dk1"/>
          </a:fontRef>
        </p:style>
        <p:txBody>
          <a:bodyPr>
            <a:normAutofit fontScale="92500"/>
          </a:bodyPr>
          <a:lstStyle/>
          <a:p>
            <a:pPr marL="0" lvl="0" indent="0" algn="just">
              <a:spcBef>
                <a:spcPts val="0"/>
              </a:spcBef>
              <a:buNone/>
            </a:pPr>
            <a:r>
              <a:rPr lang="ar-IQ" sz="2800" dirty="0" smtClean="0">
                <a:solidFill>
                  <a:prstClr val="black"/>
                </a:solidFill>
              </a:rPr>
              <a:t>تتركز </a:t>
            </a:r>
            <a:r>
              <a:rPr lang="ar-IQ" sz="2800" dirty="0">
                <a:solidFill>
                  <a:prstClr val="black"/>
                </a:solidFill>
              </a:rPr>
              <a:t>نباتات هذا الاقليم في اطلس العليا اذ تكسوها الغابات الخفيفة من اشجار الفلين والبلوط والكستناء وبعض الصنوبريات اما السفوح فتتميز بغطاء من الحشائش القصيرة كما تنتشر الشجيرات في الوديان المنخفضة والتلال ويشتهر هذا الاقليم بزراعة القمح والحمضيات والزيتون والكروم في منطقة الكاب في النصف الجنوبي من القارة ونباتات البحر المتوسط تنمو في جميع انحاء الاقليم في بقية القارات وقد تكيفت هذه النباتات لتلائم مناخ البحر المتوسط ومن صفاته المناخية شتاء معتدل وصيف حار جاف لذلك اصبحت النباتات ذات جذور طويلة لتمتص المياه اثناء انعدام الامطار واوراقها مغطاة بطبقة شمعية لتقلل من عملية النتح التي تتعرض لها الاوراق صيفاً لأنها دائمة الخضرة كما اصبحت سيقانها فلينية لتقلل من اثر الحرارة والتبخر وتنتشر نباتات اقليم البحر المتوسط في بقية الاقاليم المجاورة ويعود سبب ذلك الى الدور الذي احتله هذا الاقليم في تاريخ الانسان ومعظم غابات الاقليم هي من نوع الاحراش وتتكون من اشجار متوسطة الارتفاع ومن اهم انواعها البلوط والفلين والاشجار المخروطية والتي تنمو في ارضيتها الشجيرات والحشائش وبعض الاعشاب ويتركز في هذه المناطق نبات </a:t>
            </a:r>
            <a:r>
              <a:rPr lang="ar-IQ" sz="2800" dirty="0" err="1">
                <a:solidFill>
                  <a:prstClr val="black"/>
                </a:solidFill>
              </a:rPr>
              <a:t>الماكي</a:t>
            </a:r>
            <a:r>
              <a:rPr lang="ar-IQ" sz="2800" dirty="0">
                <a:solidFill>
                  <a:prstClr val="black"/>
                </a:solidFill>
              </a:rPr>
              <a:t> وهو عبارة عن شجيرات ذات جذور طويلة لتقاوم موسم الجفاف .</a:t>
            </a:r>
          </a:p>
          <a:p>
            <a:endParaRPr lang="ar-IQ" dirty="0"/>
          </a:p>
        </p:txBody>
      </p:sp>
    </p:spTree>
    <p:extLst>
      <p:ext uri="{BB962C8B-B14F-4D97-AF65-F5344CB8AC3E}">
        <p14:creationId xmlns:p14="http://schemas.microsoft.com/office/powerpoint/2010/main" xmlns="" val="2342674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57200" y="1828800"/>
            <a:ext cx="7924800" cy="4401205"/>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algn="just"/>
            <a:r>
              <a:rPr lang="ar-IQ" sz="2800" dirty="0">
                <a:solidFill>
                  <a:prstClr val="black"/>
                </a:solidFill>
              </a:rPr>
              <a:t>نعني بالنبات الطبيعي النباتات التي تنمو بصورة طبيعية دون ان يتدخل الانسان في توفير الشروط اللازمة لنموها وهي بذلك تختلف عن نباتات الحقول والمحاصيل والتي يعمل الانسان على زراعتها وتكثيرها بطرق مختلفة واساليب متعددة بغية الحصول على الانتاج الذي يمتاز بنوعية جيدة تميزه عن النبات الطبيعي . </a:t>
            </a:r>
            <a:endParaRPr lang="en-US" sz="2800" dirty="0">
              <a:solidFill>
                <a:prstClr val="black"/>
              </a:solidFill>
            </a:endParaRPr>
          </a:p>
          <a:p>
            <a:pPr algn="just"/>
            <a:r>
              <a:rPr lang="ar-IQ" sz="2800" dirty="0">
                <a:solidFill>
                  <a:prstClr val="black"/>
                </a:solidFill>
              </a:rPr>
              <a:t>والنبات الطبيعي لأي منطقة من مناطق العالم يمثل التفاعل بين ظروف البيئة الطبيعية المتمثلة في المناخ والتربة والتضاريس والتي تعمل على تشكيل النبات الطبيعي ، اذ ان لكل مظهر من هذه المظاهر تأثير خاص يختلف عن تأثير العامل الأخر من حيث مدى تأثيره والنتائج المترتبة عليه ، ففي الوقت الذي يوفر فيه </a:t>
            </a:r>
            <a:endParaRPr lang="ar-SA" sz="2800" dirty="0">
              <a:solidFill>
                <a:prstClr val="black"/>
              </a:solidFill>
            </a:endParaRPr>
          </a:p>
        </p:txBody>
      </p:sp>
      <p:sp>
        <p:nvSpPr>
          <p:cNvPr id="3" name="عنوان 2"/>
          <p:cNvSpPr>
            <a:spLocks noGrp="1"/>
          </p:cNvSpPr>
          <p:nvPr>
            <p:ph type="title"/>
          </p:nvPr>
        </p:nvSpPr>
        <p:spPr>
          <a:xfrm>
            <a:off x="457200" y="304800"/>
            <a:ext cx="8305800" cy="762000"/>
          </a:xfrm>
        </p:spPr>
        <p:style>
          <a:lnRef idx="1">
            <a:schemeClr val="accent5"/>
          </a:lnRef>
          <a:fillRef idx="2">
            <a:schemeClr val="accent5"/>
          </a:fillRef>
          <a:effectRef idx="1">
            <a:schemeClr val="accent5"/>
          </a:effectRef>
          <a:fontRef idx="minor">
            <a:schemeClr val="dk1"/>
          </a:fontRef>
        </p:style>
        <p:txBody>
          <a:bodyPr>
            <a:normAutofit/>
          </a:bodyPr>
          <a:lstStyle/>
          <a:p>
            <a:pPr algn="ctr"/>
            <a:r>
              <a:rPr lang="ar-IQ" dirty="0" smtClean="0">
                <a:solidFill>
                  <a:srgbClr val="FF0000"/>
                </a:solidFill>
              </a:rPr>
              <a:t>النبات الطبيعي في افريقيا</a:t>
            </a:r>
            <a:endParaRPr lang="ar-IQ" dirty="0">
              <a:solidFill>
                <a:srgbClr val="FF0000"/>
              </a:solidFill>
            </a:endParaRPr>
          </a:p>
        </p:txBody>
      </p:sp>
    </p:spTree>
    <p:extLst>
      <p:ext uri="{BB962C8B-B14F-4D97-AF65-F5344CB8AC3E}">
        <p14:creationId xmlns:p14="http://schemas.microsoft.com/office/powerpoint/2010/main" xmlns="" val="3208878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09600" y="685800"/>
            <a:ext cx="7772400" cy="5262979"/>
          </a:xfrm>
          <a:prstGeom prst="rect">
            <a:avLst/>
          </a:prstGeom>
          <a:effectLst>
            <a:glow rad="101600">
              <a:schemeClr val="accent5">
                <a:satMod val="175000"/>
                <a:alpha val="40000"/>
              </a:schemeClr>
            </a:glow>
          </a:effectLst>
        </p:spPr>
        <p:style>
          <a:lnRef idx="2">
            <a:schemeClr val="dk1"/>
          </a:lnRef>
          <a:fillRef idx="1">
            <a:schemeClr val="lt1"/>
          </a:fillRef>
          <a:effectRef idx="0">
            <a:schemeClr val="dk1"/>
          </a:effectRef>
          <a:fontRef idx="minor">
            <a:schemeClr val="dk1"/>
          </a:fontRef>
        </p:style>
        <p:txBody>
          <a:bodyPr wrap="square">
            <a:spAutoFit/>
          </a:bodyPr>
          <a:lstStyle/>
          <a:p>
            <a:pPr algn="just"/>
            <a:r>
              <a:rPr lang="ar-IQ" sz="2800" dirty="0">
                <a:solidFill>
                  <a:prstClr val="black"/>
                </a:solidFill>
              </a:rPr>
              <a:t>المناخ للنبات الطبيعي الماء اللازم عن طريق الامطار وضياء الشمس الذي يساهم في عملية صنع الغذاء للنبات فأن الرياح تعمل على انتشار البذور وتلقيح النبات وتوفير المواد الغذائية للنبات . </a:t>
            </a:r>
            <a:endParaRPr lang="en-US" sz="2800" dirty="0">
              <a:solidFill>
                <a:prstClr val="black"/>
              </a:solidFill>
            </a:endParaRPr>
          </a:p>
          <a:p>
            <a:pPr algn="just"/>
            <a:r>
              <a:rPr lang="ar-IQ" sz="2800" dirty="0">
                <a:solidFill>
                  <a:prstClr val="black"/>
                </a:solidFill>
              </a:rPr>
              <a:t>تأتي مساهمة التضاريس بصورة غير مباشرة فهي توثر في المناخ فيتباين سقوط الامطار من منطقة الى اخرى ، يختلف سمك التربة ونوعيتها وخصوبتها تبعاً لاختلاف التضاريس وعليه ينعكس اثر التضاريس على نوع النبات وكميته عن طريق التأثير في المناخ والتربة ,</a:t>
            </a:r>
            <a:endParaRPr lang="en-US" sz="2800" dirty="0">
              <a:solidFill>
                <a:prstClr val="black"/>
              </a:solidFill>
            </a:endParaRPr>
          </a:p>
          <a:p>
            <a:pPr algn="just"/>
            <a:r>
              <a:rPr lang="ar-IQ" sz="2800" dirty="0">
                <a:solidFill>
                  <a:prstClr val="black"/>
                </a:solidFill>
              </a:rPr>
              <a:t>دور النبات الطبيعي ظهر منذ اقدم العصور ويعتبر المورد الثالث بعد الهواء والماء واستخدمه الانسان في غذائه وحتى الوقت الحاضر يعتبر مورداً اقتصادياً مهما في الكثير من المجالات خاصة الغابات والحشائش والنباتات الصحراوية .</a:t>
            </a:r>
            <a:endParaRPr lang="en-US" sz="2800" dirty="0">
              <a:solidFill>
                <a:prstClr val="black"/>
              </a:solidFill>
            </a:endParaRPr>
          </a:p>
        </p:txBody>
      </p:sp>
    </p:spTree>
    <p:extLst>
      <p:ext uri="{BB962C8B-B14F-4D97-AF65-F5344CB8AC3E}">
        <p14:creationId xmlns:p14="http://schemas.microsoft.com/office/powerpoint/2010/main" xmlns="" val="3228685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09600" y="381000"/>
            <a:ext cx="8001000" cy="6124754"/>
          </a:xfrm>
          <a:prstGeom prst="rect">
            <a:avLst/>
          </a:prstGeom>
          <a:effectLst>
            <a:glow rad="101600">
              <a:schemeClr val="accent5">
                <a:satMod val="175000"/>
                <a:alpha val="40000"/>
              </a:schemeClr>
            </a:glow>
          </a:effectLst>
        </p:spPr>
        <p:style>
          <a:lnRef idx="2">
            <a:schemeClr val="accent5"/>
          </a:lnRef>
          <a:fillRef idx="1">
            <a:schemeClr val="lt1"/>
          </a:fillRef>
          <a:effectRef idx="0">
            <a:schemeClr val="accent5"/>
          </a:effectRef>
          <a:fontRef idx="minor">
            <a:schemeClr val="dk1"/>
          </a:fontRef>
        </p:style>
        <p:txBody>
          <a:bodyPr wrap="square">
            <a:spAutoFit/>
          </a:bodyPr>
          <a:lstStyle/>
          <a:p>
            <a:pPr algn="just"/>
            <a:r>
              <a:rPr lang="ar-IQ" sz="2800" dirty="0">
                <a:solidFill>
                  <a:prstClr val="black"/>
                </a:solidFill>
              </a:rPr>
              <a:t>تأتي الغابات في مقدمة النبات الطبيعي من حيث الاهمية فبجانب الغذاء الذي تقدمه من الفواكه والاوراق والجذور توفر اخشابها مورداً اقتصادياً كبيراً .</a:t>
            </a:r>
            <a:endParaRPr lang="en-US" sz="2800" dirty="0">
              <a:solidFill>
                <a:prstClr val="black"/>
              </a:solidFill>
            </a:endParaRPr>
          </a:p>
          <a:p>
            <a:pPr algn="just"/>
            <a:r>
              <a:rPr lang="ar-IQ" sz="2800" dirty="0">
                <a:solidFill>
                  <a:prstClr val="black"/>
                </a:solidFill>
              </a:rPr>
              <a:t>تسود الصفة الغابية في معظم اقاليم الامطار في القارة الافريقية ومن العوامل التي اثرت في الغابات هي انتشار الزراعة ويستثنى من ذلك المناطق ذات التضاريس الوعرة التي لا تساعد على الزراعة بسبب طبيعتها الجبلية ، فضلاً عن عامل تخليص الغابات من الادغال عن طريق الحرق وعامل قطع الاشجار لدخولها في الصناعات الخشبية .</a:t>
            </a:r>
            <a:endParaRPr lang="en-US" sz="2800" dirty="0">
              <a:solidFill>
                <a:prstClr val="black"/>
              </a:solidFill>
            </a:endParaRPr>
          </a:p>
          <a:p>
            <a:pPr algn="just"/>
            <a:r>
              <a:rPr lang="ar-IQ" sz="2800" dirty="0">
                <a:solidFill>
                  <a:prstClr val="black"/>
                </a:solidFill>
              </a:rPr>
              <a:t>اتخذت الحكومات الافريقية عدة اجراءات للمحافظة على التوازن الطبيعي للغابات والمحافظة عليها وعلى مساحاتها من التقلص منها فرض القوانين التي تمع القطع الكيفي والحرق المفتعل وحسن استغلال العمل الاقتصادي في قطع الاشجار وامتداد الزراعة بعيداً عن مناطق الغابات الطبيعية التي تضم مختلف الكائنات الحية وتنظيم حرف الاحتطاب الذي تمارسه المجموعات السكانية . </a:t>
            </a:r>
            <a:endParaRPr lang="en-US" sz="2800" dirty="0">
              <a:solidFill>
                <a:prstClr val="black"/>
              </a:solidFill>
            </a:endParaRPr>
          </a:p>
        </p:txBody>
      </p:sp>
    </p:spTree>
    <p:extLst>
      <p:ext uri="{BB962C8B-B14F-4D97-AF65-F5344CB8AC3E}">
        <p14:creationId xmlns:p14="http://schemas.microsoft.com/office/powerpoint/2010/main" xmlns="" val="3810326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4082"/>
          </a:xfrm>
        </p:spPr>
        <p:style>
          <a:lnRef idx="1">
            <a:schemeClr val="dk1"/>
          </a:lnRef>
          <a:fillRef idx="2">
            <a:schemeClr val="dk1"/>
          </a:fillRef>
          <a:effectRef idx="1">
            <a:schemeClr val="dk1"/>
          </a:effectRef>
          <a:fontRef idx="minor">
            <a:schemeClr val="dk1"/>
          </a:fontRef>
        </p:style>
        <p:txBody>
          <a:bodyPr>
            <a:normAutofit/>
          </a:bodyPr>
          <a:lstStyle/>
          <a:p>
            <a:pPr lvl="0">
              <a:spcBef>
                <a:spcPts val="0"/>
              </a:spcBef>
            </a:pPr>
            <a:r>
              <a:rPr lang="ar-IQ" sz="2800" b="1" dirty="0">
                <a:solidFill>
                  <a:srgbClr val="FF0000"/>
                </a:solidFill>
                <a:ea typeface="+mn-ea"/>
                <a:cs typeface="Arial"/>
              </a:rPr>
              <a:t>الاقاليم النباتية : </a:t>
            </a:r>
            <a:endParaRPr lang="ar-IQ" dirty="0"/>
          </a:p>
        </p:txBody>
      </p:sp>
      <p:sp>
        <p:nvSpPr>
          <p:cNvPr id="3" name="عنصر نائب للمحتوى 2"/>
          <p:cNvSpPr>
            <a:spLocks noGrp="1"/>
          </p:cNvSpPr>
          <p:nvPr>
            <p:ph idx="1"/>
          </p:nvPr>
        </p:nvSpPr>
        <p:spPr>
          <a:xfrm>
            <a:off x="251520" y="980728"/>
            <a:ext cx="8568952" cy="5688632"/>
          </a:xfrm>
        </p:spPr>
        <p:style>
          <a:lnRef idx="2">
            <a:schemeClr val="accent2"/>
          </a:lnRef>
          <a:fillRef idx="1">
            <a:schemeClr val="lt1"/>
          </a:fillRef>
          <a:effectRef idx="0">
            <a:schemeClr val="accent2"/>
          </a:effectRef>
          <a:fontRef idx="minor">
            <a:schemeClr val="dk1"/>
          </a:fontRef>
        </p:style>
        <p:txBody>
          <a:bodyPr>
            <a:normAutofit/>
          </a:bodyPr>
          <a:lstStyle/>
          <a:p>
            <a:pPr marL="0" lvl="0" indent="0" algn="just">
              <a:spcBef>
                <a:spcPts val="0"/>
              </a:spcBef>
              <a:buNone/>
            </a:pPr>
            <a:r>
              <a:rPr lang="ar-IQ" sz="2800" dirty="0" smtClean="0">
                <a:solidFill>
                  <a:prstClr val="black"/>
                </a:solidFill>
              </a:rPr>
              <a:t>يراد </a:t>
            </a:r>
            <a:r>
              <a:rPr lang="ar-IQ" sz="2800" dirty="0">
                <a:solidFill>
                  <a:prstClr val="black"/>
                </a:solidFill>
              </a:rPr>
              <a:t>بالإقليم النباتي المنطقة التي يتشابه فيها الغطاء النباتي والذي يمثل الصورة النهائية للمجموعات النباتية التي تغطي منطقة ما والتي تعطيها شكلاً خاصاً بها فقد يتكون الغطاء النباتي من غابة بأشجارها وشجيراتها واعشابها وما تحويه ارض هذه الغابة من طحالب وغيرها ، ويتحدد الاقليم النباتي لعوامل متعدد تتفاعل فيما بينها مكونة الاقليم النباتي وتتمثل هذه العوامل في كل من طبيعة المناخ ونوع التربة وطبيعة السطح وهذه جميعاً تؤدي الى تغير ظروف النبات ، فضلاً عن اثر الكائنات الحية من نبات وحيوان او انسان لذلك اختلف توزيع الغطاء النباتي تبعاً لتباين تأثير هذه العوامل </a:t>
            </a:r>
            <a:r>
              <a:rPr lang="ar-IQ" sz="2800" dirty="0" smtClean="0">
                <a:solidFill>
                  <a:prstClr val="black"/>
                </a:solidFill>
              </a:rPr>
              <a:t>.</a:t>
            </a:r>
            <a:r>
              <a:rPr lang="ar-IQ" sz="2800" dirty="0">
                <a:solidFill>
                  <a:prstClr val="black"/>
                </a:solidFill>
              </a:rPr>
              <a:t> والواقع ان تقسيم القارة الافريقية الى اقاليم نباتية يتناسى التعقيد الذي يرجع الى اختلاف طبيعة التربة والنبات على الارتفاعات المختلفة ويتوزع النبات الطبيعي على ثلاث مجاميع هي الغابات ونسبتها 18,5% والحشائش ونسبتها 42,5 % ونباتات صحراوية ونسبتها 39% ومن هذه الاقاليم هي:</a:t>
            </a:r>
            <a:endParaRPr lang="en-US" sz="2800" dirty="0">
              <a:solidFill>
                <a:prstClr val="black"/>
              </a:solidFill>
            </a:endParaRPr>
          </a:p>
          <a:p>
            <a:pPr marL="0" lvl="0" indent="0" algn="just">
              <a:spcBef>
                <a:spcPts val="0"/>
              </a:spcBef>
              <a:buNone/>
            </a:pPr>
            <a:endParaRPr lang="en-US" sz="2800" dirty="0">
              <a:solidFill>
                <a:prstClr val="black"/>
              </a:solidFill>
            </a:endParaRPr>
          </a:p>
          <a:p>
            <a:endParaRPr lang="ar-IQ" dirty="0"/>
          </a:p>
        </p:txBody>
      </p:sp>
    </p:spTree>
    <p:extLst>
      <p:ext uri="{BB962C8B-B14F-4D97-AF65-F5344CB8AC3E}">
        <p14:creationId xmlns:p14="http://schemas.microsoft.com/office/powerpoint/2010/main" xmlns="" val="2947848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16632"/>
            <a:ext cx="8229600" cy="634082"/>
          </a:xfrm>
          <a:effectLst>
            <a:glow rad="63500">
              <a:schemeClr val="accent1">
                <a:satMod val="175000"/>
                <a:alpha val="40000"/>
              </a:schemeClr>
            </a:glow>
          </a:effectLst>
        </p:spPr>
        <p:style>
          <a:lnRef idx="2">
            <a:schemeClr val="accent3"/>
          </a:lnRef>
          <a:fillRef idx="1">
            <a:schemeClr val="lt1"/>
          </a:fillRef>
          <a:effectRef idx="0">
            <a:schemeClr val="accent3"/>
          </a:effectRef>
          <a:fontRef idx="minor">
            <a:schemeClr val="dk1"/>
          </a:fontRef>
        </p:style>
        <p:txBody>
          <a:bodyPr>
            <a:normAutofit/>
          </a:bodyPr>
          <a:lstStyle/>
          <a:p>
            <a:pPr lvl="0">
              <a:spcBef>
                <a:spcPts val="0"/>
              </a:spcBef>
            </a:pPr>
            <a:r>
              <a:rPr lang="ar-IQ" sz="2800" b="1" dirty="0">
                <a:solidFill>
                  <a:srgbClr val="FF0000"/>
                </a:solidFill>
                <a:ea typeface="+mn-ea"/>
                <a:cs typeface="Arial"/>
              </a:rPr>
              <a:t>1- اقليم الغابات الاستوائية : </a:t>
            </a:r>
            <a:endParaRPr lang="ar-IQ" dirty="0"/>
          </a:p>
        </p:txBody>
      </p:sp>
      <p:sp>
        <p:nvSpPr>
          <p:cNvPr id="3" name="عنصر نائب للمحتوى 2"/>
          <p:cNvSpPr>
            <a:spLocks noGrp="1"/>
          </p:cNvSpPr>
          <p:nvPr>
            <p:ph idx="1"/>
          </p:nvPr>
        </p:nvSpPr>
        <p:spPr>
          <a:xfrm>
            <a:off x="179512" y="836712"/>
            <a:ext cx="8784976" cy="5832648"/>
          </a:xfrm>
          <a:effectLst>
            <a:glow rad="101600">
              <a:schemeClr val="accent6">
                <a:satMod val="175000"/>
                <a:alpha val="40000"/>
              </a:schemeClr>
            </a:glow>
          </a:effectLst>
        </p:spPr>
        <p:style>
          <a:lnRef idx="2">
            <a:schemeClr val="accent2"/>
          </a:lnRef>
          <a:fillRef idx="1">
            <a:schemeClr val="lt1"/>
          </a:fillRef>
          <a:effectRef idx="0">
            <a:schemeClr val="accent2"/>
          </a:effectRef>
          <a:fontRef idx="minor">
            <a:schemeClr val="dk1"/>
          </a:fontRef>
        </p:style>
        <p:txBody>
          <a:bodyPr>
            <a:normAutofit fontScale="92500" lnSpcReduction="10000"/>
          </a:bodyPr>
          <a:lstStyle/>
          <a:p>
            <a:pPr marL="0" lvl="0" indent="0" algn="just">
              <a:spcBef>
                <a:spcPts val="0"/>
              </a:spcBef>
              <a:buNone/>
            </a:pPr>
            <a:r>
              <a:rPr lang="ar-IQ" sz="2800" dirty="0" smtClean="0">
                <a:solidFill>
                  <a:prstClr val="black"/>
                </a:solidFill>
              </a:rPr>
              <a:t>يمتاز </a:t>
            </a:r>
            <a:r>
              <a:rPr lang="ar-IQ" sz="2800" dirty="0">
                <a:solidFill>
                  <a:prstClr val="black"/>
                </a:solidFill>
              </a:rPr>
              <a:t>هذا الاقليم بحرارته المرتفعة والرطوبة العالية والامطار الغزيرة وهذا يساعد على نمو الاشجار العالية السريعة النمو بصورة كثيفة تتشابك اغصانها لتمنع اشعة الشمس من الوصول الى ارض الغابة وتنمو اسفلها اشجار كثيفة اقصر منها .</a:t>
            </a:r>
            <a:endParaRPr lang="en-US" sz="2800" dirty="0">
              <a:solidFill>
                <a:prstClr val="black"/>
              </a:solidFill>
            </a:endParaRPr>
          </a:p>
          <a:p>
            <a:pPr marL="0" lvl="0" indent="0" algn="just">
              <a:spcBef>
                <a:spcPts val="0"/>
              </a:spcBef>
              <a:buNone/>
            </a:pPr>
            <a:r>
              <a:rPr lang="ar-IQ" sz="2800" dirty="0">
                <a:solidFill>
                  <a:prstClr val="black"/>
                </a:solidFill>
              </a:rPr>
              <a:t>تمتاز الغابة الاستوائية بكونها دائمة الخضرة ومتنوعة واشجارها طويلة واغصانها متشابكة وبطول يصل الى 70 م اما الشجيرات الاقل ارتفاعاً تبلغ اطوالها من 20 – 50 م ونموها يكون اقل بسبب قلة وصول اشعة الشمس اليها نتيجة ارتفاع وتشابك اغصان الاشجار العالية ، تنتشر الغابات الاستوائية في حوض الكونغو ( زائير ) ومنطقة </a:t>
            </a:r>
            <a:r>
              <a:rPr lang="ar-IQ" sz="2800" dirty="0" err="1">
                <a:solidFill>
                  <a:prstClr val="black"/>
                </a:solidFill>
              </a:rPr>
              <a:t>كابون</a:t>
            </a:r>
            <a:r>
              <a:rPr lang="ar-IQ" sz="2800" dirty="0">
                <a:solidFill>
                  <a:prstClr val="black"/>
                </a:solidFill>
              </a:rPr>
              <a:t> وجنوب </a:t>
            </a:r>
            <a:r>
              <a:rPr lang="ar-IQ" sz="2800" dirty="0" err="1">
                <a:solidFill>
                  <a:prstClr val="black"/>
                </a:solidFill>
              </a:rPr>
              <a:t>الكميرون</a:t>
            </a:r>
            <a:r>
              <a:rPr lang="ar-IQ" sz="2800" dirty="0">
                <a:solidFill>
                  <a:prstClr val="black"/>
                </a:solidFill>
              </a:rPr>
              <a:t> ثم تكون الغابات الاستوائية على شكل اشرطة ساحلية تتسع في غرب افريقية وتضيق هذه الاشرطة بين مرتفعات الكاميرون والساحل وتتسع في دولة النيجر حسب نوعية التضاريس ، تشغل الغابات الاستوائية مساحة تبلغ 150 كم ولكن لا تلبث ان تحل حشائش </a:t>
            </a:r>
            <a:r>
              <a:rPr lang="ar-IQ" sz="2800" dirty="0" err="1">
                <a:solidFill>
                  <a:prstClr val="black"/>
                </a:solidFill>
              </a:rPr>
              <a:t>السفانا</a:t>
            </a:r>
            <a:r>
              <a:rPr lang="ar-IQ" sz="2800" dirty="0">
                <a:solidFill>
                  <a:prstClr val="black"/>
                </a:solidFill>
              </a:rPr>
              <a:t> محلها في داهومي </a:t>
            </a:r>
            <a:r>
              <a:rPr lang="ar-IQ" sz="2800" dirty="0" err="1">
                <a:solidFill>
                  <a:prstClr val="black"/>
                </a:solidFill>
              </a:rPr>
              <a:t>وتوكولانه</a:t>
            </a:r>
            <a:r>
              <a:rPr lang="ar-IQ" sz="2800" dirty="0">
                <a:solidFill>
                  <a:prstClr val="black"/>
                </a:solidFill>
              </a:rPr>
              <a:t> وشرق ساحل غانة ويعود ذلك الى قلة الامطار وتمتاز الغابات الاستوائية بتنوعها فهي تضم من 20 – 30 نوع في مساحة الدونم الواحد وتعود هذه الانواع الى اجناس متعددة وتقسم الاجناس الى القسم الغربي الذي يشمل السهوب السودانية وغابات غرب افريقية ويحتوي على 250 جنس والقسم الشرقي يبلغ 200 جنس ، يعود التنوع الى سرعة النمو وان هذا التنوع </a:t>
            </a:r>
            <a:endParaRPr lang="ar-SA" sz="2800" dirty="0">
              <a:solidFill>
                <a:prstClr val="black"/>
              </a:solidFill>
            </a:endParaRPr>
          </a:p>
          <a:p>
            <a:pPr marL="0" lvl="0" indent="0" algn="just">
              <a:spcBef>
                <a:spcPts val="0"/>
              </a:spcBef>
              <a:buNone/>
            </a:pPr>
            <a:endParaRPr lang="ar-SA" sz="2800" dirty="0">
              <a:solidFill>
                <a:prstClr val="black"/>
              </a:solidFill>
            </a:endParaRPr>
          </a:p>
          <a:p>
            <a:endParaRPr lang="ar-IQ" dirty="0"/>
          </a:p>
        </p:txBody>
      </p:sp>
    </p:spTree>
    <p:extLst>
      <p:ext uri="{BB962C8B-B14F-4D97-AF65-F5344CB8AC3E}">
        <p14:creationId xmlns:p14="http://schemas.microsoft.com/office/powerpoint/2010/main" xmlns="" val="2256462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533400" y="533400"/>
            <a:ext cx="8077200" cy="5262979"/>
          </a:xfrm>
          <a:prstGeom prst="rect">
            <a:avLst/>
          </a:prstGeom>
          <a:effectLst>
            <a:glow rad="139700">
              <a:schemeClr val="accent1">
                <a:satMod val="175000"/>
                <a:alpha val="40000"/>
              </a:schemeClr>
            </a:glow>
          </a:effectLst>
        </p:spPr>
        <p:style>
          <a:lnRef idx="2">
            <a:schemeClr val="accent3"/>
          </a:lnRef>
          <a:fillRef idx="1">
            <a:schemeClr val="lt1"/>
          </a:fillRef>
          <a:effectRef idx="0">
            <a:schemeClr val="accent3"/>
          </a:effectRef>
          <a:fontRef idx="minor">
            <a:schemeClr val="dk1"/>
          </a:fontRef>
        </p:style>
        <p:txBody>
          <a:bodyPr wrap="square">
            <a:spAutoFit/>
          </a:bodyPr>
          <a:lstStyle/>
          <a:p>
            <a:pPr algn="just"/>
            <a:r>
              <a:rPr lang="ar-IQ" sz="2400" dirty="0">
                <a:solidFill>
                  <a:prstClr val="black"/>
                </a:solidFill>
              </a:rPr>
              <a:t>يعرقل عملية قطع الاشجار من الناحية الاقتصادية ، في الاقليم المداري تنمو الغابات وتغطي مساحة تبلغ 35 مليون فدان خاصة في اثيوبيا وشرق افريقيا وكينيا ، اما الاشجار والنباتات المستثمرة في المجال الاقتصادي فتتمثل بالكاكاو حيث تنتج افريقيا 70 % من الانتاج العالمي منه وان شجرة الكاكاو موطنها الاصلي الغابات المدارية في امريكا الوسطى ودخلت القارة الافريقية عن طريق البرتغاليين عام 1822 م الى ساحل غانا ونيجيريا . </a:t>
            </a:r>
            <a:endParaRPr lang="en-US" sz="2400" dirty="0">
              <a:solidFill>
                <a:prstClr val="black"/>
              </a:solidFill>
            </a:endParaRPr>
          </a:p>
          <a:p>
            <a:pPr algn="just"/>
            <a:r>
              <a:rPr lang="en-US" sz="2400" dirty="0">
                <a:solidFill>
                  <a:prstClr val="black"/>
                </a:solidFill>
              </a:rPr>
              <a:t> </a:t>
            </a:r>
          </a:p>
          <a:p>
            <a:pPr algn="just"/>
            <a:r>
              <a:rPr lang="ar-IQ" sz="2400" b="1" dirty="0">
                <a:solidFill>
                  <a:srgbClr val="FF0000"/>
                </a:solidFill>
              </a:rPr>
              <a:t>2- اقليم الغابات المعتدلة الدفيئة : </a:t>
            </a:r>
            <a:endParaRPr lang="en-US" sz="2400" dirty="0">
              <a:solidFill>
                <a:srgbClr val="FF0000"/>
              </a:solidFill>
            </a:endParaRPr>
          </a:p>
          <a:p>
            <a:pPr algn="just"/>
            <a:r>
              <a:rPr lang="ar-IQ" sz="2400" dirty="0">
                <a:solidFill>
                  <a:prstClr val="black"/>
                </a:solidFill>
              </a:rPr>
              <a:t>تتركز نباتات هذا الاقليم في الزاوية الجنوبية الشرقية من القارة وفي المناطق المرتفعة وتنخفض معدلات الحرارة وتزداد الامطار مما يساعد على نمو الغابات فيها وتمتاز بقلة انواعها وتكون اشجارها طويلة ذات جذوع متعددة وتتساقط اوراقها في فصل الجفاف واهم اشجارها نخيل الزيت والسرخس وفي المناطق الساحلية اشجار </a:t>
            </a:r>
            <a:r>
              <a:rPr lang="ar-IQ" sz="2400" dirty="0" err="1">
                <a:solidFill>
                  <a:prstClr val="black"/>
                </a:solidFill>
              </a:rPr>
              <a:t>المنجروف</a:t>
            </a:r>
            <a:r>
              <a:rPr lang="ar-IQ" sz="2400" dirty="0">
                <a:solidFill>
                  <a:prstClr val="black"/>
                </a:solidFill>
              </a:rPr>
              <a:t> وهي اشجار مستقيمة يتراوح ارتفاعها من 10 – 20 م ويطلق عليها نطاق النخيل الذي يمتد الى ساحل </a:t>
            </a:r>
            <a:r>
              <a:rPr lang="ar-IQ" sz="2400" dirty="0" err="1">
                <a:solidFill>
                  <a:prstClr val="black"/>
                </a:solidFill>
              </a:rPr>
              <a:t>الناتال</a:t>
            </a:r>
            <a:r>
              <a:rPr lang="ar-IQ" sz="2400" dirty="0">
                <a:solidFill>
                  <a:prstClr val="black"/>
                </a:solidFill>
              </a:rPr>
              <a:t> . </a:t>
            </a:r>
            <a:endParaRPr lang="en-US" sz="2400" dirty="0">
              <a:solidFill>
                <a:prstClr val="black"/>
              </a:solidFill>
            </a:endParaRPr>
          </a:p>
        </p:txBody>
      </p:sp>
    </p:spTree>
    <p:extLst>
      <p:ext uri="{BB962C8B-B14F-4D97-AF65-F5344CB8AC3E}">
        <p14:creationId xmlns:p14="http://schemas.microsoft.com/office/powerpoint/2010/main" xmlns="" val="997834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4294967295"/>
          </p:nvPr>
        </p:nvPicPr>
        <p:blipFill>
          <a:blip r:embed="rId2">
            <a:extLst>
              <a:ext uri="{28A0092B-C50C-407E-A947-70E740481C1C}">
                <a14:useLocalDpi xmlns:a14="http://schemas.microsoft.com/office/drawing/2010/main" xmlns="" val="0"/>
              </a:ext>
            </a:extLst>
          </a:blip>
          <a:stretch>
            <a:fillRect/>
          </a:stretch>
        </p:blipFill>
        <p:spPr>
          <a:xfrm>
            <a:off x="755576" y="116632"/>
            <a:ext cx="7884368" cy="6741368"/>
          </a:xfrm>
        </p:spPr>
      </p:pic>
    </p:spTree>
    <p:extLst>
      <p:ext uri="{BB962C8B-B14F-4D97-AF65-F5344CB8AC3E}">
        <p14:creationId xmlns:p14="http://schemas.microsoft.com/office/powerpoint/2010/main" xmlns="" val="2079945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116632"/>
            <a:ext cx="8424936" cy="562074"/>
          </a:xfrm>
          <a:effectLst>
            <a:glow rad="139700">
              <a:schemeClr val="accent4">
                <a:satMod val="175000"/>
                <a:alpha val="40000"/>
              </a:schemeClr>
            </a:glow>
          </a:effectLst>
        </p:spPr>
        <p:style>
          <a:lnRef idx="2">
            <a:schemeClr val="accent6"/>
          </a:lnRef>
          <a:fillRef idx="1">
            <a:schemeClr val="lt1"/>
          </a:fillRef>
          <a:effectRef idx="0">
            <a:schemeClr val="accent6"/>
          </a:effectRef>
          <a:fontRef idx="minor">
            <a:schemeClr val="dk1"/>
          </a:fontRef>
        </p:style>
        <p:txBody>
          <a:bodyPr>
            <a:normAutofit/>
          </a:bodyPr>
          <a:lstStyle/>
          <a:p>
            <a:pPr lvl="0">
              <a:spcBef>
                <a:spcPts val="0"/>
              </a:spcBef>
            </a:pPr>
            <a:r>
              <a:rPr lang="ar-IQ" sz="2600" b="1" dirty="0" smtClean="0">
                <a:solidFill>
                  <a:srgbClr val="FF0000"/>
                </a:solidFill>
                <a:ea typeface="+mn-ea"/>
                <a:cs typeface="Arial"/>
              </a:rPr>
              <a:t>3- </a:t>
            </a:r>
            <a:r>
              <a:rPr lang="ar-IQ" sz="2600" b="1" dirty="0">
                <a:solidFill>
                  <a:srgbClr val="FF0000"/>
                </a:solidFill>
                <a:ea typeface="+mn-ea"/>
                <a:cs typeface="Arial"/>
              </a:rPr>
              <a:t>اقليم اعشاب المنطقة الحارة : </a:t>
            </a:r>
            <a:endParaRPr lang="ar-IQ" dirty="0"/>
          </a:p>
        </p:txBody>
      </p:sp>
      <p:sp>
        <p:nvSpPr>
          <p:cNvPr id="3" name="عنصر نائب للمحتوى 2"/>
          <p:cNvSpPr>
            <a:spLocks noGrp="1"/>
          </p:cNvSpPr>
          <p:nvPr>
            <p:ph idx="1"/>
          </p:nvPr>
        </p:nvSpPr>
        <p:spPr>
          <a:xfrm>
            <a:off x="179512" y="836712"/>
            <a:ext cx="8712968" cy="5760640"/>
          </a:xfrm>
        </p:spPr>
        <p:style>
          <a:lnRef idx="2">
            <a:schemeClr val="accent2"/>
          </a:lnRef>
          <a:fillRef idx="1">
            <a:schemeClr val="lt1"/>
          </a:fillRef>
          <a:effectRef idx="0">
            <a:schemeClr val="accent2"/>
          </a:effectRef>
          <a:fontRef idx="minor">
            <a:schemeClr val="dk1"/>
          </a:fontRef>
        </p:style>
        <p:txBody>
          <a:bodyPr>
            <a:normAutofit/>
          </a:bodyPr>
          <a:lstStyle/>
          <a:p>
            <a:pPr marL="0" lvl="0" indent="0" algn="just">
              <a:spcBef>
                <a:spcPts val="0"/>
              </a:spcBef>
              <a:buNone/>
            </a:pPr>
            <a:r>
              <a:rPr lang="ar-IQ" sz="2800" dirty="0" smtClean="0">
                <a:solidFill>
                  <a:prstClr val="black"/>
                </a:solidFill>
              </a:rPr>
              <a:t>يطلق </a:t>
            </a:r>
            <a:r>
              <a:rPr lang="ar-IQ" sz="2800" dirty="0">
                <a:solidFill>
                  <a:prstClr val="black"/>
                </a:solidFill>
              </a:rPr>
              <a:t>على هذه الاعشاب </a:t>
            </a:r>
            <a:r>
              <a:rPr lang="ar-IQ" sz="2800" dirty="0" err="1">
                <a:solidFill>
                  <a:prstClr val="black"/>
                </a:solidFill>
              </a:rPr>
              <a:t>السفانا</a:t>
            </a:r>
            <a:r>
              <a:rPr lang="ar-IQ" sz="2800" dirty="0">
                <a:solidFill>
                  <a:prstClr val="black"/>
                </a:solidFill>
              </a:rPr>
              <a:t> وتسود في الاقاليم المدارية ذات الشتاء الجاف والصيف الممطر وتزداد كثافتها بالقرب من الغابات المطيرة وتبدو مختلطة بالغابات وتقل كثافتها وطولها بالابتعاد شمالاً او جنوباً نحو المدارين وتنقسم الى ثلاثة اقسام : </a:t>
            </a:r>
            <a:endParaRPr lang="en-US" sz="2800" dirty="0">
              <a:solidFill>
                <a:prstClr val="black"/>
              </a:solidFill>
            </a:endParaRPr>
          </a:p>
          <a:p>
            <a:pPr marL="0" lvl="0" indent="0" algn="just">
              <a:spcBef>
                <a:spcPts val="0"/>
              </a:spcBef>
              <a:buNone/>
            </a:pPr>
            <a:r>
              <a:rPr lang="ar-IQ" sz="2800" dirty="0">
                <a:solidFill>
                  <a:srgbClr val="FF0000"/>
                </a:solidFill>
              </a:rPr>
              <a:t>الاول </a:t>
            </a:r>
            <a:r>
              <a:rPr lang="ar-IQ" sz="2800" dirty="0">
                <a:solidFill>
                  <a:prstClr val="black"/>
                </a:solidFill>
              </a:rPr>
              <a:t>: يسمى بسفانا الحشائش الطويلة ويوجد في اطراف الغابات الاستوائية حيث تتراوح الامطار بين ( 30 – 80 ) عقدة وتمتاز المنطقة بوجود فصل جفاف ويصل طول الاعشاب الى ثلاثة امتار تتخللها اشجار متباعدة وهي موطن للحيوانات الضخمة كالفيلة والجواميس . </a:t>
            </a:r>
            <a:endParaRPr lang="en-US" sz="2800" dirty="0">
              <a:solidFill>
                <a:prstClr val="black"/>
              </a:solidFill>
            </a:endParaRPr>
          </a:p>
          <a:p>
            <a:pPr marL="0" lvl="0" indent="0" algn="just">
              <a:spcBef>
                <a:spcPts val="0"/>
              </a:spcBef>
              <a:buNone/>
            </a:pPr>
            <a:r>
              <a:rPr lang="ar-IQ" sz="2800" dirty="0">
                <a:solidFill>
                  <a:srgbClr val="FF0000"/>
                </a:solidFill>
              </a:rPr>
              <a:t>الثاني</a:t>
            </a:r>
            <a:r>
              <a:rPr lang="ar-IQ" sz="2800" dirty="0">
                <a:solidFill>
                  <a:prstClr val="black"/>
                </a:solidFill>
              </a:rPr>
              <a:t> :</a:t>
            </a:r>
            <a:r>
              <a:rPr lang="ar-IQ" sz="2800" dirty="0" err="1">
                <a:solidFill>
                  <a:prstClr val="black"/>
                </a:solidFill>
              </a:rPr>
              <a:t>السفانا</a:t>
            </a:r>
            <a:r>
              <a:rPr lang="ar-IQ" sz="2800" dirty="0">
                <a:solidFill>
                  <a:prstClr val="black"/>
                </a:solidFill>
              </a:rPr>
              <a:t> المتوسطة وهي اشجار من عائلة السنط وتغطي اكبر مساحة من القارة تصل الى 16% ونمو الغابات في الاقليم يكون متناثر بعيدة عن بعضها وغالباً ما تكون شوكية واوراقها تتساقط في موسم الجفاف واعشاب هذا الاقليم ذات </a:t>
            </a:r>
            <a:endParaRPr lang="ar-SA" sz="2800" dirty="0">
              <a:solidFill>
                <a:prstClr val="black"/>
              </a:solidFill>
            </a:endParaRPr>
          </a:p>
          <a:p>
            <a:endParaRPr lang="ar-IQ" dirty="0"/>
          </a:p>
        </p:txBody>
      </p:sp>
    </p:spTree>
    <p:extLst>
      <p:ext uri="{BB962C8B-B14F-4D97-AF65-F5344CB8AC3E}">
        <p14:creationId xmlns:p14="http://schemas.microsoft.com/office/powerpoint/2010/main" xmlns="" val="20862378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شكل موجة">
  <a:themeElements>
    <a:clrScheme name="شكل موجة">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شكل موجة">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كل موجة">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1441</Words>
  <Application>Microsoft Office PowerPoint</Application>
  <PresentationFormat>عرض على الشاشة (3:4)‏</PresentationFormat>
  <Paragraphs>37</Paragraphs>
  <Slides>14</Slides>
  <Notes>0</Notes>
  <HiddenSlides>0</HiddenSlides>
  <MMClips>0</MMClips>
  <ScaleCrop>false</ScaleCrop>
  <HeadingPairs>
    <vt:vector size="4" baseType="variant">
      <vt:variant>
        <vt:lpstr>سمة</vt:lpstr>
      </vt:variant>
      <vt:variant>
        <vt:i4>6</vt:i4>
      </vt:variant>
      <vt:variant>
        <vt:lpstr>عناوين الشرائح</vt:lpstr>
      </vt:variant>
      <vt:variant>
        <vt:i4>14</vt:i4>
      </vt:variant>
    </vt:vector>
  </HeadingPairs>
  <TitlesOfParts>
    <vt:vector size="20" baseType="lpstr">
      <vt:lpstr>شكل موجة</vt:lpstr>
      <vt:lpstr>نسق Office</vt:lpstr>
      <vt:lpstr>1_نسق Office</vt:lpstr>
      <vt:lpstr>2_نسق Office</vt:lpstr>
      <vt:lpstr>4_نسق Office</vt:lpstr>
      <vt:lpstr>3_نسق Office</vt:lpstr>
      <vt:lpstr>وزارة التعليم العالي والبحث العلمي جامعة ديالى  كلية التربية للعلوم الانسانية قسم الجغرافية  الدراسة المسائية العام 2024 –2025 </vt:lpstr>
      <vt:lpstr>النبات الطبيعي في افريقيا</vt:lpstr>
      <vt:lpstr>الشريحة 3</vt:lpstr>
      <vt:lpstr>الشريحة 4</vt:lpstr>
      <vt:lpstr>الاقاليم النباتية : </vt:lpstr>
      <vt:lpstr>1- اقليم الغابات الاستوائية : </vt:lpstr>
      <vt:lpstr>الشريحة 7</vt:lpstr>
      <vt:lpstr>الشريحة 8</vt:lpstr>
      <vt:lpstr>3- اقليم اعشاب المنطقة الحارة : </vt:lpstr>
      <vt:lpstr>الشريحة 10</vt:lpstr>
      <vt:lpstr>4- اقليم اعشاب المنطقة الباردة : </vt:lpstr>
      <vt:lpstr>5- اقليم النباتات الصحراوية : </vt:lpstr>
      <vt:lpstr>6- اقليم نباتات هضبة الحبشة : </vt:lpstr>
      <vt:lpstr>7- اقليم نباتات البحر المتوسط : </vt:lpstr>
    </vt:vector>
  </TitlesOfParts>
  <Company>SACC - ANAS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وزارة التعليم العالي والبحث العلمي جامعة ديالى  كلية التربية للعلوم الانسانية قسم الجغرافية  الدراسة المسائية العام 2020 –2021  الاثنين 22 /2/ 2021</dc:title>
  <dc:creator>assal</dc:creator>
  <cp:lastModifiedBy>dell</cp:lastModifiedBy>
  <cp:revision>7</cp:revision>
  <dcterms:created xsi:type="dcterms:W3CDTF">2021-02-23T06:26:12Z</dcterms:created>
  <dcterms:modified xsi:type="dcterms:W3CDTF">2024-10-11T08:07:04Z</dcterms:modified>
</cp:coreProperties>
</file>